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310" r:id="rId3"/>
    <p:sldId id="311" r:id="rId4"/>
    <p:sldId id="312"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260"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9063" autoAdjust="0"/>
  </p:normalViewPr>
  <p:slideViewPr>
    <p:cSldViewPr snapToGrid="0">
      <p:cViewPr varScale="1">
        <p:scale>
          <a:sx n="71" d="100"/>
          <a:sy n="71" d="100"/>
        </p:scale>
        <p:origin x="1047" y="4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3A79E8-D397-48C2-8304-7BBED80DF381}" type="datetimeFigureOut">
              <a:rPr lang="en-GB" smtClean="0"/>
              <a:t>28/05/2018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A1D9B7-08AA-4219-84CC-56D647726460}" type="slidenum">
              <a:rPr lang="en-GB" smtClean="0"/>
              <a:t>‹#›</a:t>
            </a:fld>
            <a:endParaRPr lang="en-GB"/>
          </a:p>
        </p:txBody>
      </p:sp>
    </p:spTree>
    <p:extLst>
      <p:ext uri="{BB962C8B-B14F-4D97-AF65-F5344CB8AC3E}">
        <p14:creationId xmlns:p14="http://schemas.microsoft.com/office/powerpoint/2010/main" val="40817393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5A1D9B7-08AA-4219-84CC-56D647726460}" type="slidenum">
              <a:rPr lang="en-GB" smtClean="0"/>
              <a:t>1</a:t>
            </a:fld>
            <a:endParaRPr lang="en-GB"/>
          </a:p>
        </p:txBody>
      </p:sp>
    </p:spTree>
    <p:extLst>
      <p:ext uri="{BB962C8B-B14F-4D97-AF65-F5344CB8AC3E}">
        <p14:creationId xmlns:p14="http://schemas.microsoft.com/office/powerpoint/2010/main" val="3170730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addition to Power BI Reports, Power BI Report Server supports enterprise reporting through SSRS operational reports. You can create precisely formatted, operational reports optimized for document generation and printing, with page headers, footers and with modern charts and gauge styles – all with familiar tools such as Report Builder and Report Designer in SQL Server Data Tools. </a:t>
            </a:r>
          </a:p>
          <a:p>
            <a:r>
              <a:rPr lang="en-US" sz="1200" kern="1200" dirty="0">
                <a:solidFill>
                  <a:schemeClr val="tx1"/>
                </a:solidFill>
                <a:effectLst/>
                <a:latin typeface="+mn-lt"/>
                <a:ea typeface="+mn-ea"/>
                <a:cs typeface="+mn-cs"/>
              </a:rPr>
              <a:t>Your users can then consume these paginated reports through modern browsers and Power BI Mobile App, or you can embed these reports in </a:t>
            </a:r>
            <a:r>
              <a:rPr lang="en-US" sz="1200" kern="1200" dirty="0" err="1">
                <a:solidFill>
                  <a:schemeClr val="tx1"/>
                </a:solidFill>
                <a:effectLst/>
                <a:latin typeface="+mn-lt"/>
                <a:ea typeface="+mn-ea"/>
                <a:cs typeface="+mn-cs"/>
              </a:rPr>
              <a:t>Sharepoint</a:t>
            </a:r>
            <a:r>
              <a:rPr lang="en-US" sz="1200" kern="1200" dirty="0">
                <a:solidFill>
                  <a:schemeClr val="tx1"/>
                </a:solidFill>
                <a:effectLst/>
                <a:latin typeface="+mn-lt"/>
                <a:ea typeface="+mn-ea"/>
                <a:cs typeface="+mn-cs"/>
              </a:rPr>
              <a:t> or your own applications. You can thus enable your users to consume these reports in multiple ways to meet your business needs.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And because Power BI Report Server is built on SQL Server Reporting Services technology, you benefit from a proven, enterprise-ready reporting engine. You can manage all your reports through one modern web portal and provide secured access to reports and KPIs in one place. </a:t>
            </a:r>
          </a:p>
          <a:p>
            <a:r>
              <a:rPr lang="en-US" sz="1200" kern="1200" dirty="0">
                <a:solidFill>
                  <a:schemeClr val="tx1"/>
                </a:solidFill>
                <a:effectLst/>
                <a:latin typeface="+mn-lt"/>
                <a:ea typeface="+mn-ea"/>
                <a:cs typeface="+mn-cs"/>
              </a:rPr>
              <a:t>Power BI Report Server empowers your business users to set up personalized alerts and subscriptions and at the same time provides you the control to manage permissions and security to meet your compliance needs. </a:t>
            </a:r>
          </a:p>
          <a:p>
            <a:r>
              <a:rPr lang="en-US" sz="1200" kern="1200" dirty="0">
                <a:solidFill>
                  <a:schemeClr val="tx1"/>
                </a:solidFill>
                <a:effectLst/>
                <a:latin typeface="+mn-lt"/>
                <a:ea typeface="+mn-ea"/>
                <a:cs typeface="+mn-cs"/>
              </a:rPr>
              <a:t>You’ll also be able to confidently scale to thousands of users, because Power BI Report Server is based on a proven, enterprise-grade platform.</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3D7F55-63DF-4F9F-879D-13175104506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60637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0" lang="en-US" sz="900" b="0" i="1" u="none" strike="noStrike" kern="0" cap="none" spc="0" normalizeH="0" baseline="0" noProof="0" dirty="0">
              <a:ln>
                <a:noFill/>
              </a:ln>
              <a:solidFill>
                <a:srgbClr val="505050"/>
              </a:solidFill>
              <a:effectLst/>
              <a:uLnTx/>
              <a:uFillTx/>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5/28/2018 10:39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329698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F1DD190-47F2-4EC2-A20D-7847072E60C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5/28/2018 10:39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6192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Getting Power BI Report Server is relatively simple.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It is available as part of Power BI Premium. Power BI Premium includes rights to concurrently deploy Power BI Report Server to equivalent number of cores on-premises.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Power BI Report Server is also available through SQL Server licenses. Customers with SQL Server Enterprise Edition with active SA, also have access to Power BI Report Server as a SA benefit.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And as noted, a Power BI Pro license is required to publish Power BI Reports to the report server</a:t>
            </a:r>
          </a:p>
          <a:p>
            <a:r>
              <a:rPr lang="en-US" sz="1200" kern="1200" dirty="0">
                <a:solidFill>
                  <a:schemeClr val="tx1"/>
                </a:solidFill>
                <a:effectLst/>
                <a:latin typeface="+mn-lt"/>
                <a:ea typeface="+mn-ea"/>
                <a:cs typeface="+mn-cs"/>
              </a:rPr>
              <a:t>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5/28/2018 10:39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240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200" kern="1200" dirty="0">
                <a:solidFill>
                  <a:schemeClr val="tx1"/>
                </a:solidFill>
                <a:effectLst/>
                <a:latin typeface="+mn-lt"/>
                <a:ea typeface="+mn-ea"/>
                <a:cs typeface="+mn-cs"/>
              </a:rPr>
              <a:t>Let’s take a quick look at what is Power BI Premium.</a:t>
            </a:r>
          </a:p>
          <a:p>
            <a:r>
              <a:rPr lang="en-US" sz="1200" kern="1200" dirty="0">
                <a:solidFill>
                  <a:schemeClr val="tx1"/>
                </a:solidFill>
                <a:effectLst/>
                <a:latin typeface="+mn-lt"/>
                <a:ea typeface="+mn-ea"/>
                <a:cs typeface="+mn-cs"/>
              </a:rPr>
              <a:t>An add-on to Power BI Pro, Power BI Premium provides dedicated resources in the Microsoft cloud for your organization’s exclusive use. </a:t>
            </a:r>
          </a:p>
          <a:p>
            <a:pPr lvl="0"/>
            <a:r>
              <a:rPr lang="en-US" sz="1200" kern="1200" dirty="0">
                <a:solidFill>
                  <a:schemeClr val="tx1"/>
                </a:solidFill>
                <a:effectLst/>
                <a:latin typeface="+mn-lt"/>
                <a:ea typeface="+mn-ea"/>
                <a:cs typeface="+mn-cs"/>
              </a:rPr>
              <a:t>Power BI Premium offers the flexibility to license by capacity, helping organizations empower a broader set of people with access to critical intelligence without requiring per user licensing</a:t>
            </a:r>
          </a:p>
          <a:p>
            <a:pPr lvl="0"/>
            <a:r>
              <a:rPr lang="en-US" sz="1200" kern="1200" dirty="0">
                <a:solidFill>
                  <a:schemeClr val="tx1"/>
                </a:solidFill>
                <a:effectLst/>
                <a:latin typeface="+mn-lt"/>
                <a:ea typeface="+mn-ea"/>
                <a:cs typeface="+mn-cs"/>
              </a:rPr>
              <a:t>Power BI Premium provides greater scale and performance—with dedicated hardware resources in the Microsoft cloud—fully managed by Microsoft—for your organization’s exclusive use. </a:t>
            </a:r>
          </a:p>
          <a:p>
            <a:pPr lvl="0"/>
            <a:r>
              <a:rPr lang="en-US" sz="1200" kern="1200" dirty="0">
                <a:solidFill>
                  <a:schemeClr val="tx1"/>
                </a:solidFill>
                <a:effectLst/>
                <a:latin typeface="+mn-lt"/>
                <a:ea typeface="+mn-ea"/>
                <a:cs typeface="+mn-cs"/>
              </a:rPr>
              <a:t>And as we have previously seen, Power BI Premium extends on-premises capabilities by including Power BI Report Server </a:t>
            </a:r>
          </a:p>
          <a:p>
            <a:pPr lvl="0"/>
            <a:r>
              <a:rPr lang="en-US" sz="1200" kern="1200" dirty="0">
                <a:solidFill>
                  <a:schemeClr val="tx1"/>
                </a:solidFill>
                <a:effectLst/>
                <a:latin typeface="+mn-lt"/>
                <a:ea typeface="+mn-ea"/>
                <a:cs typeface="+mn-cs"/>
              </a:rPr>
              <a:t>With the release of Power BI Premium, we are converging Power BI Embedded with the Power BI service, providing a unified platform for both SaaS and PaaS that delivers one API surface and a consistent set of capabilities.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37C66-BF9B-4EB6-B364-A766D24F42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87378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F1DD190-47F2-4EC2-A20D-7847072E60C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5/28/2018 10:39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9908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ea typeface="+mn-ea"/>
                <a:cs typeface="Segoe UI" panose="020B0502040204020203" pitchFamily="34" charset="0"/>
              </a:rPr>
              <a:t>Rich report authoring tool with direct publishing to Power BI service and Power BI Report Server</a:t>
            </a:r>
          </a:p>
          <a:p>
            <a:pPr marR="0" lvl="0" algn="l" defTabSz="914400" rtl="0" eaLnBrk="1" fontAlgn="auto" latinLnBrk="0" hangingPunct="1">
              <a:lnSpc>
                <a:spcPct val="150000"/>
              </a:lnSpc>
              <a:spcBef>
                <a:spcPts val="0"/>
              </a:spcBef>
              <a:buClr>
                <a:srgbClr val="0078D7"/>
              </a:buClr>
              <a:buSzTx/>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ea typeface="+mn-ea"/>
                <a:cs typeface="Segoe UI" panose="020B0502040204020203" pitchFamily="34" charset="0"/>
              </a:rPr>
              <a:t>Connect to Analysis Services build fully interactive Power BI Reports</a:t>
            </a:r>
          </a:p>
          <a:p>
            <a:pPr lvl="0">
              <a:lnSpc>
                <a:spcPct val="150000"/>
              </a:lnSpc>
              <a:buClr>
                <a:srgbClr val="0078D7"/>
              </a:buClr>
              <a:defRPr/>
            </a:pPr>
            <a:r>
              <a:rPr lang="en-US" sz="1200" dirty="0">
                <a:gradFill>
                  <a:gsLst>
                    <a:gs pos="2917">
                      <a:srgbClr val="353535"/>
                    </a:gs>
                    <a:gs pos="30000">
                      <a:srgbClr val="353535"/>
                    </a:gs>
                  </a:gsLst>
                  <a:lin ang="5400000" scaled="0"/>
                </a:gradFill>
                <a:cs typeface="Segoe UI" panose="020B0502040204020203" pitchFamily="34" charset="0"/>
              </a:rPr>
              <a:t>Additional data sources </a:t>
            </a:r>
            <a:br>
              <a:rPr lang="en-US" sz="1200" dirty="0">
                <a:gradFill>
                  <a:gsLst>
                    <a:gs pos="2917">
                      <a:srgbClr val="353535"/>
                    </a:gs>
                    <a:gs pos="30000">
                      <a:srgbClr val="353535"/>
                    </a:gs>
                  </a:gsLst>
                  <a:lin ang="5400000" scaled="0"/>
                </a:gradFill>
                <a:cs typeface="Segoe UI" panose="020B0502040204020203" pitchFamily="34" charset="0"/>
              </a:rPr>
            </a:br>
            <a:r>
              <a:rPr lang="en-US" sz="1200" dirty="0">
                <a:gradFill>
                  <a:gsLst>
                    <a:gs pos="2917">
                      <a:srgbClr val="353535"/>
                    </a:gs>
                    <a:gs pos="30000">
                      <a:srgbClr val="353535"/>
                    </a:gs>
                  </a:gsLst>
                  <a:lin ang="5400000" scaled="0"/>
                </a:gradFill>
                <a:cs typeface="Segoe UI" panose="020B0502040204020203" pitchFamily="34" charset="0"/>
              </a:rPr>
              <a:t>(Power Query)</a:t>
            </a:r>
            <a:r>
              <a:rPr lang="en-US" sz="1200" dirty="0">
                <a:solidFill>
                  <a:srgbClr val="0078D7"/>
                </a:solidFill>
                <a:cs typeface="Segoe UI" panose="020B0502040204020203" pitchFamily="34" charset="0"/>
              </a:rPr>
              <a:t>*</a:t>
            </a:r>
          </a:p>
          <a:p>
            <a:endParaRPr lang="en-US" dirty="0"/>
          </a:p>
          <a:p>
            <a:r>
              <a:rPr lang="en-US" sz="1200" dirty="0">
                <a:solidFill>
                  <a:schemeClr val="tx1"/>
                </a:solidFill>
                <a:ea typeface="Segoe UI" pitchFamily="34" charset="0"/>
              </a:rPr>
              <a:t>Publish quickly and mange with ease</a:t>
            </a:r>
          </a:p>
          <a:p>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panose="020B0502040204020203" pitchFamily="34" charset="0"/>
                <a:ea typeface="MS PGothic" charset="0"/>
                <a:cs typeface="Segoe UI" panose="020B0502040204020203" pitchFamily="34" charset="0"/>
              </a:rPr>
              <a:t>ONE SET OF MOBILE APP for Power BI reports and dashboards hosted on the service or on the PBI Report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panose="020B0502040204020203" pitchFamily="34" charset="0"/>
                <a:ea typeface="MS PGothic" charset="0"/>
                <a:cs typeface="Segoe UI" panose="020B0502040204020203" pitchFamily="34" charset="0"/>
              </a:rPr>
              <a:t>WEB PORTAL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panose="020B0502040204020203" pitchFamily="34" charset="0"/>
                <a:ea typeface="MS PGothic" charset="0"/>
                <a:cs typeface="Segoe UI" panose="020B0502040204020203" pitchFamily="34" charset="0"/>
              </a:rPr>
              <a:t>Embed in your application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3D7F55-63DF-4F9F-879D-13175104506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94591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Call out specific version of Power BI Desktop</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ea typeface="+mn-ea"/>
                <a:cs typeface="Segoe UI" panose="020B0502040204020203" pitchFamily="34" charset="0"/>
              </a:rPr>
              <a:t>Rich report authoring tool with direct publishing to Power BI service and Power BI Report Server</a:t>
            </a:r>
          </a:p>
          <a:p>
            <a:endParaRPr lang="en-US"/>
          </a:p>
          <a:p>
            <a:pPr marR="0" lvl="0" algn="l" defTabSz="914400" rtl="0" eaLnBrk="1" fontAlgn="auto" latinLnBrk="0" hangingPunct="1">
              <a:lnSpc>
                <a:spcPct val="150000"/>
              </a:lnSpc>
              <a:spcBef>
                <a:spcPts val="0"/>
              </a:spcBef>
              <a:buClr>
                <a:srgbClr val="0078D7"/>
              </a:buClr>
              <a:buSzTx/>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ea typeface="+mn-ea"/>
                <a:cs typeface="Segoe UI" panose="020B0502040204020203" pitchFamily="34" charset="0"/>
              </a:rPr>
              <a:t>Connect to Analysis Services build fully interactive Power BI Reports and in the future connect to Power BI data sources </a:t>
            </a:r>
          </a:p>
        </p:txBody>
      </p:sp>
      <p:sp>
        <p:nvSpPr>
          <p:cNvPr id="4" name="Slide Number Placeholder 3"/>
          <p:cNvSpPr>
            <a:spLocks noGrp="1"/>
          </p:cNvSpPr>
          <p:nvPr>
            <p:ph type="sldNum" sz="quarter" idx="10"/>
          </p:nvPr>
        </p:nvSpPr>
        <p:spPr/>
        <p:txBody>
          <a:bodyPr/>
          <a:lstStyle/>
          <a:p>
            <a:fld id="{F83D7F55-63DF-4F9F-879D-131751045063}" type="slidenum">
              <a:rPr lang="en-US" smtClean="0"/>
              <a:t>20</a:t>
            </a:fld>
            <a:endParaRPr lang="en-US"/>
          </a:p>
        </p:txBody>
      </p:sp>
    </p:spTree>
    <p:extLst>
      <p:ext uri="{BB962C8B-B14F-4D97-AF65-F5344CB8AC3E}">
        <p14:creationId xmlns:p14="http://schemas.microsoft.com/office/powerpoint/2010/main" val="35930140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684213"/>
            <a:ext cx="5575300" cy="3136900"/>
          </a:xfrm>
        </p:spPr>
      </p:sp>
      <p:sp>
        <p:nvSpPr>
          <p:cNvPr id="3" name="Notes Placeholder 2"/>
          <p:cNvSpPr>
            <a:spLocks noGrp="1"/>
          </p:cNvSpPr>
          <p:nvPr>
            <p:ph type="body" idx="1"/>
          </p:nvPr>
        </p:nvSpPr>
        <p:spPr/>
        <p:txBody>
          <a:bodyPr/>
          <a:lstStyle/>
          <a:p>
            <a:r>
              <a:rPr lang="en-US" sz="1200" b="1" dirty="0"/>
              <a:t>Key Points:</a:t>
            </a:r>
          </a:p>
          <a:p>
            <a:pPr defTabSz="941603">
              <a:spcAft>
                <a:spcPts val="343"/>
              </a:spcAft>
              <a:defRPr/>
            </a:pPr>
            <a:r>
              <a:rPr lang="en-US" sz="1200" dirty="0"/>
              <a:t>SQL Server Reporting</a:t>
            </a:r>
            <a:r>
              <a:rPr lang="en-US" sz="1200" baseline="0" dirty="0"/>
              <a:t> Services allows report authors to easily create modern, </a:t>
            </a:r>
            <a:r>
              <a:rPr lang="en-US" sz="1200" kern="1200" dirty="0">
                <a:solidFill>
                  <a:schemeClr val="tx1"/>
                </a:solidFill>
                <a:effectLst/>
                <a:latin typeface="+mn-lt"/>
                <a:ea typeface="MS PGothic" panose="020B0600070205080204" pitchFamily="34" charset="-128"/>
                <a:cs typeface="ＭＳ Ｐゴシック" charset="0"/>
              </a:rPr>
              <a:t>precisely paginated and formatted reports </a:t>
            </a:r>
            <a:endParaRPr lang="en-US" sz="1200" b="1" dirty="0"/>
          </a:p>
          <a:p>
            <a:endParaRPr lang="en-US" sz="1200" b="1" dirty="0"/>
          </a:p>
          <a:p>
            <a:r>
              <a:rPr lang="en-US" sz="1200" b="1" dirty="0"/>
              <a:t>Talk track:</a:t>
            </a:r>
          </a:p>
          <a:p>
            <a:pPr marL="171450" indent="-171450">
              <a:buFont typeface="Arial" panose="020B0604020202020204" pitchFamily="34" charset="0"/>
              <a:buChar char="•"/>
            </a:pPr>
            <a:r>
              <a:rPr lang="en-US" b="1" dirty="0"/>
              <a:t>Modern</a:t>
            </a:r>
            <a:r>
              <a:rPr lang="en-US" b="1" baseline="0" dirty="0"/>
              <a:t> chart and gauge styles</a:t>
            </a:r>
          </a:p>
          <a:p>
            <a:pPr marL="171450" indent="-171450">
              <a:buFont typeface="Arial" panose="020B0604020202020204" pitchFamily="34" charset="0"/>
              <a:buChar char="•"/>
            </a:pPr>
            <a:r>
              <a:rPr lang="en-US" b="1" dirty="0"/>
              <a:t>Additional </a:t>
            </a:r>
            <a:r>
              <a:rPr lang="en-US" b="1" baseline="0" dirty="0"/>
              <a:t>chart types </a:t>
            </a:r>
            <a:r>
              <a:rPr lang="en-US" b="0" baseline="0" dirty="0"/>
              <a:t>to visualize dense hierarchical data with additional chart types such as sunburst and tree maps.</a:t>
            </a:r>
          </a:p>
          <a:p>
            <a:pPr marL="171450" indent="-171450">
              <a:buFont typeface="Arial" panose="020B0604020202020204" pitchFamily="34" charset="0"/>
              <a:buChar char="•"/>
            </a:pPr>
            <a:r>
              <a:rPr lang="en-US" b="1" baseline="0" dirty="0"/>
              <a:t>Modern report design tool </a:t>
            </a:r>
            <a:br>
              <a:rPr lang="en-US" b="1" baseline="0" dirty="0"/>
            </a:br>
            <a:r>
              <a:rPr lang="en-US" sz="1200" kern="1200" dirty="0">
                <a:solidFill>
                  <a:schemeClr val="tx1"/>
                </a:solidFill>
                <a:effectLst/>
                <a:latin typeface="+mn-lt"/>
                <a:ea typeface="MS PGothic" panose="020B0600070205080204" pitchFamily="34" charset="-128"/>
                <a:cs typeface="ＭＳ Ｐゴシック" charset="0"/>
              </a:rPr>
              <a:t>Report authors can design reports in an updated version of Report Builder sporting a modern look and feel, while those who prefer a Visual Studio-integrated report design</a:t>
            </a:r>
            <a:r>
              <a:rPr lang="en-US" sz="1200" kern="1200" baseline="0" dirty="0">
                <a:solidFill>
                  <a:schemeClr val="tx1"/>
                </a:solidFill>
                <a:effectLst/>
                <a:latin typeface="+mn-lt"/>
                <a:ea typeface="MS PGothic" panose="020B0600070205080204" pitchFamily="34" charset="-128"/>
                <a:cs typeface="ＭＳ Ｐゴシック" charset="0"/>
              </a:rPr>
              <a:t> </a:t>
            </a:r>
            <a:r>
              <a:rPr lang="en-US" sz="1200" kern="1200" dirty="0">
                <a:solidFill>
                  <a:schemeClr val="tx1"/>
                </a:solidFill>
                <a:effectLst/>
                <a:latin typeface="+mn-lt"/>
                <a:ea typeface="MS PGothic" panose="020B0600070205080204" pitchFamily="34" charset="-128"/>
                <a:cs typeface="ＭＳ Ｐゴシック" charset="0"/>
              </a:rPr>
              <a:t>environment can now develop reports in Visual Studio 2015 using SQL Server Data Tools</a:t>
            </a:r>
            <a:r>
              <a:rPr lang="en-US" sz="1200" kern="1200" baseline="0" dirty="0">
                <a:solidFill>
                  <a:schemeClr val="tx1"/>
                </a:solidFill>
                <a:effectLst/>
                <a:latin typeface="+mn-lt"/>
                <a:ea typeface="MS PGothic" panose="020B0600070205080204" pitchFamily="34" charset="-128"/>
                <a:cs typeface="ＭＳ Ｐゴシック" charset="0"/>
              </a:rPr>
              <a:t> (SSDT)</a:t>
            </a:r>
            <a:r>
              <a:rPr lang="en-US" dirty="0"/>
              <a:t>.</a:t>
            </a:r>
          </a:p>
          <a:p>
            <a:pPr marL="171450" indent="-171450">
              <a:buFont typeface="Arial" panose="020B0604020202020204" pitchFamily="34" charset="0"/>
              <a:buChar char="•"/>
            </a:pPr>
            <a:r>
              <a:rPr lang="en-US" b="1" dirty="0"/>
              <a:t>Plugin-free</a:t>
            </a:r>
            <a:r>
              <a:rPr lang="en-US" b="1" baseline="0" dirty="0"/>
              <a:t> printing </a:t>
            </a:r>
            <a:br>
              <a:rPr lang="en-US" b="0" baseline="0" dirty="0"/>
            </a:br>
            <a:r>
              <a:rPr lang="en-US" b="0" baseline="0" dirty="0"/>
              <a:t>Print from modern browsers without the need to install an ActiveX control</a:t>
            </a:r>
            <a:endParaRPr lang="en-US" b="1" dirty="0"/>
          </a:p>
          <a:p>
            <a:pPr marL="171450" indent="-171450">
              <a:buFont typeface="Arial" panose="020B0604020202020204" pitchFamily="34" charset="0"/>
              <a:buChar char="•"/>
            </a:pPr>
            <a:endParaRPr lang="en-US" sz="1200" kern="1200" dirty="0">
              <a:solidFill>
                <a:schemeClr val="tx1"/>
              </a:solidFill>
              <a:effectLst/>
              <a:latin typeface="+mn-lt"/>
              <a:ea typeface="MS PGothic" panose="020B0600070205080204" pitchFamily="34" charset="-128"/>
              <a:cs typeface="ＭＳ Ｐゴシック" charset="0"/>
            </a:endParaRPr>
          </a:p>
          <a:p>
            <a:pPr marL="0" indent="0">
              <a:buFont typeface="Arial" panose="020B0604020202020204" pitchFamily="34" charset="0"/>
              <a:buNone/>
            </a:pPr>
            <a:r>
              <a:rPr lang="en-US" sz="1200" kern="1200" dirty="0">
                <a:solidFill>
                  <a:schemeClr val="tx1"/>
                </a:solidFill>
                <a:effectLst/>
                <a:latin typeface="+mn-lt"/>
                <a:ea typeface="MS PGothic" panose="020B0600070205080204" pitchFamily="34" charset="-128"/>
                <a:cs typeface="ＭＳ Ｐゴシック" charset="0"/>
              </a:rPr>
              <a:t>Notes</a:t>
            </a:r>
            <a:r>
              <a:rPr lang="en-US" sz="1200" kern="1200" baseline="0" dirty="0">
                <a:solidFill>
                  <a:schemeClr val="tx1"/>
                </a:solidFill>
                <a:effectLst/>
                <a:latin typeface="+mn-lt"/>
                <a:ea typeface="MS PGothic" panose="020B0600070205080204" pitchFamily="34" charset="-128"/>
                <a:cs typeface="ＭＳ Ｐゴシック" charset="0"/>
              </a:rPr>
              <a:t> (delete later) </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kern="1200" dirty="0">
                <a:solidFill>
                  <a:schemeClr val="tx1"/>
                </a:solidFill>
                <a:effectLst/>
                <a:latin typeface="Segoe UI Light" pitchFamily="34" charset="0"/>
                <a:ea typeface="+mn-ea"/>
                <a:cs typeface="+mn-cs"/>
              </a:rPr>
              <a:t>"Optimized for document generation and printing", "Page headers/footers and page breaks", "Precise layout and fine-grain formatting to address complex operational reporting requirements,</a:t>
            </a:r>
          </a:p>
          <a:p>
            <a:pPr marL="0" indent="0">
              <a:buFont typeface="Arial" panose="020B0604020202020204" pitchFamily="34" charset="0"/>
              <a:buNone/>
            </a:pPr>
            <a:endParaRPr lang="en-US" sz="1200" kern="1200" dirty="0">
              <a:solidFill>
                <a:schemeClr val="tx1"/>
              </a:solidFill>
              <a:effectLst/>
              <a:latin typeface="+mn-lt"/>
              <a:ea typeface="MS PGothic" panose="020B0600070205080204" pitchFamily="34" charset="-128"/>
              <a:cs typeface="ＭＳ Ｐゴシック" charset="0"/>
            </a:endParaRPr>
          </a:p>
          <a:p>
            <a:pPr marL="171450" indent="-171450">
              <a:buFont typeface="Arial" panose="020B0604020202020204" pitchFamily="34" charset="0"/>
              <a:buChar char="•"/>
            </a:pPr>
            <a:endParaRPr lang="en-US" b="1" dirty="0"/>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5" name="Footer Placeholder 7"/>
          <p:cNvSpPr>
            <a:spLocks noGrp="1"/>
          </p:cNvSpPr>
          <p:nvPr>
            <p:ph type="ftr" sz="quarter" idx="4"/>
          </p:nvPr>
        </p:nvSpPr>
        <p:spPr>
          <a:xfrm>
            <a:off x="0" y="8759190"/>
            <a:ext cx="5986526" cy="358930"/>
          </a:xfrm>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sz="quarter" idx="1"/>
          </p:nvPr>
        </p:nvSpPr>
        <p:spPr bwMode="auto">
          <a:xfrm>
            <a:off x="3970338" y="0"/>
            <a:ext cx="3038475" cy="466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Segoe UI" charset="0"/>
                <a:ea typeface="MS PGothic" charset="0"/>
                <a:cs typeface="MS PGothic" charset="0"/>
              </a:defRPr>
            </a:lvl1pPr>
            <a:lvl2pPr marL="750008" indent="-288465" eaLnBrk="0" hangingPunct="0">
              <a:defRPr sz="2400">
                <a:solidFill>
                  <a:schemeClr val="tx1"/>
                </a:solidFill>
                <a:latin typeface="Segoe UI" charset="0"/>
                <a:ea typeface="MS PGothic" charset="0"/>
                <a:cs typeface="MS PGothic" charset="0"/>
              </a:defRPr>
            </a:lvl2pPr>
            <a:lvl3pPr marL="1153859" indent="-230772" eaLnBrk="0" hangingPunct="0">
              <a:defRPr sz="2400">
                <a:solidFill>
                  <a:schemeClr val="tx1"/>
                </a:solidFill>
                <a:latin typeface="Segoe UI" charset="0"/>
                <a:ea typeface="MS PGothic" charset="0"/>
                <a:cs typeface="MS PGothic" charset="0"/>
              </a:defRPr>
            </a:lvl3pPr>
            <a:lvl4pPr marL="1615402" indent="-230772" eaLnBrk="0" hangingPunct="0">
              <a:defRPr sz="2400">
                <a:solidFill>
                  <a:schemeClr val="tx1"/>
                </a:solidFill>
                <a:latin typeface="Segoe UI" charset="0"/>
                <a:ea typeface="MS PGothic" charset="0"/>
                <a:cs typeface="MS PGothic" charset="0"/>
              </a:defRPr>
            </a:lvl4pPr>
            <a:lvl5pPr marL="2076945" indent="-230772" eaLnBrk="0" hangingPunct="0">
              <a:defRPr sz="2400">
                <a:solidFill>
                  <a:schemeClr val="tx1"/>
                </a:solidFill>
                <a:latin typeface="Segoe UI" charset="0"/>
                <a:ea typeface="MS PGothic" charset="0"/>
                <a:cs typeface="MS PGothic" charset="0"/>
              </a:defRPr>
            </a:lvl5pPr>
            <a:lvl6pPr marL="2538489"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6pPr>
            <a:lvl7pPr marL="3000032"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7pPr>
            <a:lvl8pPr marL="3461576"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8pPr>
            <a:lvl9pPr marL="3923119"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97F7ABFF-3F27-5745-A684-F5A219B3CB2E}" type="datetime1">
              <a:rPr kumimoji="0" lang="en-US" sz="1200" b="0" i="0" u="none" strike="noStrike" kern="1200" cap="none" spc="0" normalizeH="0" baseline="0" noProof="0">
                <a:ln>
                  <a:noFill/>
                </a:ln>
                <a:solidFill>
                  <a:srgbClr val="000000"/>
                </a:solidFill>
                <a:effectLst/>
                <a:uLnTx/>
                <a:uFillTx/>
                <a:latin typeface="Calibri" charset="0"/>
                <a:ea typeface="MS PGothic" charset="0"/>
              </a:rPr>
              <a:pPr marL="0" marR="0" lvl="0" indent="0" algn="r" defTabSz="931863" rtl="0" eaLnBrk="1" fontAlgn="base" latinLnBrk="0" hangingPunct="1">
                <a:lnSpc>
                  <a:spcPct val="100000"/>
                </a:lnSpc>
                <a:spcBef>
                  <a:spcPct val="0"/>
                </a:spcBef>
                <a:spcAft>
                  <a:spcPct val="0"/>
                </a:spcAft>
                <a:buClrTx/>
                <a:buSzTx/>
                <a:buFontTx/>
                <a:buNone/>
                <a:tabLst/>
                <a:defRPr/>
              </a:pPr>
              <a:t>5/28/2018</a:t>
            </a:fld>
            <a:endParaRPr kumimoji="0" lang="en-US" sz="1200" b="0" i="0" u="none" strike="noStrike" kern="1200" cap="none" spc="0" normalizeH="0" baseline="0" noProof="0" dirty="0">
              <a:ln>
                <a:noFill/>
              </a:ln>
              <a:solidFill>
                <a:srgbClr val="000000"/>
              </a:solidFill>
              <a:effectLst/>
              <a:uLnTx/>
              <a:uFillTx/>
              <a:latin typeface="Calibri" charset="0"/>
              <a:ea typeface="MS PGothic" charset="0"/>
            </a:endParaRPr>
          </a:p>
        </p:txBody>
      </p:sp>
      <p:sp>
        <p:nvSpPr>
          <p:cNvPr id="7" name="Header Placeholder 3"/>
          <p:cNvSpPr>
            <a:spLocks noGrp="1"/>
          </p:cNvSpPr>
          <p:nvPr>
            <p:ph type="hdr" sz="quarter"/>
          </p:nvPr>
        </p:nvSpPr>
        <p:spPr>
          <a:xfrm>
            <a:off x="0" y="0"/>
            <a:ext cx="3289110" cy="466725"/>
          </a:xfrm>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SQL Server 2016 Reporting Services – what’s new</a:t>
            </a:r>
          </a:p>
        </p:txBody>
      </p:sp>
    </p:spTree>
    <p:extLst>
      <p:ext uri="{BB962C8B-B14F-4D97-AF65-F5344CB8AC3E}">
        <p14:creationId xmlns:p14="http://schemas.microsoft.com/office/powerpoint/2010/main" val="5250010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684213"/>
            <a:ext cx="5575300" cy="3136900"/>
          </a:xfrm>
        </p:spPr>
      </p:sp>
      <p:sp>
        <p:nvSpPr>
          <p:cNvPr id="3" name="Notes Placeholder 2"/>
          <p:cNvSpPr>
            <a:spLocks noGrp="1"/>
          </p:cNvSpPr>
          <p:nvPr>
            <p:ph type="body" idx="1"/>
          </p:nvPr>
        </p:nvSpPr>
        <p:spPr/>
        <p:txBody>
          <a:bodyPr/>
          <a:lstStyle/>
          <a:p>
            <a:r>
              <a:rPr lang="en-US" sz="1200" b="1"/>
              <a:t>Key Points:</a:t>
            </a:r>
          </a:p>
          <a:p>
            <a:r>
              <a:rPr lang="en-US" sz="1200" b="0"/>
              <a:t>View</a:t>
            </a:r>
            <a:r>
              <a:rPr lang="en-US" sz="1200" b="0" baseline="0"/>
              <a:t> most important metrics in one place by pinning Reporting Services paginated report items to your Power BI dashboard.</a:t>
            </a:r>
            <a:endParaRPr lang="en-US" sz="1200" b="0"/>
          </a:p>
          <a:p>
            <a:endParaRPr lang="en-US" sz="1200" b="1"/>
          </a:p>
          <a:p>
            <a:r>
              <a:rPr lang="en-US" sz="1200" b="1"/>
              <a:t>Talk track:</a:t>
            </a:r>
          </a:p>
          <a:p>
            <a:pPr marL="171450" indent="-171450">
              <a:spcAft>
                <a:spcPts val="606"/>
              </a:spcAft>
              <a:buFont typeface="Arial" panose="020B0604020202020204" pitchFamily="34" charset="0"/>
              <a:buChar char="•"/>
            </a:pPr>
            <a:r>
              <a:rPr lang="en-US"/>
              <a:t>In addition to using Reporting Services on-premises, you can now use</a:t>
            </a:r>
            <a:r>
              <a:rPr lang="en-US" baseline="0"/>
              <a:t> </a:t>
            </a:r>
            <a:r>
              <a:rPr lang="en-US" b="1"/>
              <a:t>Power BI dashboards</a:t>
            </a:r>
            <a:r>
              <a:rPr lang="en-US"/>
              <a:t> to monitor the metrics and trends that matter to you. </a:t>
            </a:r>
            <a:r>
              <a:rPr lang="en-US" sz="1200" kern="1200">
                <a:solidFill>
                  <a:schemeClr val="tx1"/>
                </a:solidFill>
                <a:effectLst/>
                <a:latin typeface="+mn-lt"/>
                <a:ea typeface="MS PGothic" panose="020B0600070205080204" pitchFamily="34" charset="-128"/>
                <a:cs typeface="ＭＳ Ｐゴシック" charset="0"/>
              </a:rPr>
              <a:t>You can harness your on-premises reporting investments and extend it to the cloud. Business users can pin paginated</a:t>
            </a:r>
            <a:r>
              <a:rPr lang="en-US" sz="1200" kern="1200" baseline="0">
                <a:solidFill>
                  <a:schemeClr val="tx1"/>
                </a:solidFill>
                <a:effectLst/>
                <a:latin typeface="+mn-lt"/>
                <a:ea typeface="MS PGothic" panose="020B0600070205080204" pitchFamily="34" charset="-128"/>
                <a:cs typeface="ＭＳ Ｐゴシック" charset="0"/>
              </a:rPr>
              <a:t> </a:t>
            </a:r>
            <a:r>
              <a:rPr lang="en-US" sz="1200" kern="1200">
                <a:solidFill>
                  <a:schemeClr val="tx1"/>
                </a:solidFill>
                <a:effectLst/>
                <a:latin typeface="+mn-lt"/>
                <a:ea typeface="MS PGothic" panose="020B0600070205080204" pitchFamily="34" charset="-128"/>
                <a:cs typeface="ＭＳ Ｐゴシック" charset="0"/>
              </a:rPr>
              <a:t>report items to their Power BI dashboards, enabling them to monitor the most important metrics and trends at a glance in one place. </a:t>
            </a:r>
          </a:p>
          <a:p>
            <a:pPr marL="0" indent="0">
              <a:spcAft>
                <a:spcPts val="606"/>
              </a:spcAft>
              <a:buFont typeface="Arial" panose="020B0604020202020204" pitchFamily="34" charset="0"/>
              <a:buNone/>
            </a:pPr>
            <a:endParaRPr lang="en-US" sz="1200" kern="1200">
              <a:solidFill>
                <a:schemeClr val="tx1"/>
              </a:solidFill>
              <a:effectLst/>
              <a:latin typeface="+mn-lt"/>
              <a:ea typeface="MS PGothic" panose="020B0600070205080204" pitchFamily="34" charset="-128"/>
            </a:endParaRPr>
          </a:p>
          <a:p>
            <a:pPr marL="0" indent="0">
              <a:spcAft>
                <a:spcPts val="606"/>
              </a:spcAft>
              <a:buFont typeface="Arial" panose="020B0604020202020204" pitchFamily="34" charset="0"/>
              <a:buNone/>
            </a:pPr>
            <a:r>
              <a:rPr lang="en-US" sz="1200" b="1" kern="1200">
                <a:solidFill>
                  <a:schemeClr val="tx1"/>
                </a:solidFill>
                <a:effectLst/>
                <a:latin typeface="+mn-lt"/>
                <a:ea typeface="MS PGothic" panose="020B0600070205080204" pitchFamily="34" charset="-128"/>
              </a:rPr>
              <a:t>[click]</a:t>
            </a:r>
            <a:r>
              <a:rPr lang="en-US" sz="1200" b="1" kern="1200" baseline="0">
                <a:solidFill>
                  <a:schemeClr val="tx1"/>
                </a:solidFill>
                <a:effectLst/>
                <a:latin typeface="+mn-lt"/>
                <a:ea typeface="MS PGothic" panose="020B0600070205080204" pitchFamily="34" charset="-128"/>
              </a:rPr>
              <a:t> </a:t>
            </a:r>
            <a:r>
              <a:rPr lang="en-US" sz="1200" kern="1200" baseline="0">
                <a:solidFill>
                  <a:schemeClr val="tx1"/>
                </a:solidFill>
                <a:effectLst/>
                <a:latin typeface="+mn-lt"/>
                <a:ea typeface="MS PGothic" panose="020B0600070205080204" pitchFamily="34" charset="-128"/>
              </a:rPr>
              <a:t>to show sunburst chart added to Power BI Dashboards</a:t>
            </a:r>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5" name="Footer Placeholder 7"/>
          <p:cNvSpPr>
            <a:spLocks noGrp="1"/>
          </p:cNvSpPr>
          <p:nvPr>
            <p:ph type="ftr" sz="quarter" idx="4"/>
          </p:nvPr>
        </p:nvSpPr>
        <p:spPr>
          <a:xfrm>
            <a:off x="0" y="8759190"/>
            <a:ext cx="5986526" cy="358930"/>
          </a:xfrm>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sz="quarter" idx="1"/>
          </p:nvPr>
        </p:nvSpPr>
        <p:spPr bwMode="auto">
          <a:xfrm>
            <a:off x="3970338" y="0"/>
            <a:ext cx="3038475" cy="466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Segoe UI" charset="0"/>
                <a:ea typeface="MS PGothic" charset="0"/>
                <a:cs typeface="MS PGothic" charset="0"/>
              </a:defRPr>
            </a:lvl1pPr>
            <a:lvl2pPr marL="750008" indent="-288465" eaLnBrk="0" hangingPunct="0">
              <a:defRPr sz="2400">
                <a:solidFill>
                  <a:schemeClr val="tx1"/>
                </a:solidFill>
                <a:latin typeface="Segoe UI" charset="0"/>
                <a:ea typeface="MS PGothic" charset="0"/>
                <a:cs typeface="MS PGothic" charset="0"/>
              </a:defRPr>
            </a:lvl2pPr>
            <a:lvl3pPr marL="1153859" indent="-230772" eaLnBrk="0" hangingPunct="0">
              <a:defRPr sz="2400">
                <a:solidFill>
                  <a:schemeClr val="tx1"/>
                </a:solidFill>
                <a:latin typeface="Segoe UI" charset="0"/>
                <a:ea typeface="MS PGothic" charset="0"/>
                <a:cs typeface="MS PGothic" charset="0"/>
              </a:defRPr>
            </a:lvl3pPr>
            <a:lvl4pPr marL="1615402" indent="-230772" eaLnBrk="0" hangingPunct="0">
              <a:defRPr sz="2400">
                <a:solidFill>
                  <a:schemeClr val="tx1"/>
                </a:solidFill>
                <a:latin typeface="Segoe UI" charset="0"/>
                <a:ea typeface="MS PGothic" charset="0"/>
                <a:cs typeface="MS PGothic" charset="0"/>
              </a:defRPr>
            </a:lvl4pPr>
            <a:lvl5pPr marL="2076945" indent="-230772" eaLnBrk="0" hangingPunct="0">
              <a:defRPr sz="2400">
                <a:solidFill>
                  <a:schemeClr val="tx1"/>
                </a:solidFill>
                <a:latin typeface="Segoe UI" charset="0"/>
                <a:ea typeface="MS PGothic" charset="0"/>
                <a:cs typeface="MS PGothic" charset="0"/>
              </a:defRPr>
            </a:lvl5pPr>
            <a:lvl6pPr marL="2538489"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6pPr>
            <a:lvl7pPr marL="3000032"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7pPr>
            <a:lvl8pPr marL="3461576"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8pPr>
            <a:lvl9pPr marL="3923119"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97F7ABFF-3F27-5745-A684-F5A219B3CB2E}" type="datetime1">
              <a:rPr kumimoji="0" lang="en-US" sz="1200" b="0" i="0" u="none" strike="noStrike" kern="1200" cap="none" spc="0" normalizeH="0" baseline="0" noProof="0">
                <a:ln>
                  <a:noFill/>
                </a:ln>
                <a:solidFill>
                  <a:srgbClr val="000000"/>
                </a:solidFill>
                <a:effectLst/>
                <a:uLnTx/>
                <a:uFillTx/>
                <a:latin typeface="Calibri" charset="0"/>
              </a:rPr>
              <a:pPr marL="0" marR="0" lvl="0" indent="0" algn="r" defTabSz="931863" rtl="0" eaLnBrk="1" fontAlgn="base" latinLnBrk="0" hangingPunct="1">
                <a:lnSpc>
                  <a:spcPct val="100000"/>
                </a:lnSpc>
                <a:spcBef>
                  <a:spcPct val="0"/>
                </a:spcBef>
                <a:spcAft>
                  <a:spcPct val="0"/>
                </a:spcAft>
                <a:buClrTx/>
                <a:buSzTx/>
                <a:buFontTx/>
                <a:buNone/>
                <a:tabLst/>
                <a:defRPr/>
              </a:pPr>
              <a:t>5/28/2018</a:t>
            </a:fld>
            <a:endParaRPr kumimoji="0" lang="en-US" sz="1200" b="0" i="0" u="none" strike="noStrike" kern="1200" cap="none" spc="0" normalizeH="0" baseline="0" noProof="0">
              <a:ln>
                <a:noFill/>
              </a:ln>
              <a:solidFill>
                <a:srgbClr val="000000"/>
              </a:solidFill>
              <a:effectLst/>
              <a:uLnTx/>
              <a:uFillTx/>
              <a:latin typeface="Calibri" charset="0"/>
            </a:endParaRPr>
          </a:p>
        </p:txBody>
      </p:sp>
      <p:sp>
        <p:nvSpPr>
          <p:cNvPr id="7" name="Header Placeholder 3"/>
          <p:cNvSpPr>
            <a:spLocks noGrp="1"/>
          </p:cNvSpPr>
          <p:nvPr>
            <p:ph type="hdr" sz="quarter"/>
          </p:nvPr>
        </p:nvSpPr>
        <p:spPr>
          <a:xfrm>
            <a:off x="0" y="0"/>
            <a:ext cx="3289110" cy="466725"/>
          </a:xfrm>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SQL Server 2016 Reporting Services – what’s new</a:t>
            </a:r>
          </a:p>
        </p:txBody>
      </p:sp>
    </p:spTree>
    <p:extLst>
      <p:ext uri="{BB962C8B-B14F-4D97-AF65-F5344CB8AC3E}">
        <p14:creationId xmlns:p14="http://schemas.microsoft.com/office/powerpoint/2010/main" val="2692018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C3FECEB-74C6-4F43-AADC-47EAFD721AF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5/28/2018 10:39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262908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684213"/>
            <a:ext cx="5575300" cy="3136900"/>
          </a:xfrm>
        </p:spPr>
      </p:sp>
      <p:sp>
        <p:nvSpPr>
          <p:cNvPr id="3" name="Notes Placeholder 2"/>
          <p:cNvSpPr>
            <a:spLocks noGrp="1"/>
          </p:cNvSpPr>
          <p:nvPr>
            <p:ph type="body" idx="1"/>
          </p:nvPr>
        </p:nvSpPr>
        <p:spPr/>
        <p:txBody>
          <a:bodyPr/>
          <a:lstStyle/>
          <a:p>
            <a:r>
              <a:rPr lang="en-US" sz="1200" b="1"/>
              <a:t>Key Points:</a:t>
            </a:r>
          </a:p>
          <a:p>
            <a:r>
              <a:rPr lang="en-US" sz="1200" b="0"/>
              <a:t>View</a:t>
            </a:r>
            <a:r>
              <a:rPr lang="en-US" sz="1200" b="0" baseline="0"/>
              <a:t> most important metrics in one place by pinning Reporting Services paginated report items to your Power BI dashboard.</a:t>
            </a:r>
            <a:endParaRPr lang="en-US" sz="1200" b="0"/>
          </a:p>
          <a:p>
            <a:endParaRPr lang="en-US" sz="1200" b="1"/>
          </a:p>
          <a:p>
            <a:r>
              <a:rPr lang="en-US" sz="1200" b="1"/>
              <a:t>Talk track:</a:t>
            </a:r>
          </a:p>
          <a:p>
            <a:pPr marL="171450" indent="-171450">
              <a:spcAft>
                <a:spcPts val="606"/>
              </a:spcAft>
              <a:buFont typeface="Arial" panose="020B0604020202020204" pitchFamily="34" charset="0"/>
              <a:buChar char="•"/>
            </a:pPr>
            <a:r>
              <a:rPr lang="en-US" sz="1200" kern="1200">
                <a:solidFill>
                  <a:schemeClr val="tx1"/>
                </a:solidFill>
                <a:effectLst/>
                <a:latin typeface="+mn-lt"/>
                <a:ea typeface="MS PGothic" panose="020B0600070205080204" pitchFamily="34" charset="-128"/>
                <a:cs typeface="ＭＳ Ｐゴシック" charset="0"/>
              </a:rPr>
              <a:t>The original reports remain one click away, ensuring that people can drill through to the details when necessary.</a:t>
            </a:r>
          </a:p>
          <a:p>
            <a:endParaRPr lang="en-US"/>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5" name="Footer Placeholder 7"/>
          <p:cNvSpPr>
            <a:spLocks noGrp="1"/>
          </p:cNvSpPr>
          <p:nvPr>
            <p:ph type="ftr" sz="quarter" idx="4"/>
          </p:nvPr>
        </p:nvSpPr>
        <p:spPr>
          <a:xfrm>
            <a:off x="0" y="8759190"/>
            <a:ext cx="5986526" cy="358930"/>
          </a:xfrm>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sz="quarter" idx="1"/>
          </p:nvPr>
        </p:nvSpPr>
        <p:spPr bwMode="auto">
          <a:xfrm>
            <a:off x="3970338" y="0"/>
            <a:ext cx="3038475" cy="466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Segoe UI" charset="0"/>
                <a:ea typeface="MS PGothic" charset="0"/>
                <a:cs typeface="MS PGothic" charset="0"/>
              </a:defRPr>
            </a:lvl1pPr>
            <a:lvl2pPr marL="750008" indent="-288465" eaLnBrk="0" hangingPunct="0">
              <a:defRPr sz="2400">
                <a:solidFill>
                  <a:schemeClr val="tx1"/>
                </a:solidFill>
                <a:latin typeface="Segoe UI" charset="0"/>
                <a:ea typeface="MS PGothic" charset="0"/>
                <a:cs typeface="MS PGothic" charset="0"/>
              </a:defRPr>
            </a:lvl2pPr>
            <a:lvl3pPr marL="1153859" indent="-230772" eaLnBrk="0" hangingPunct="0">
              <a:defRPr sz="2400">
                <a:solidFill>
                  <a:schemeClr val="tx1"/>
                </a:solidFill>
                <a:latin typeface="Segoe UI" charset="0"/>
                <a:ea typeface="MS PGothic" charset="0"/>
                <a:cs typeface="MS PGothic" charset="0"/>
              </a:defRPr>
            </a:lvl3pPr>
            <a:lvl4pPr marL="1615402" indent="-230772" eaLnBrk="0" hangingPunct="0">
              <a:defRPr sz="2400">
                <a:solidFill>
                  <a:schemeClr val="tx1"/>
                </a:solidFill>
                <a:latin typeface="Segoe UI" charset="0"/>
                <a:ea typeface="MS PGothic" charset="0"/>
                <a:cs typeface="MS PGothic" charset="0"/>
              </a:defRPr>
            </a:lvl4pPr>
            <a:lvl5pPr marL="2076945" indent="-230772" eaLnBrk="0" hangingPunct="0">
              <a:defRPr sz="2400">
                <a:solidFill>
                  <a:schemeClr val="tx1"/>
                </a:solidFill>
                <a:latin typeface="Segoe UI" charset="0"/>
                <a:ea typeface="MS PGothic" charset="0"/>
                <a:cs typeface="MS PGothic" charset="0"/>
              </a:defRPr>
            </a:lvl5pPr>
            <a:lvl6pPr marL="2538489"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6pPr>
            <a:lvl7pPr marL="3000032"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7pPr>
            <a:lvl8pPr marL="3461576"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8pPr>
            <a:lvl9pPr marL="3923119"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97F7ABFF-3F27-5745-A684-F5A219B3CB2E}" type="datetime1">
              <a:rPr kumimoji="0" lang="en-US" sz="1200" b="0" i="0" u="none" strike="noStrike" kern="1200" cap="none" spc="0" normalizeH="0" baseline="0" noProof="0">
                <a:ln>
                  <a:noFill/>
                </a:ln>
                <a:solidFill>
                  <a:srgbClr val="000000"/>
                </a:solidFill>
                <a:effectLst/>
                <a:uLnTx/>
                <a:uFillTx/>
                <a:latin typeface="Calibri" charset="0"/>
              </a:rPr>
              <a:pPr marL="0" marR="0" lvl="0" indent="0" algn="r" defTabSz="931863" rtl="0" eaLnBrk="1" fontAlgn="base" latinLnBrk="0" hangingPunct="1">
                <a:lnSpc>
                  <a:spcPct val="100000"/>
                </a:lnSpc>
                <a:spcBef>
                  <a:spcPct val="0"/>
                </a:spcBef>
                <a:spcAft>
                  <a:spcPct val="0"/>
                </a:spcAft>
                <a:buClrTx/>
                <a:buSzTx/>
                <a:buFontTx/>
                <a:buNone/>
                <a:tabLst/>
                <a:defRPr/>
              </a:pPr>
              <a:t>5/28/2018</a:t>
            </a:fld>
            <a:endParaRPr kumimoji="0" lang="en-US" sz="1200" b="0" i="0" u="none" strike="noStrike" kern="1200" cap="none" spc="0" normalizeH="0" baseline="0" noProof="0">
              <a:ln>
                <a:noFill/>
              </a:ln>
              <a:solidFill>
                <a:srgbClr val="000000"/>
              </a:solidFill>
              <a:effectLst/>
              <a:uLnTx/>
              <a:uFillTx/>
              <a:latin typeface="Calibri" charset="0"/>
            </a:endParaRPr>
          </a:p>
        </p:txBody>
      </p:sp>
      <p:sp>
        <p:nvSpPr>
          <p:cNvPr id="7" name="Header Placeholder 3"/>
          <p:cNvSpPr>
            <a:spLocks noGrp="1"/>
          </p:cNvSpPr>
          <p:nvPr>
            <p:ph type="hdr" sz="quarter"/>
          </p:nvPr>
        </p:nvSpPr>
        <p:spPr>
          <a:xfrm>
            <a:off x="0" y="0"/>
            <a:ext cx="3289110" cy="466725"/>
          </a:xfrm>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SQL Server 2016 Reporting Services – what’s new</a:t>
            </a:r>
          </a:p>
        </p:txBody>
      </p:sp>
    </p:spTree>
    <p:extLst>
      <p:ext uri="{BB962C8B-B14F-4D97-AF65-F5344CB8AC3E}">
        <p14:creationId xmlns:p14="http://schemas.microsoft.com/office/powerpoint/2010/main" val="36193843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pPr marL="4486" indent="0" defTabSz="914102" fontAlgn="base">
              <a:spcBef>
                <a:spcPts val="1200"/>
              </a:spcBef>
              <a:spcAft>
                <a:spcPts val="1200"/>
              </a:spcAft>
              <a:buNone/>
            </a:pPr>
            <a:r>
              <a:rPr lang="en-US">
                <a:gradFill>
                  <a:gsLst>
                    <a:gs pos="5439">
                      <a:srgbClr val="505050"/>
                    </a:gs>
                    <a:gs pos="37000">
                      <a:srgbClr val="505050"/>
                    </a:gs>
                  </a:gsLst>
                  <a:lin ang="5400000" scaled="0"/>
                </a:gradFill>
                <a:latin typeface="Segoe UI Light" panose="020B0502040204020203" pitchFamily="34" charset="0"/>
                <a:cs typeface="Segoe UI Light" panose="020B0502040204020203" pitchFamily="34" charset="0"/>
              </a:rPr>
              <a:t>Create reports in Power BI Desktop (Pro License)</a:t>
            </a:r>
          </a:p>
          <a:p>
            <a:pPr marL="4486" indent="0" defTabSz="914102" fontAlgn="base">
              <a:spcBef>
                <a:spcPts val="1200"/>
              </a:spcBef>
              <a:spcAft>
                <a:spcPts val="1200"/>
              </a:spcAft>
              <a:buNone/>
            </a:pPr>
            <a:r>
              <a:rPr lang="en-US">
                <a:gradFill>
                  <a:gsLst>
                    <a:gs pos="5439">
                      <a:srgbClr val="505050"/>
                    </a:gs>
                    <a:gs pos="37000">
                      <a:srgbClr val="505050"/>
                    </a:gs>
                  </a:gsLst>
                  <a:lin ang="5400000" scaled="0"/>
                </a:gradFill>
                <a:latin typeface="Segoe UI Light" panose="020B0502040204020203" pitchFamily="34" charset="0"/>
                <a:cs typeface="Segoe UI Light" panose="020B0502040204020203" pitchFamily="34" charset="0"/>
              </a:rPr>
              <a:t>Connect “live” to Analysis Service</a:t>
            </a:r>
          </a:p>
          <a:p>
            <a:pPr marL="4486" indent="0" defTabSz="914102" fontAlgn="base">
              <a:spcBef>
                <a:spcPts val="1200"/>
              </a:spcBef>
              <a:spcAft>
                <a:spcPts val="1200"/>
              </a:spcAft>
              <a:buNone/>
            </a:pPr>
            <a:r>
              <a:rPr lang="en-US">
                <a:gradFill>
                  <a:gsLst>
                    <a:gs pos="5439">
                      <a:srgbClr val="505050"/>
                    </a:gs>
                    <a:gs pos="37000">
                      <a:srgbClr val="505050"/>
                    </a:gs>
                  </a:gsLst>
                  <a:lin ang="5400000" scaled="0"/>
                </a:gradFill>
                <a:latin typeface="Segoe UI Light" panose="020B0502040204020203" pitchFamily="34" charset="0"/>
                <a:cs typeface="Segoe UI Light" panose="020B0502040204020203" pitchFamily="34" charset="0"/>
              </a:rPr>
              <a:t>Publish to Power BI Report Server</a:t>
            </a:r>
          </a:p>
          <a:p>
            <a:pPr marL="4486" indent="0" defTabSz="914102" fontAlgn="base">
              <a:spcBef>
                <a:spcPts val="1200"/>
              </a:spcBef>
              <a:spcAft>
                <a:spcPts val="1200"/>
              </a:spcAft>
              <a:buNone/>
            </a:pPr>
            <a:r>
              <a:rPr lang="en-US">
                <a:gradFill>
                  <a:gsLst>
                    <a:gs pos="5439">
                      <a:srgbClr val="505050"/>
                    </a:gs>
                    <a:gs pos="37000">
                      <a:srgbClr val="505050"/>
                    </a:gs>
                  </a:gsLst>
                  <a:lin ang="5400000" scaled="0"/>
                </a:gradFill>
                <a:latin typeface="Segoe UI Light" panose="020B0502040204020203" pitchFamily="34" charset="0"/>
                <a:cs typeface="Segoe UI Light" panose="020B0502040204020203" pitchFamily="34" charset="0"/>
              </a:rPr>
              <a:t>View and interact in your web browser or Power BI Mobile</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3D7F55-63DF-4F9F-879D-13175104506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6638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pPr marL="4486" indent="0" defTabSz="914102" fontAlgn="base">
              <a:spcBef>
                <a:spcPts val="1200"/>
              </a:spcBef>
              <a:spcAft>
                <a:spcPts val="1200"/>
              </a:spcAft>
              <a:buNone/>
            </a:pPr>
            <a:r>
              <a:rPr lang="en-US">
                <a:gradFill>
                  <a:gsLst>
                    <a:gs pos="5439">
                      <a:srgbClr val="505050"/>
                    </a:gs>
                    <a:gs pos="37000">
                      <a:srgbClr val="505050"/>
                    </a:gs>
                  </a:gsLst>
                  <a:lin ang="5400000" scaled="0"/>
                </a:gradFill>
                <a:latin typeface="Segoe UI Light" panose="020B0502040204020203" pitchFamily="34" charset="0"/>
                <a:cs typeface="Segoe UI Light" panose="020B0502040204020203" pitchFamily="34" charset="0"/>
              </a:rPr>
              <a:t>Create reports in Power BI Desktop</a:t>
            </a:r>
          </a:p>
          <a:p>
            <a:pPr marL="4486" indent="0" defTabSz="914102" fontAlgn="base">
              <a:spcBef>
                <a:spcPts val="1200"/>
              </a:spcBef>
              <a:spcAft>
                <a:spcPts val="1200"/>
              </a:spcAft>
              <a:buNone/>
            </a:pPr>
            <a:r>
              <a:rPr lang="en-US">
                <a:gradFill>
                  <a:gsLst>
                    <a:gs pos="5439">
                      <a:srgbClr val="505050"/>
                    </a:gs>
                    <a:gs pos="37000">
                      <a:srgbClr val="505050"/>
                    </a:gs>
                  </a:gsLst>
                  <a:lin ang="5400000" scaled="0"/>
                </a:gradFill>
                <a:latin typeface="Segoe UI Light" panose="020B0502040204020203" pitchFamily="34" charset="0"/>
                <a:cs typeface="Segoe UI Light" panose="020B0502040204020203" pitchFamily="34" charset="0"/>
              </a:rPr>
              <a:t>Connect “live” to Analysis Service</a:t>
            </a:r>
          </a:p>
          <a:p>
            <a:pPr marL="4486" indent="0" defTabSz="914102" fontAlgn="base">
              <a:spcBef>
                <a:spcPts val="1200"/>
              </a:spcBef>
              <a:spcAft>
                <a:spcPts val="1200"/>
              </a:spcAft>
              <a:buNone/>
            </a:pPr>
            <a:r>
              <a:rPr lang="en-US">
                <a:gradFill>
                  <a:gsLst>
                    <a:gs pos="5439">
                      <a:srgbClr val="505050"/>
                    </a:gs>
                    <a:gs pos="37000">
                      <a:srgbClr val="505050"/>
                    </a:gs>
                  </a:gsLst>
                  <a:lin ang="5400000" scaled="0"/>
                </a:gradFill>
                <a:latin typeface="Segoe UI Light" panose="020B0502040204020203" pitchFamily="34" charset="0"/>
                <a:cs typeface="Segoe UI Light" panose="020B0502040204020203" pitchFamily="34" charset="0"/>
              </a:rPr>
              <a:t>Publish to Power BI Report Server</a:t>
            </a:r>
          </a:p>
          <a:p>
            <a:pPr marL="4486" indent="0" defTabSz="914102" fontAlgn="base">
              <a:spcBef>
                <a:spcPts val="1200"/>
              </a:spcBef>
              <a:spcAft>
                <a:spcPts val="1200"/>
              </a:spcAft>
              <a:buNone/>
            </a:pPr>
            <a:r>
              <a:rPr lang="en-US">
                <a:gradFill>
                  <a:gsLst>
                    <a:gs pos="5439">
                      <a:srgbClr val="505050"/>
                    </a:gs>
                    <a:gs pos="37000">
                      <a:srgbClr val="505050"/>
                    </a:gs>
                  </a:gsLst>
                  <a:lin ang="5400000" scaled="0"/>
                </a:gradFill>
                <a:latin typeface="Segoe UI Light" panose="020B0502040204020203" pitchFamily="34" charset="0"/>
                <a:cs typeface="Segoe UI Light" panose="020B0502040204020203" pitchFamily="34" charset="0"/>
              </a:rPr>
              <a:t>View and interact in your web browser or Power BI Mobile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Segoe UI"/>
                <a:ea typeface="MS PGothic" charset="0"/>
                <a:cs typeface="Segoe UI Light" panose="020B0502040204020203" pitchFamily="34" charset="0"/>
              </a:rPr>
              <a:t>Pin paginated report items to Power BI dashboards</a:t>
            </a:r>
            <a:endParaRPr kumimoji="0" lang="en-US" sz="1050" b="0" i="0" u="none" strike="noStrike" kern="0" cap="none" spc="0" normalizeH="0" baseline="0" noProof="0">
              <a:ln>
                <a:noFill/>
              </a:ln>
              <a:solidFill>
                <a:sysClr val="windowText" lastClr="000000"/>
              </a:solidFill>
              <a:effectLst/>
              <a:uLnTx/>
              <a:uFillTx/>
              <a:latin typeface="Segoe UI"/>
              <a:ea typeface="MS PGothic" charset="0"/>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3D7F55-63DF-4F9F-879D-13175104506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24177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3D7F55-63DF-4F9F-879D-131751045063}" type="slidenum">
              <a:rPr lang="en-US" smtClean="0"/>
              <a:t>26</a:t>
            </a:fld>
            <a:endParaRPr lang="en-US"/>
          </a:p>
        </p:txBody>
      </p:sp>
    </p:spTree>
    <p:extLst>
      <p:ext uri="{BB962C8B-B14F-4D97-AF65-F5344CB8AC3E}">
        <p14:creationId xmlns:p14="http://schemas.microsoft.com/office/powerpoint/2010/main" val="16499715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F1DD190-47F2-4EC2-A20D-7847072E60C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5/28/2018 10:39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48146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53535"/>
                </a:solidFill>
                <a:effectLst/>
                <a:uLnTx/>
                <a:uFillTx/>
                <a:latin typeface="Segoe UI Semilight"/>
                <a:ea typeface="+mn-ea"/>
                <a:cs typeface="Segoe UI" panose="020B0502040204020203" pitchFamily="34" charset="0"/>
              </a:rPr>
              <a:t>Increased tools release cadence to match service</a:t>
            </a:r>
          </a:p>
          <a:p>
            <a:endParaRPr lang="en-US"/>
          </a:p>
        </p:txBody>
      </p:sp>
      <p:sp>
        <p:nvSpPr>
          <p:cNvPr id="4" name="Slide Number Placeholder 3"/>
          <p:cNvSpPr>
            <a:spLocks noGrp="1"/>
          </p:cNvSpPr>
          <p:nvPr>
            <p:ph type="sldNum" sz="quarter" idx="10"/>
          </p:nvPr>
        </p:nvSpPr>
        <p:spPr/>
        <p:txBody>
          <a:bodyPr/>
          <a:lstStyle/>
          <a:p>
            <a:fld id="{F83D7F55-63DF-4F9F-879D-131751045063}" type="slidenum">
              <a:rPr lang="en-US" smtClean="0"/>
              <a:t>28</a:t>
            </a:fld>
            <a:endParaRPr lang="en-US"/>
          </a:p>
        </p:txBody>
      </p:sp>
    </p:spTree>
    <p:extLst>
      <p:ext uri="{BB962C8B-B14F-4D97-AF65-F5344CB8AC3E}">
        <p14:creationId xmlns:p14="http://schemas.microsoft.com/office/powerpoint/2010/main" val="36734723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gradFill>
                  <a:gsLst>
                    <a:gs pos="0">
                      <a:srgbClr val="FFFFFF"/>
                    </a:gs>
                    <a:gs pos="100000">
                      <a:srgbClr val="FFFFFF"/>
                    </a:gs>
                  </a:gsLst>
                  <a:lin ang="5400000" scaled="0"/>
                </a:gradFill>
                <a:ea typeface="Segoe UI" pitchFamily="34" charset="0"/>
                <a:cs typeface="Segoe UI" pitchFamily="34" charset="0"/>
              </a:rPr>
              <a:t>With purchase of Power BI Premium, you will get a SQL Server license exclusively to use for Power BI Report Server if you need one</a:t>
            </a:r>
          </a:p>
          <a:p>
            <a:endParaRPr lang="en-US" sz="1200" dirty="0">
              <a:gradFill>
                <a:gsLst>
                  <a:gs pos="0">
                    <a:srgbClr val="FFFFFF"/>
                  </a:gs>
                  <a:gs pos="100000">
                    <a:srgbClr val="FFFFFF"/>
                  </a:gs>
                </a:gsLst>
                <a:lin ang="5400000" scaled="0"/>
              </a:gradFill>
              <a:cs typeface="Segoe UI" pitchFamily="34" charset="0"/>
            </a:endParaRPr>
          </a:p>
          <a:p>
            <a:r>
              <a:rPr lang="en-US" sz="1200" dirty="0">
                <a:solidFill>
                  <a:srgbClr val="FF0000"/>
                </a:solidFill>
                <a:cs typeface="Segoe UI" pitchFamily="34" charset="0"/>
              </a:rPr>
              <a:t>Add link here for “to learn more” in May</a:t>
            </a:r>
            <a:endParaRPr lang="en-US" dirty="0">
              <a:solidFill>
                <a:srgbClr val="FF0000"/>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3D7F55-63DF-4F9F-879D-13175104506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40252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note on what SSRS version required</a:t>
            </a:r>
          </a:p>
          <a:p>
            <a:pPr marL="342900" indent="-342900" defTabSz="932472" fontAlgn="base">
              <a:lnSpc>
                <a:spcPct val="90000"/>
              </a:lnSpc>
              <a:spcBef>
                <a:spcPct val="0"/>
              </a:spcBef>
              <a:spcAft>
                <a:spcPct val="0"/>
              </a:spcAft>
              <a:buFont typeface="Arial" panose="020B0604020202020204" pitchFamily="34" charset="0"/>
              <a:buChar char="•"/>
            </a:pPr>
            <a:r>
              <a:rPr lang="en-US" sz="1200">
                <a:gradFill>
                  <a:gsLst>
                    <a:gs pos="0">
                      <a:srgbClr val="FFFFFF"/>
                    </a:gs>
                    <a:gs pos="100000">
                      <a:srgbClr val="FFFFFF"/>
                    </a:gs>
                  </a:gsLst>
                  <a:lin ang="5400000" scaled="0"/>
                </a:gradFill>
                <a:ea typeface="Segoe UI" pitchFamily="34" charset="0"/>
                <a:cs typeface="Segoe UI" pitchFamily="34" charset="0"/>
              </a:rPr>
              <a:t>You can migrate all existing reports from SSRS. It’s easy for SSRS set up in native mode.</a:t>
            </a:r>
          </a:p>
          <a:p>
            <a:pPr marL="342900" indent="-342900" defTabSz="932472" fontAlgn="base">
              <a:lnSpc>
                <a:spcPct val="90000"/>
              </a:lnSpc>
              <a:spcBef>
                <a:spcPct val="0"/>
              </a:spcBef>
              <a:spcAft>
                <a:spcPct val="0"/>
              </a:spcAft>
              <a:buFont typeface="Arial" panose="020B0604020202020204" pitchFamily="34" charset="0"/>
              <a:buChar char="•"/>
            </a:pPr>
            <a:r>
              <a:rPr lang="en-US" sz="1200">
                <a:gradFill>
                  <a:gsLst>
                    <a:gs pos="0">
                      <a:srgbClr val="FFFFFF"/>
                    </a:gs>
                    <a:gs pos="100000">
                      <a:srgbClr val="FFFFFF"/>
                    </a:gs>
                  </a:gsLst>
                  <a:lin ang="5400000" scaled="0"/>
                </a:gradFill>
                <a:ea typeface="Segoe UI" pitchFamily="34" charset="0"/>
                <a:cs typeface="Segoe UI" pitchFamily="34" charset="0"/>
              </a:rPr>
              <a:t>Encryption key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3D7F55-63DF-4F9F-879D-13175104506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0318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note on what SSRS version required</a:t>
            </a:r>
          </a:p>
          <a:p>
            <a:pPr marL="342900" indent="-342900" defTabSz="932472" fontAlgn="base">
              <a:lnSpc>
                <a:spcPct val="90000"/>
              </a:lnSpc>
              <a:spcBef>
                <a:spcPct val="0"/>
              </a:spcBef>
              <a:spcAft>
                <a:spcPct val="0"/>
              </a:spcAft>
              <a:buFont typeface="Arial" panose="020B0604020202020204" pitchFamily="34" charset="0"/>
              <a:buChar char="•"/>
            </a:pPr>
            <a:r>
              <a:rPr lang="en-US" sz="1200">
                <a:gradFill>
                  <a:gsLst>
                    <a:gs pos="0">
                      <a:srgbClr val="FFFFFF"/>
                    </a:gs>
                    <a:gs pos="100000">
                      <a:srgbClr val="FFFFFF"/>
                    </a:gs>
                  </a:gsLst>
                  <a:lin ang="5400000" scaled="0"/>
                </a:gradFill>
                <a:ea typeface="Segoe UI" pitchFamily="34" charset="0"/>
                <a:cs typeface="Segoe UI" pitchFamily="34" charset="0"/>
              </a:rPr>
              <a:t>You can migrate all existing reports from SSRS. It’s easy for SSRS set up in native mode.</a:t>
            </a:r>
          </a:p>
          <a:p>
            <a:pPr marL="342900" indent="-342900" defTabSz="932472" fontAlgn="base">
              <a:lnSpc>
                <a:spcPct val="90000"/>
              </a:lnSpc>
              <a:spcBef>
                <a:spcPct val="0"/>
              </a:spcBef>
              <a:spcAft>
                <a:spcPct val="0"/>
              </a:spcAft>
              <a:buFont typeface="Arial" panose="020B0604020202020204" pitchFamily="34" charset="0"/>
              <a:buChar char="•"/>
            </a:pPr>
            <a:r>
              <a:rPr lang="en-US" sz="1200">
                <a:gradFill>
                  <a:gsLst>
                    <a:gs pos="0">
                      <a:srgbClr val="FFFFFF"/>
                    </a:gs>
                    <a:gs pos="100000">
                      <a:srgbClr val="FFFFFF"/>
                    </a:gs>
                  </a:gsLst>
                  <a:lin ang="5400000" scaled="0"/>
                </a:gradFill>
                <a:ea typeface="Segoe UI" pitchFamily="34" charset="0"/>
                <a:cs typeface="Segoe UI" pitchFamily="34" charset="0"/>
              </a:rPr>
              <a:t>Encryption key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3D7F55-63DF-4F9F-879D-13175104506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86008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Key Points(s)</a:t>
            </a:r>
          </a:p>
          <a:p>
            <a:endParaRPr lang="en-US"/>
          </a:p>
          <a:p>
            <a:pPr marL="171450" indent="-171450">
              <a:buFont typeface="Arial" panose="020B0604020202020204" pitchFamily="34" charset="0"/>
              <a:buChar char="•"/>
            </a:pPr>
            <a:r>
              <a:rPr lang="en-US"/>
              <a:t>Scale out Power BI Report Server the same way as SSRS.</a:t>
            </a:r>
          </a:p>
          <a:p>
            <a:pPr marL="0" indent="0">
              <a:buFont typeface="Arial" panose="020B0604020202020204" pitchFamily="34" charset="0"/>
              <a:buNone/>
            </a:pPr>
            <a:r>
              <a:rPr lang="en-US"/>
              <a:t>https://msdn.microsoft.com/en-us/library/ms181357</a:t>
            </a:r>
          </a:p>
          <a:p>
            <a:pPr marL="0" indent="0">
              <a:buFont typeface="Arial" panose="020B0604020202020204" pitchFamily="34" charset="0"/>
              <a:buNone/>
            </a:pPr>
            <a:endParaRPr lang="en-US"/>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3D7F55-63DF-4F9F-879D-13175104506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3516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7DFC65A-A58E-4159-9A32-29D497ADE501}" type="datetime8">
              <a:rPr lang="en-US" smtClean="0"/>
              <a:t>5/28/2018 10:39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9113570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Active Directory Federation Services (ADFS) is a standards based service that provides a secure single sign on, Web SSO to federated partners outside your organization, which enable them to access Power BI Report Server web portal.</a:t>
            </a:r>
          </a:p>
          <a:p>
            <a:r>
              <a:rPr lang="en-US"/>
              <a:t> </a:t>
            </a:r>
          </a:p>
        </p:txBody>
      </p:sp>
      <p:sp>
        <p:nvSpPr>
          <p:cNvPr id="4" name="Slide Number Placeholder 3"/>
          <p:cNvSpPr>
            <a:spLocks noGrp="1"/>
          </p:cNvSpPr>
          <p:nvPr>
            <p:ph type="sldNum" sz="quarter" idx="10"/>
          </p:nvPr>
        </p:nvSpPr>
        <p:spPr/>
        <p:txBody>
          <a:bodyPr/>
          <a:lstStyle/>
          <a:p>
            <a:fld id="{F83D7F55-63DF-4F9F-879D-131751045063}" type="slidenum">
              <a:rPr lang="en-US" smtClean="0"/>
              <a:t>33</a:t>
            </a:fld>
            <a:endParaRPr lang="en-US"/>
          </a:p>
        </p:txBody>
      </p:sp>
    </p:spTree>
    <p:extLst>
      <p:ext uri="{BB962C8B-B14F-4D97-AF65-F5344CB8AC3E}">
        <p14:creationId xmlns:p14="http://schemas.microsoft.com/office/powerpoint/2010/main" val="27180812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Key Point(s)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mn-cs"/>
              </a:rPr>
              <a:t>Frequent releases (planning for approximately 3 per year)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mn-cs"/>
              </a:rPr>
              <a:t>Critical and security updates until next release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mn-cs"/>
              </a:rPr>
              <a:t>Security updates continue for the remainder of the 12 month release lifespan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mn-cs"/>
              </a:rPr>
              <a:t>Upgrade flexibility – upgrade to the next release as soon as it’s available to get the latest updates, wait until you are ready or skip to the next release.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Talk Track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Power BI Report Server will follow Microsoft’s modern lifecycle policy. That means you get the latest and greatest features with frequent releases. We are planning for approximately three releases per year, with supporting critical and security updates until the next release. You have the flexibility to upgrade to the next feature release as soon as its available to get the latest updates, or wait until you are ready or even skip a release entirely within the twelve-month release lifespan.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Modern and Fixed policies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https://support.microsoft.com/en-us/help/4014109/announcing-modern-and-fixed-policies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Modern Lifecycle Policy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https://support.microsoft.com/en-us/help/30881/modern-lifecycle-policy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3D7F55-63DF-4F9F-879D-13175104506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28098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3D7F55-63DF-4F9F-879D-13175104506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788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F1DD190-47F2-4EC2-A20D-7847072E60C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5/28/2018 10:39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4824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3D7F55-63DF-4F9F-879D-13175104506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96041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Details on mobile BI (SSRS </a:t>
            </a:r>
            <a:r>
              <a:rPr lang="en-US" dirty="0" err="1"/>
              <a:t>Datazen</a:t>
            </a:r>
            <a:r>
              <a:rPr lang="en-US" dirty="0"/>
              <a:t> still supported </a:t>
            </a:r>
            <a:r>
              <a:rPr lang="en-US" dirty="0" err="1"/>
              <a:t>etc</a:t>
            </a:r>
            <a:r>
              <a:rPr lang="en-US" dirty="0"/>
              <a:t>)</a:t>
            </a:r>
          </a:p>
          <a:p>
            <a:r>
              <a:rPr lang="en-US" dirty="0"/>
              <a:t>Discussion of features of Power BI Service that aren’t available in Power BI Report Server</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Modern and Fixed policies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https://support.microsoft.com/en-us/help/4014109/announcing-modern-and-fixed-policies</a:t>
            </a:r>
          </a:p>
          <a:p>
            <a:endParaRPr lang="en-US" dirty="0"/>
          </a:p>
        </p:txBody>
      </p:sp>
      <p:sp>
        <p:nvSpPr>
          <p:cNvPr id="4" name="Slide Number Placeholder 3"/>
          <p:cNvSpPr>
            <a:spLocks noGrp="1"/>
          </p:cNvSpPr>
          <p:nvPr>
            <p:ph type="sldNum" sz="quarter" idx="10"/>
          </p:nvPr>
        </p:nvSpPr>
        <p:spPr/>
        <p:txBody>
          <a:bodyPr/>
          <a:lstStyle/>
          <a:p>
            <a:fld id="{F83D7F55-63DF-4F9F-879D-131751045063}" type="slidenum">
              <a:rPr lang="en-US" smtClean="0"/>
              <a:t>38</a:t>
            </a:fld>
            <a:endParaRPr lang="en-US"/>
          </a:p>
        </p:txBody>
      </p:sp>
    </p:spTree>
    <p:extLst>
      <p:ext uri="{BB962C8B-B14F-4D97-AF65-F5344CB8AC3E}">
        <p14:creationId xmlns:p14="http://schemas.microsoft.com/office/powerpoint/2010/main" val="26858644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F1DD190-47F2-4EC2-A20D-7847072E60C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5/28/2018 10:39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39440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Key points</a:t>
            </a:r>
          </a:p>
          <a:p>
            <a:pPr marL="171450" lvl="0" indent="-171450">
              <a:buFont typeface="Arial" panose="020B0604020202020204" pitchFamily="34" charset="0"/>
              <a:buChar char="•"/>
            </a:pPr>
            <a:r>
              <a:rPr lang="en-US" b="0" dirty="0"/>
              <a:t>Go to Powerbi.com to get started. </a:t>
            </a:r>
          </a:p>
          <a:p>
            <a:pPr marL="171450" indent="-171450">
              <a:spcBef>
                <a:spcPts val="2400"/>
              </a:spcBef>
              <a:buFont typeface="Arial" panose="020B0604020202020204" pitchFamily="34" charset="0"/>
              <a:buChar char="•"/>
            </a:pPr>
            <a:r>
              <a:rPr lang="en-US" sz="900" dirty="0">
                <a:solidFill>
                  <a:schemeClr val="accent1"/>
                </a:solidFill>
              </a:rPr>
              <a:t>Learn more about Power BI Premium from the Powerbi.com site</a:t>
            </a:r>
          </a:p>
          <a:p>
            <a:pPr lvl="0"/>
            <a:endParaRPr lang="en-US" b="1" dirty="0"/>
          </a:p>
          <a:p>
            <a:pPr lvl="0"/>
            <a:endParaRPr lang="en-US" b="1" dirty="0"/>
          </a:p>
          <a:p>
            <a:r>
              <a:rPr lang="en-US" sz="900" b="1" dirty="0">
                <a:solidFill>
                  <a:schemeClr val="tx1"/>
                </a:solidFill>
              </a:rPr>
              <a:t>TALK TRACK </a:t>
            </a:r>
          </a:p>
          <a:p>
            <a:r>
              <a:rPr lang="en-US" dirty="0"/>
              <a:t>If you want to learn more about Power BI Premium, simply go to the Power site to learn more. </a:t>
            </a:r>
          </a:p>
          <a:p>
            <a:pPr lvl="0"/>
            <a:endParaRPr lang="en-US" b="1"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A495AA6-CD70-4FD5-8BB2-7138049B91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5/28/2018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11222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3D7F55-63DF-4F9F-879D-131751045063}" type="slidenum">
              <a:rPr lang="en-US" smtClean="0"/>
              <a:t>41</a:t>
            </a:fld>
            <a:endParaRPr lang="en-US"/>
          </a:p>
        </p:txBody>
      </p:sp>
    </p:spTree>
    <p:extLst>
      <p:ext uri="{BB962C8B-B14F-4D97-AF65-F5344CB8AC3E}">
        <p14:creationId xmlns:p14="http://schemas.microsoft.com/office/powerpoint/2010/main" val="37146057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8214A56-B2D8-45AF-B034-80A27D3E2FB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5/28/2018 10:39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10289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 https://ideas.powerbi.com/forums/265200-power-bi-ideas/suggestions/7948020-powerbi-reports-and-dashboard-on-premise-hosting</a:t>
            </a:r>
          </a:p>
        </p:txBody>
      </p:sp>
      <p:sp>
        <p:nvSpPr>
          <p:cNvPr id="4" name="Slide Number Placeholder 3"/>
          <p:cNvSpPr>
            <a:spLocks noGrp="1"/>
          </p:cNvSpPr>
          <p:nvPr>
            <p:ph type="sldNum" sz="quarter" idx="10"/>
          </p:nvPr>
        </p:nvSpPr>
        <p:spPr/>
        <p:txBody>
          <a:bodyPr/>
          <a:lstStyle/>
          <a:p>
            <a:fld id="{F83D7F55-63DF-4F9F-879D-131751045063}" type="slidenum">
              <a:rPr lang="en-US" smtClean="0"/>
              <a:t>7</a:t>
            </a:fld>
            <a:endParaRPr lang="en-US"/>
          </a:p>
        </p:txBody>
      </p:sp>
    </p:spTree>
    <p:extLst>
      <p:ext uri="{BB962C8B-B14F-4D97-AF65-F5344CB8AC3E}">
        <p14:creationId xmlns:p14="http://schemas.microsoft.com/office/powerpoint/2010/main" val="16552466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3D7F55-63DF-4F9F-879D-131751045063}" type="slidenum">
              <a:rPr lang="en-US" smtClean="0"/>
              <a:t>43</a:t>
            </a:fld>
            <a:endParaRPr lang="en-US"/>
          </a:p>
        </p:txBody>
      </p:sp>
    </p:spTree>
    <p:extLst>
      <p:ext uri="{BB962C8B-B14F-4D97-AF65-F5344CB8AC3E}">
        <p14:creationId xmlns:p14="http://schemas.microsoft.com/office/powerpoint/2010/main" val="37370451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386647E-C23D-4E5B-8C33-F362DBBE7FBF}" type="slidenum">
              <a:rPr lang="en-US" smtClean="0"/>
              <a:t>44</a:t>
            </a:fld>
            <a:endParaRPr lang="en-US"/>
          </a:p>
        </p:txBody>
      </p:sp>
    </p:spTree>
    <p:extLst>
      <p:ext uri="{BB962C8B-B14F-4D97-AF65-F5344CB8AC3E}">
        <p14:creationId xmlns:p14="http://schemas.microsoft.com/office/powerpoint/2010/main" val="33637997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3D7F55-63DF-4F9F-879D-131751045063}" type="slidenum">
              <a:rPr lang="en-US" smtClean="0"/>
              <a:t>45</a:t>
            </a:fld>
            <a:endParaRPr lang="en-US"/>
          </a:p>
        </p:txBody>
      </p:sp>
    </p:spTree>
    <p:extLst>
      <p:ext uri="{BB962C8B-B14F-4D97-AF65-F5344CB8AC3E}">
        <p14:creationId xmlns:p14="http://schemas.microsoft.com/office/powerpoint/2010/main" val="28613954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386647E-C23D-4E5B-8C33-F362DBBE7FBF}" type="slidenum">
              <a:rPr lang="en-US" smtClean="0"/>
              <a:t>46</a:t>
            </a:fld>
            <a:endParaRPr lang="en-US"/>
          </a:p>
        </p:txBody>
      </p:sp>
    </p:spTree>
    <p:extLst>
      <p:ext uri="{BB962C8B-B14F-4D97-AF65-F5344CB8AC3E}">
        <p14:creationId xmlns:p14="http://schemas.microsoft.com/office/powerpoint/2010/main" val="41417943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3D7F55-63DF-4F9F-879D-131751045063}" type="slidenum">
              <a:rPr lang="en-US" smtClean="0"/>
              <a:t>47</a:t>
            </a:fld>
            <a:endParaRPr lang="en-US"/>
          </a:p>
        </p:txBody>
      </p:sp>
    </p:spTree>
    <p:extLst>
      <p:ext uri="{BB962C8B-B14F-4D97-AF65-F5344CB8AC3E}">
        <p14:creationId xmlns:p14="http://schemas.microsoft.com/office/powerpoint/2010/main" val="4774924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t>Key Points:</a:t>
            </a:r>
          </a:p>
          <a:p>
            <a:pPr defTabSz="941603">
              <a:spcAft>
                <a:spcPts val="343"/>
              </a:spcAft>
              <a:defRPr/>
            </a:pPr>
            <a:r>
              <a:rPr lang="en-US" sz="1200"/>
              <a:t>SQL Server 2016 Reporting</a:t>
            </a:r>
            <a:r>
              <a:rPr lang="en-US" sz="1200" baseline="0"/>
              <a:t> Services supports customizable parameter layouts.</a:t>
            </a:r>
          </a:p>
          <a:p>
            <a:pPr defTabSz="941603">
              <a:spcAft>
                <a:spcPts val="343"/>
              </a:spcAft>
              <a:defRPr/>
            </a:pPr>
            <a:endParaRPr lang="en-US" sz="1200" b="1"/>
          </a:p>
          <a:p>
            <a:r>
              <a:rPr lang="en-US" sz="1200" b="1"/>
              <a:t>Talk track:</a:t>
            </a:r>
          </a:p>
          <a:p>
            <a:pPr marL="171450" indent="-171450">
              <a:buFont typeface="Arial" panose="020B0604020202020204" pitchFamily="34" charset="0"/>
              <a:buChar char="•"/>
            </a:pPr>
            <a:r>
              <a:rPr lang="en-US" b="1" baseline="0"/>
              <a:t>Customizable parameter layout</a:t>
            </a:r>
            <a:br>
              <a:rPr lang="en-US" b="1" baseline="0"/>
            </a:br>
            <a:r>
              <a:rPr lang="en-US" b="0" baseline="0"/>
              <a:t>Report authors can have more control over the parameter layouts, incl. the ability to have multiple parameter columns and better control over the position of the parameters. Using the design surface in Report Builder, you can drag a parameter to a specific column and row in the parameter pane. You can add and remove columns to change the layout of the pane.</a:t>
            </a:r>
            <a:endParaRPr lang="en-US" b="1" baseline="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pPr>
                <a:defRPr/>
              </a:pPr>
              <a:t>48</a:t>
            </a:fld>
            <a:endParaRPr lang="en-US"/>
          </a:p>
        </p:txBody>
      </p:sp>
      <p:sp>
        <p:nvSpPr>
          <p:cNvPr id="5" name="Footer Placeholder 7"/>
          <p:cNvSpPr>
            <a:spLocks noGrp="1"/>
          </p:cNvSpPr>
          <p:nvPr>
            <p:ph type="ftr" sz="quarter" idx="4"/>
          </p:nvPr>
        </p:nvSpPr>
        <p:spPr>
          <a:xfrm>
            <a:off x="0" y="8759190"/>
            <a:ext cx="5986526" cy="358930"/>
          </a:xfrm>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sz="quarter" idx="1"/>
          </p:nvPr>
        </p:nvSpPr>
        <p:spPr bwMode="auto">
          <a:xfrm>
            <a:off x="3970338" y="0"/>
            <a:ext cx="3038475" cy="466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Segoe UI" charset="0"/>
                <a:ea typeface="MS PGothic" charset="0"/>
                <a:cs typeface="MS PGothic" charset="0"/>
              </a:defRPr>
            </a:lvl1pPr>
            <a:lvl2pPr marL="750008" indent="-288465" eaLnBrk="0" hangingPunct="0">
              <a:defRPr sz="2400">
                <a:solidFill>
                  <a:schemeClr val="tx1"/>
                </a:solidFill>
                <a:latin typeface="Segoe UI" charset="0"/>
                <a:ea typeface="MS PGothic" charset="0"/>
                <a:cs typeface="MS PGothic" charset="0"/>
              </a:defRPr>
            </a:lvl2pPr>
            <a:lvl3pPr marL="1153859" indent="-230772" eaLnBrk="0" hangingPunct="0">
              <a:defRPr sz="2400">
                <a:solidFill>
                  <a:schemeClr val="tx1"/>
                </a:solidFill>
                <a:latin typeface="Segoe UI" charset="0"/>
                <a:ea typeface="MS PGothic" charset="0"/>
                <a:cs typeface="MS PGothic" charset="0"/>
              </a:defRPr>
            </a:lvl3pPr>
            <a:lvl4pPr marL="1615402" indent="-230772" eaLnBrk="0" hangingPunct="0">
              <a:defRPr sz="2400">
                <a:solidFill>
                  <a:schemeClr val="tx1"/>
                </a:solidFill>
                <a:latin typeface="Segoe UI" charset="0"/>
                <a:ea typeface="MS PGothic" charset="0"/>
                <a:cs typeface="MS PGothic" charset="0"/>
              </a:defRPr>
            </a:lvl4pPr>
            <a:lvl5pPr marL="2076945" indent="-230772" eaLnBrk="0" hangingPunct="0">
              <a:defRPr sz="2400">
                <a:solidFill>
                  <a:schemeClr val="tx1"/>
                </a:solidFill>
                <a:latin typeface="Segoe UI" charset="0"/>
                <a:ea typeface="MS PGothic" charset="0"/>
                <a:cs typeface="MS PGothic" charset="0"/>
              </a:defRPr>
            </a:lvl5pPr>
            <a:lvl6pPr marL="2538489"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6pPr>
            <a:lvl7pPr marL="3000032"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7pPr>
            <a:lvl8pPr marL="3461576"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8pPr>
            <a:lvl9pPr marL="3923119"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eaLnBrk="1" hangingPunct="1"/>
            <a:fld id="{97F7ABFF-3F27-5745-A684-F5A219B3CB2E}" type="datetime1">
              <a:rPr lang="en-US" sz="1200">
                <a:solidFill>
                  <a:srgbClr val="000000"/>
                </a:solidFill>
                <a:latin typeface="Calibri" charset="0"/>
              </a:rPr>
              <a:pPr eaLnBrk="1" hangingPunct="1"/>
              <a:t>5/28/2018</a:t>
            </a:fld>
            <a:endParaRPr lang="en-US" sz="1200">
              <a:solidFill>
                <a:srgbClr val="000000"/>
              </a:solidFill>
              <a:latin typeface="Calibri" charset="0"/>
            </a:endParaRPr>
          </a:p>
        </p:txBody>
      </p:sp>
      <p:sp>
        <p:nvSpPr>
          <p:cNvPr id="7" name="Header Placeholder 3"/>
          <p:cNvSpPr>
            <a:spLocks noGrp="1"/>
          </p:cNvSpPr>
          <p:nvPr>
            <p:ph type="hdr" sz="quarter"/>
          </p:nvPr>
        </p:nvSpPr>
        <p:spPr>
          <a:xfrm>
            <a:off x="0" y="0"/>
            <a:ext cx="3289110" cy="466725"/>
          </a:xfrm>
        </p:spPr>
        <p:txBody>
          <a:bodyPr/>
          <a:lstStyle/>
          <a:p>
            <a:pPr lvl="0"/>
            <a:r>
              <a:rPr lang="en-US"/>
              <a:t>SQL Server 2016 Reporting Services – what’s new</a:t>
            </a:r>
            <a:endParaRPr lang="en-US" noProof="0"/>
          </a:p>
        </p:txBody>
      </p:sp>
    </p:spTree>
    <p:extLst>
      <p:ext uri="{BB962C8B-B14F-4D97-AF65-F5344CB8AC3E}">
        <p14:creationId xmlns:p14="http://schemas.microsoft.com/office/powerpoint/2010/main" val="16607744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t>Key Points:</a:t>
            </a:r>
          </a:p>
          <a:p>
            <a:pPr defTabSz="941603">
              <a:spcAft>
                <a:spcPts val="343"/>
              </a:spcAft>
              <a:defRPr/>
            </a:pPr>
            <a:r>
              <a:rPr lang="en-US" sz="1200"/>
              <a:t>Generate</a:t>
            </a:r>
            <a:r>
              <a:rPr lang="en-US" sz="1200" baseline="0"/>
              <a:t> presentations from paginated reports – export you entire report to a set of PowerPoint slides.</a:t>
            </a:r>
            <a:endParaRPr lang="en-US" sz="1200"/>
          </a:p>
          <a:p>
            <a:endParaRPr lang="en-US" sz="1200" b="1"/>
          </a:p>
          <a:p>
            <a:r>
              <a:rPr lang="en-US" sz="1200" b="1"/>
              <a:t>Talk track:</a:t>
            </a:r>
          </a:p>
          <a:p>
            <a:pPr marL="171450" lvl="0" indent="-171450">
              <a:buFont typeface="Arial" panose="020B0604020202020204" pitchFamily="34" charset="0"/>
              <a:buChar char="•"/>
            </a:pPr>
            <a:r>
              <a:rPr lang="en-US" sz="1200" b="1" kern="1200">
                <a:solidFill>
                  <a:schemeClr val="tx1"/>
                </a:solidFill>
                <a:effectLst/>
                <a:latin typeface="+mn-lt"/>
                <a:ea typeface="MS PGothic" panose="020B0600070205080204" pitchFamily="34" charset="-128"/>
                <a:cs typeface="ＭＳ Ｐゴシック" charset="0"/>
              </a:rPr>
              <a:t>Export</a:t>
            </a:r>
            <a:r>
              <a:rPr lang="en-US" sz="1200" b="1" kern="1200" baseline="0">
                <a:solidFill>
                  <a:schemeClr val="tx1"/>
                </a:solidFill>
                <a:effectLst/>
                <a:latin typeface="+mn-lt"/>
                <a:ea typeface="MS PGothic" panose="020B0600070205080204" pitchFamily="34" charset="-128"/>
                <a:cs typeface="ＭＳ Ｐゴシック" charset="0"/>
              </a:rPr>
              <a:t> to PowerPoint</a:t>
            </a:r>
            <a:br>
              <a:rPr lang="en-US" sz="1200" b="1" kern="1200" baseline="0">
                <a:solidFill>
                  <a:schemeClr val="tx1"/>
                </a:solidFill>
                <a:effectLst/>
                <a:latin typeface="+mn-lt"/>
                <a:ea typeface="MS PGothic" panose="020B0600070205080204" pitchFamily="34" charset="-128"/>
                <a:cs typeface="ＭＳ Ｐゴシック" charset="0"/>
              </a:rPr>
            </a:br>
            <a:r>
              <a:rPr lang="en-US"/>
              <a:t>You can already export reports to Microsoft Word and Excel as well as to other formats such as PDF, but when it comes to presenting information to an audience, PowerPoint is often the tool of choice. In SQL Server 2016 we are adding PowerPoint to the list of built-in export formats. You can now export an entire report to a set of PowerPoint slides</a:t>
            </a:r>
            <a:r>
              <a:rPr lang="en-US" baseline="0"/>
              <a:t>. </a:t>
            </a:r>
            <a:r>
              <a:rPr lang="en-US"/>
              <a:t>After exporting, you can further modify the generated slides as needed. Simply move, resize and copy-and-paste individual charts, gauge panels, and maps. You can also edit and format heading text or add you own.</a:t>
            </a:r>
            <a:endParaRPr lang="en-US" sz="1200" b="0"/>
          </a:p>
          <a:p>
            <a:pPr lvl="1"/>
            <a:endParaRPr lang="en-US"/>
          </a:p>
          <a:p>
            <a:pPr marL="0" indent="0">
              <a:buFont typeface="Arial" panose="020B0604020202020204" pitchFamily="34" charset="0"/>
              <a:buNone/>
            </a:pPr>
            <a:endParaRPr lang="en-US" b="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pPr>
                <a:defRPr/>
              </a:pPr>
              <a:t>49</a:t>
            </a:fld>
            <a:endParaRPr lang="en-US"/>
          </a:p>
        </p:txBody>
      </p:sp>
      <p:sp>
        <p:nvSpPr>
          <p:cNvPr id="5" name="Footer Placeholder 7"/>
          <p:cNvSpPr>
            <a:spLocks noGrp="1"/>
          </p:cNvSpPr>
          <p:nvPr>
            <p:ph type="ftr" sz="quarter" idx="4"/>
          </p:nvPr>
        </p:nvSpPr>
        <p:spPr>
          <a:xfrm>
            <a:off x="0" y="8759190"/>
            <a:ext cx="5986526" cy="358930"/>
          </a:xfrm>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sz="quarter" idx="1"/>
          </p:nvPr>
        </p:nvSpPr>
        <p:spPr bwMode="auto">
          <a:xfrm>
            <a:off x="3970338" y="0"/>
            <a:ext cx="3038475" cy="466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Segoe UI" charset="0"/>
                <a:ea typeface="MS PGothic" charset="0"/>
                <a:cs typeface="MS PGothic" charset="0"/>
              </a:defRPr>
            </a:lvl1pPr>
            <a:lvl2pPr marL="750008" indent="-288465" eaLnBrk="0" hangingPunct="0">
              <a:defRPr sz="2400">
                <a:solidFill>
                  <a:schemeClr val="tx1"/>
                </a:solidFill>
                <a:latin typeface="Segoe UI" charset="0"/>
                <a:ea typeface="MS PGothic" charset="0"/>
                <a:cs typeface="MS PGothic" charset="0"/>
              </a:defRPr>
            </a:lvl2pPr>
            <a:lvl3pPr marL="1153859" indent="-230772" eaLnBrk="0" hangingPunct="0">
              <a:defRPr sz="2400">
                <a:solidFill>
                  <a:schemeClr val="tx1"/>
                </a:solidFill>
                <a:latin typeface="Segoe UI" charset="0"/>
                <a:ea typeface="MS PGothic" charset="0"/>
                <a:cs typeface="MS PGothic" charset="0"/>
              </a:defRPr>
            </a:lvl3pPr>
            <a:lvl4pPr marL="1615402" indent="-230772" eaLnBrk="0" hangingPunct="0">
              <a:defRPr sz="2400">
                <a:solidFill>
                  <a:schemeClr val="tx1"/>
                </a:solidFill>
                <a:latin typeface="Segoe UI" charset="0"/>
                <a:ea typeface="MS PGothic" charset="0"/>
                <a:cs typeface="MS PGothic" charset="0"/>
              </a:defRPr>
            </a:lvl4pPr>
            <a:lvl5pPr marL="2076945" indent="-230772" eaLnBrk="0" hangingPunct="0">
              <a:defRPr sz="2400">
                <a:solidFill>
                  <a:schemeClr val="tx1"/>
                </a:solidFill>
                <a:latin typeface="Segoe UI" charset="0"/>
                <a:ea typeface="MS PGothic" charset="0"/>
                <a:cs typeface="MS PGothic" charset="0"/>
              </a:defRPr>
            </a:lvl5pPr>
            <a:lvl6pPr marL="2538489"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6pPr>
            <a:lvl7pPr marL="3000032"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7pPr>
            <a:lvl8pPr marL="3461576"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8pPr>
            <a:lvl9pPr marL="3923119"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eaLnBrk="1" hangingPunct="1"/>
            <a:fld id="{97F7ABFF-3F27-5745-A684-F5A219B3CB2E}" type="datetime1">
              <a:rPr lang="en-US" sz="1200">
                <a:solidFill>
                  <a:srgbClr val="000000"/>
                </a:solidFill>
                <a:latin typeface="Calibri" charset="0"/>
              </a:rPr>
              <a:pPr eaLnBrk="1" hangingPunct="1"/>
              <a:t>5/28/2018</a:t>
            </a:fld>
            <a:endParaRPr lang="en-US" sz="1200">
              <a:solidFill>
                <a:srgbClr val="000000"/>
              </a:solidFill>
              <a:latin typeface="Calibri" charset="0"/>
            </a:endParaRPr>
          </a:p>
        </p:txBody>
      </p:sp>
      <p:sp>
        <p:nvSpPr>
          <p:cNvPr id="7" name="Header Placeholder 3"/>
          <p:cNvSpPr>
            <a:spLocks noGrp="1"/>
          </p:cNvSpPr>
          <p:nvPr>
            <p:ph type="hdr" sz="quarter"/>
          </p:nvPr>
        </p:nvSpPr>
        <p:spPr>
          <a:xfrm>
            <a:off x="0" y="0"/>
            <a:ext cx="3289110" cy="466725"/>
          </a:xfrm>
        </p:spPr>
        <p:txBody>
          <a:bodyPr/>
          <a:lstStyle/>
          <a:p>
            <a:pPr lvl="0"/>
            <a:r>
              <a:rPr lang="en-US"/>
              <a:t>SQL Server 2016 Reporting Services – what’s new</a:t>
            </a:r>
            <a:endParaRPr lang="en-US" noProof="0"/>
          </a:p>
        </p:txBody>
      </p:sp>
    </p:spTree>
    <p:extLst>
      <p:ext uri="{BB962C8B-B14F-4D97-AF65-F5344CB8AC3E}">
        <p14:creationId xmlns:p14="http://schemas.microsoft.com/office/powerpoint/2010/main" val="2003719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684213"/>
            <a:ext cx="5575300" cy="3136900"/>
          </a:xfrm>
        </p:spPr>
      </p:sp>
      <p:sp>
        <p:nvSpPr>
          <p:cNvPr id="3" name="Notes Placeholder 2"/>
          <p:cNvSpPr>
            <a:spLocks noGrp="1"/>
          </p:cNvSpPr>
          <p:nvPr>
            <p:ph type="body" idx="1"/>
          </p:nvPr>
        </p:nvSpPr>
        <p:spPr/>
        <p:txBody>
          <a:bodyPr/>
          <a:lstStyle/>
          <a:p>
            <a:r>
              <a:rPr lang="en-US" sz="1200" b="1"/>
              <a:t>Key points:</a:t>
            </a:r>
          </a:p>
          <a:p>
            <a:pPr marL="173079" marR="0" indent="-173079"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t>Mobile reports dynamically adjust the content to fit your screen (or browser window). You never see content scrolled out of view or flowing onto a different page. While you can view these reports on your PC as well, they're really optimized for mobile devices.: </a:t>
            </a:r>
            <a:endParaRPr lang="en-US" sz="1200"/>
          </a:p>
          <a:p>
            <a:pPr>
              <a:spcBef>
                <a:spcPts val="606"/>
              </a:spcBef>
            </a:pPr>
            <a:endParaRPr lang="en-US" sz="1200" b="1"/>
          </a:p>
          <a:p>
            <a:pPr>
              <a:spcBef>
                <a:spcPts val="606"/>
              </a:spcBef>
            </a:pPr>
            <a:r>
              <a:rPr lang="en-US" sz="1200" b="1"/>
              <a:t>Talk track:</a:t>
            </a:r>
          </a:p>
          <a:p>
            <a:pPr marL="175386" marR="0" indent="-175386" algn="l" defTabSz="931863" rtl="0" eaLnBrk="0" fontAlgn="base" latinLnBrk="0" hangingPunct="0">
              <a:lnSpc>
                <a:spcPct val="100000"/>
              </a:lnSpc>
              <a:spcBef>
                <a:spcPct val="30000"/>
              </a:spcBef>
              <a:spcAft>
                <a:spcPts val="606"/>
              </a:spcAft>
              <a:buClrTx/>
              <a:buSzTx/>
              <a:buFont typeface="Arial" panose="020B0604020202020204" pitchFamily="34" charset="0"/>
              <a:buChar char="•"/>
              <a:tabLst/>
              <a:defRPr/>
            </a:pPr>
            <a:r>
              <a:rPr lang="en-US" sz="1200" baseline="0"/>
              <a:t>You only need one mobile app to access Power BI and SSRS mobile reports. Power BI apps are available for all major mobile platforms.</a:t>
            </a:r>
            <a:endParaRPr lang="en-US" sz="1200"/>
          </a:p>
          <a:p>
            <a:pPr marL="175386" indent="-175386">
              <a:spcAft>
                <a:spcPts val="606"/>
              </a:spcAft>
              <a:buFont typeface="Arial" panose="020B0604020202020204" pitchFamily="34" charset="0"/>
              <a:buChar char="•"/>
            </a:pPr>
            <a:r>
              <a:rPr lang="en-US">
                <a:effectLst/>
              </a:rPr>
              <a:t>Connect to your on-premises SSRS server and view your KPIs and mobile reports</a:t>
            </a:r>
            <a:endParaRPr lang="en-US" sz="1200" baseline="0"/>
          </a:p>
          <a:p>
            <a:pPr marL="175386" indent="-175386">
              <a:spcAft>
                <a:spcPts val="606"/>
              </a:spcAft>
              <a:buFont typeface="Arial" panose="020B0604020202020204" pitchFamily="34" charset="0"/>
              <a:buChar char="•"/>
            </a:pPr>
            <a:r>
              <a:rPr lang="en-US" sz="1200" baseline="0"/>
              <a:t>In addition to access via mobile devices you can also access your data via HTML rendering from your browser.</a:t>
            </a:r>
          </a:p>
          <a:p>
            <a:pPr marL="0" indent="0">
              <a:spcAft>
                <a:spcPts val="606"/>
              </a:spcAft>
              <a:buFont typeface="Arial" panose="020B0604020202020204" pitchFamily="34" charset="0"/>
              <a:buNone/>
            </a:pPr>
            <a:r>
              <a:rPr lang="en-US" sz="1200" baseline="0"/>
              <a:t>The Power BI app to view Reporting Services mobile reports and KPIs is available in preview for iOS and Android here: </a:t>
            </a:r>
          </a:p>
          <a:p>
            <a:pPr marL="171450" indent="-171450">
              <a:spcAft>
                <a:spcPts val="606"/>
              </a:spcAft>
              <a:buFont typeface="Arial" panose="020B0604020202020204" pitchFamily="34" charset="0"/>
              <a:buChar char="•"/>
            </a:pPr>
            <a:r>
              <a:rPr lang="en-US" sz="1200" baseline="0"/>
              <a:t>For iPhone: https://itunes.apple.com/us/app/microsoft-power-bi/id929738808?mt=8</a:t>
            </a:r>
          </a:p>
          <a:p>
            <a:pPr marL="171450" indent="-171450">
              <a:spcAft>
                <a:spcPts val="606"/>
              </a:spcAft>
              <a:buFont typeface="Arial" panose="020B0604020202020204" pitchFamily="34" charset="0"/>
              <a:buChar char="•"/>
            </a:pPr>
            <a:r>
              <a:rPr lang="en-US" sz="1200" baseline="0"/>
              <a:t>For Android: </a:t>
            </a:r>
            <a:r>
              <a:rPr lang="en-US"/>
              <a:t>https://play.google.com/store/apps/details?id=com.microsoft.powerbim </a:t>
            </a:r>
            <a:endParaRPr lang="en-US" sz="1200" baseline="0"/>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9" name="Footer Placeholder 7"/>
          <p:cNvSpPr>
            <a:spLocks noGrp="1"/>
          </p:cNvSpPr>
          <p:nvPr>
            <p:ph type="ftr" sz="quarter" idx="4"/>
          </p:nvPr>
        </p:nvSpPr>
        <p:spPr>
          <a:xfrm>
            <a:off x="0" y="8759190"/>
            <a:ext cx="5986526" cy="358930"/>
          </a:xfrm>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0" name="Date Placeholder 5"/>
          <p:cNvSpPr>
            <a:spLocks noGrp="1"/>
          </p:cNvSpPr>
          <p:nvPr>
            <p:ph type="dt" sz="quarter" idx="1"/>
          </p:nvPr>
        </p:nvSpPr>
        <p:spPr bwMode="auto">
          <a:xfrm>
            <a:off x="3970338" y="0"/>
            <a:ext cx="3038475" cy="466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Segoe UI" charset="0"/>
                <a:ea typeface="MS PGothic" charset="0"/>
                <a:cs typeface="MS PGothic" charset="0"/>
              </a:defRPr>
            </a:lvl1pPr>
            <a:lvl2pPr marL="750008" indent="-288465" eaLnBrk="0" hangingPunct="0">
              <a:defRPr sz="2400">
                <a:solidFill>
                  <a:schemeClr val="tx1"/>
                </a:solidFill>
                <a:latin typeface="Segoe UI" charset="0"/>
                <a:ea typeface="MS PGothic" charset="0"/>
                <a:cs typeface="MS PGothic" charset="0"/>
              </a:defRPr>
            </a:lvl2pPr>
            <a:lvl3pPr marL="1153859" indent="-230772" eaLnBrk="0" hangingPunct="0">
              <a:defRPr sz="2400">
                <a:solidFill>
                  <a:schemeClr val="tx1"/>
                </a:solidFill>
                <a:latin typeface="Segoe UI" charset="0"/>
                <a:ea typeface="MS PGothic" charset="0"/>
                <a:cs typeface="MS PGothic" charset="0"/>
              </a:defRPr>
            </a:lvl3pPr>
            <a:lvl4pPr marL="1615402" indent="-230772" eaLnBrk="0" hangingPunct="0">
              <a:defRPr sz="2400">
                <a:solidFill>
                  <a:schemeClr val="tx1"/>
                </a:solidFill>
                <a:latin typeface="Segoe UI" charset="0"/>
                <a:ea typeface="MS PGothic" charset="0"/>
                <a:cs typeface="MS PGothic" charset="0"/>
              </a:defRPr>
            </a:lvl4pPr>
            <a:lvl5pPr marL="2076945" indent="-230772" eaLnBrk="0" hangingPunct="0">
              <a:defRPr sz="2400">
                <a:solidFill>
                  <a:schemeClr val="tx1"/>
                </a:solidFill>
                <a:latin typeface="Segoe UI" charset="0"/>
                <a:ea typeface="MS PGothic" charset="0"/>
                <a:cs typeface="MS PGothic" charset="0"/>
              </a:defRPr>
            </a:lvl5pPr>
            <a:lvl6pPr marL="2538489"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6pPr>
            <a:lvl7pPr marL="3000032"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7pPr>
            <a:lvl8pPr marL="3461576"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8pPr>
            <a:lvl9pPr marL="3923119"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97F7ABFF-3F27-5745-A684-F5A219B3CB2E}" type="datetime1">
              <a:rPr kumimoji="0" lang="en-US" sz="1200" b="0" i="0" u="none" strike="noStrike" kern="1200" cap="none" spc="0" normalizeH="0" baseline="0" noProof="0">
                <a:ln>
                  <a:noFill/>
                </a:ln>
                <a:solidFill>
                  <a:srgbClr val="000000"/>
                </a:solidFill>
                <a:effectLst/>
                <a:uLnTx/>
                <a:uFillTx/>
                <a:latin typeface="Calibri" charset="0"/>
                <a:ea typeface="MS PGothic" charset="0"/>
              </a:rPr>
              <a:pPr marL="0" marR="0" lvl="0" indent="0" algn="r" defTabSz="931863" rtl="0" eaLnBrk="1" fontAlgn="base" latinLnBrk="0" hangingPunct="1">
                <a:lnSpc>
                  <a:spcPct val="100000"/>
                </a:lnSpc>
                <a:spcBef>
                  <a:spcPct val="0"/>
                </a:spcBef>
                <a:spcAft>
                  <a:spcPct val="0"/>
                </a:spcAft>
                <a:buClrTx/>
                <a:buSzTx/>
                <a:buFontTx/>
                <a:buNone/>
                <a:tabLst/>
                <a:defRPr/>
              </a:pPr>
              <a:t>5/28/2018</a:t>
            </a:fld>
            <a:endParaRPr kumimoji="0" lang="en-US" sz="1200" b="0" i="0" u="none" strike="noStrike" kern="1200" cap="none" spc="0" normalizeH="0" baseline="0" noProof="0">
              <a:ln>
                <a:noFill/>
              </a:ln>
              <a:solidFill>
                <a:srgbClr val="000000"/>
              </a:solidFill>
              <a:effectLst/>
              <a:uLnTx/>
              <a:uFillTx/>
              <a:latin typeface="Calibri" charset="0"/>
              <a:ea typeface="MS PGothic" charset="0"/>
            </a:endParaRPr>
          </a:p>
        </p:txBody>
      </p:sp>
      <p:sp>
        <p:nvSpPr>
          <p:cNvPr id="11" name="Header Placeholder 3"/>
          <p:cNvSpPr>
            <a:spLocks noGrp="1"/>
          </p:cNvSpPr>
          <p:nvPr>
            <p:ph type="hdr" sz="quarter"/>
          </p:nvPr>
        </p:nvSpPr>
        <p:spPr>
          <a:xfrm>
            <a:off x="0" y="0"/>
            <a:ext cx="3289110" cy="466725"/>
          </a:xfrm>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SQL Server 2016 Reporting Services – what’s new</a:t>
            </a:r>
          </a:p>
        </p:txBody>
      </p:sp>
    </p:spTree>
    <p:extLst>
      <p:ext uri="{BB962C8B-B14F-4D97-AF65-F5344CB8AC3E}">
        <p14:creationId xmlns:p14="http://schemas.microsoft.com/office/powerpoint/2010/main" val="18710337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684213"/>
            <a:ext cx="5575300" cy="3136900"/>
          </a:xfrm>
        </p:spPr>
      </p:sp>
      <p:sp>
        <p:nvSpPr>
          <p:cNvPr id="3" name="Notes Placeholder 2"/>
          <p:cNvSpPr>
            <a:spLocks noGrp="1"/>
          </p:cNvSpPr>
          <p:nvPr>
            <p:ph type="body" idx="1"/>
          </p:nvPr>
        </p:nvSpPr>
        <p:spPr/>
        <p:txBody>
          <a:bodyPr/>
          <a:lstStyle/>
          <a:p>
            <a:r>
              <a:rPr lang="en-US" sz="1200" b="1"/>
              <a:t>Key Points:</a:t>
            </a:r>
          </a:p>
          <a:p>
            <a:r>
              <a:rPr lang="en-US" sz="1200" b="0"/>
              <a:t>View</a:t>
            </a:r>
            <a:r>
              <a:rPr lang="en-US" sz="1200" b="0" baseline="0"/>
              <a:t> all your reports – both mobile and paginated reports – in one place. </a:t>
            </a:r>
            <a:endParaRPr lang="en-US" sz="1200" b="0"/>
          </a:p>
          <a:p>
            <a:endParaRPr lang="en-US" sz="1200" b="1"/>
          </a:p>
          <a:p>
            <a:r>
              <a:rPr lang="en-US" sz="1200" b="1"/>
              <a:t>Talk track:</a:t>
            </a:r>
          </a:p>
          <a:p>
            <a:pPr marL="171450" marR="0" lvl="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kern="1200">
                <a:solidFill>
                  <a:schemeClr val="tx1"/>
                </a:solidFill>
                <a:effectLst/>
                <a:latin typeface="+mn-lt"/>
                <a:ea typeface="MS PGothic" panose="020B0600070205080204" pitchFamily="34" charset="-128"/>
                <a:cs typeface="ＭＳ Ｐゴシック" charset="0"/>
              </a:rPr>
              <a:t>Access KPIs, mobile and paginated reports in one</a:t>
            </a:r>
            <a:r>
              <a:rPr lang="en-US" sz="1200" b="0" kern="1200" baseline="0">
                <a:solidFill>
                  <a:schemeClr val="tx1"/>
                </a:solidFill>
                <a:effectLst/>
                <a:latin typeface="+mn-lt"/>
                <a:ea typeface="MS PGothic" panose="020B0600070205080204" pitchFamily="34" charset="-128"/>
                <a:cs typeface="ＭＳ Ｐゴシック" charset="0"/>
              </a:rPr>
              <a:t> web portal</a:t>
            </a:r>
          </a:p>
          <a:p>
            <a:pPr marL="171450" marR="0" lvl="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kern="1200" baseline="0">
                <a:solidFill>
                  <a:schemeClr val="tx1"/>
                </a:solidFill>
                <a:effectLst/>
                <a:latin typeface="+mn-lt"/>
                <a:ea typeface="MS PGothic" panose="020B0600070205080204" pitchFamily="34" charset="-128"/>
                <a:cs typeface="ＭＳ Ｐゴシック" charset="0"/>
              </a:rPr>
              <a:t>Upload your Power BI Desktop files and Excel spreadsheets for easy access</a:t>
            </a:r>
          </a:p>
          <a:p>
            <a:pPr marL="171450" marR="0" lvl="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kern="1200" baseline="0">
                <a:solidFill>
                  <a:schemeClr val="tx1"/>
                </a:solidFill>
                <a:effectLst/>
                <a:latin typeface="+mn-lt"/>
                <a:ea typeface="MS PGothic" panose="020B0600070205080204" pitchFamily="34" charset="-128"/>
                <a:cs typeface="ＭＳ Ｐゴシック" charset="0"/>
              </a:rPr>
              <a:t>Make it your own by applying a custom brand package to the web portal and the mobile report.</a:t>
            </a:r>
            <a:endParaRPr lang="en-US" sz="1200" b="0" kern="1200">
              <a:solidFill>
                <a:schemeClr val="tx1"/>
              </a:solidFill>
              <a:effectLst/>
              <a:latin typeface="+mn-lt"/>
              <a:ea typeface="MS PGothic" panose="020B0600070205080204" pitchFamily="34" charset="-128"/>
              <a:cs typeface="ＭＳ Ｐゴシック" charset="0"/>
            </a:endParaRPr>
          </a:p>
          <a:p>
            <a:pPr marL="171450" marR="0" lvl="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kern="1200">
                <a:solidFill>
                  <a:schemeClr val="tx1"/>
                </a:solidFill>
                <a:effectLst/>
                <a:latin typeface="+mn-lt"/>
                <a:ea typeface="MS PGothic" panose="020B0600070205080204" pitchFamily="34" charset="-128"/>
                <a:cs typeface="ＭＳ Ｐゴシック" charset="0"/>
              </a:rPr>
              <a:t>Designed</a:t>
            </a:r>
            <a:r>
              <a:rPr lang="en-US" sz="1200" b="0" kern="1200" baseline="0">
                <a:solidFill>
                  <a:schemeClr val="tx1"/>
                </a:solidFill>
                <a:effectLst/>
                <a:latin typeface="+mn-lt"/>
                <a:ea typeface="MS PGothic" panose="020B0600070205080204" pitchFamily="34" charset="-128"/>
                <a:cs typeface="ＭＳ Ｐゴシック" charset="0"/>
              </a:rPr>
              <a:t> for modern browsers and build from the ground up on HTML5.</a:t>
            </a:r>
          </a:p>
          <a:p>
            <a:pPr marL="171450" marR="0" lvl="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sz="1200" b="0" kern="1200">
              <a:solidFill>
                <a:schemeClr val="tx1"/>
              </a:solidFill>
              <a:effectLst/>
              <a:latin typeface="+mn-lt"/>
              <a:ea typeface="MS PGothic" panose="020B0600070205080204" pitchFamily="34" charset="-128"/>
              <a:cs typeface="ＭＳ Ｐゴシック" charset="0"/>
            </a:endParaRPr>
          </a:p>
          <a:p>
            <a:endParaRPr lang="en-US" sz="1200" b="1"/>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pPr>
                <a:defRPr/>
              </a:pPr>
              <a:t>51</a:t>
            </a:fld>
            <a:endParaRPr lang="en-US"/>
          </a:p>
        </p:txBody>
      </p:sp>
      <p:sp>
        <p:nvSpPr>
          <p:cNvPr id="5" name="Footer Placeholder 7"/>
          <p:cNvSpPr>
            <a:spLocks noGrp="1"/>
          </p:cNvSpPr>
          <p:nvPr>
            <p:ph type="ftr" sz="quarter" idx="4"/>
          </p:nvPr>
        </p:nvSpPr>
        <p:spPr>
          <a:xfrm>
            <a:off x="0" y="8759190"/>
            <a:ext cx="5986526" cy="358930"/>
          </a:xfrm>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sz="quarter" idx="1"/>
          </p:nvPr>
        </p:nvSpPr>
        <p:spPr bwMode="auto">
          <a:xfrm>
            <a:off x="3970338" y="0"/>
            <a:ext cx="3038475" cy="466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Segoe UI" charset="0"/>
                <a:ea typeface="MS PGothic" charset="0"/>
                <a:cs typeface="MS PGothic" charset="0"/>
              </a:defRPr>
            </a:lvl1pPr>
            <a:lvl2pPr marL="750008" indent="-288465" eaLnBrk="0" hangingPunct="0">
              <a:defRPr sz="2400">
                <a:solidFill>
                  <a:schemeClr val="tx1"/>
                </a:solidFill>
                <a:latin typeface="Segoe UI" charset="0"/>
                <a:ea typeface="MS PGothic" charset="0"/>
                <a:cs typeface="MS PGothic" charset="0"/>
              </a:defRPr>
            </a:lvl2pPr>
            <a:lvl3pPr marL="1153859" indent="-230772" eaLnBrk="0" hangingPunct="0">
              <a:defRPr sz="2400">
                <a:solidFill>
                  <a:schemeClr val="tx1"/>
                </a:solidFill>
                <a:latin typeface="Segoe UI" charset="0"/>
                <a:ea typeface="MS PGothic" charset="0"/>
                <a:cs typeface="MS PGothic" charset="0"/>
              </a:defRPr>
            </a:lvl3pPr>
            <a:lvl4pPr marL="1615402" indent="-230772" eaLnBrk="0" hangingPunct="0">
              <a:defRPr sz="2400">
                <a:solidFill>
                  <a:schemeClr val="tx1"/>
                </a:solidFill>
                <a:latin typeface="Segoe UI" charset="0"/>
                <a:ea typeface="MS PGothic" charset="0"/>
                <a:cs typeface="MS PGothic" charset="0"/>
              </a:defRPr>
            </a:lvl4pPr>
            <a:lvl5pPr marL="2076945" indent="-230772" eaLnBrk="0" hangingPunct="0">
              <a:defRPr sz="2400">
                <a:solidFill>
                  <a:schemeClr val="tx1"/>
                </a:solidFill>
                <a:latin typeface="Segoe UI" charset="0"/>
                <a:ea typeface="MS PGothic" charset="0"/>
                <a:cs typeface="MS PGothic" charset="0"/>
              </a:defRPr>
            </a:lvl5pPr>
            <a:lvl6pPr marL="2538489"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6pPr>
            <a:lvl7pPr marL="3000032"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7pPr>
            <a:lvl8pPr marL="3461576"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8pPr>
            <a:lvl9pPr marL="3923119"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eaLnBrk="1" hangingPunct="1"/>
            <a:fld id="{97F7ABFF-3F27-5745-A684-F5A219B3CB2E}" type="datetime1">
              <a:rPr lang="en-US" sz="1200">
                <a:solidFill>
                  <a:srgbClr val="000000"/>
                </a:solidFill>
                <a:latin typeface="Calibri" charset="0"/>
              </a:rPr>
              <a:pPr eaLnBrk="1" hangingPunct="1"/>
              <a:t>5/28/2018</a:t>
            </a:fld>
            <a:endParaRPr lang="en-US" sz="1200">
              <a:solidFill>
                <a:srgbClr val="000000"/>
              </a:solidFill>
              <a:latin typeface="Calibri" charset="0"/>
            </a:endParaRPr>
          </a:p>
        </p:txBody>
      </p:sp>
      <p:sp>
        <p:nvSpPr>
          <p:cNvPr id="7" name="Header Placeholder 3"/>
          <p:cNvSpPr>
            <a:spLocks noGrp="1"/>
          </p:cNvSpPr>
          <p:nvPr>
            <p:ph type="hdr" sz="quarter"/>
          </p:nvPr>
        </p:nvSpPr>
        <p:spPr>
          <a:xfrm>
            <a:off x="0" y="0"/>
            <a:ext cx="3289110" cy="466725"/>
          </a:xfrm>
        </p:spPr>
        <p:txBody>
          <a:bodyPr/>
          <a:lstStyle/>
          <a:p>
            <a:pPr lvl="0"/>
            <a:r>
              <a:rPr lang="en-US"/>
              <a:t>SQL Server 2016 Reporting Services – what’s new</a:t>
            </a:r>
            <a:endParaRPr lang="en-US" noProof="0"/>
          </a:p>
        </p:txBody>
      </p:sp>
    </p:spTree>
    <p:extLst>
      <p:ext uri="{BB962C8B-B14F-4D97-AF65-F5344CB8AC3E}">
        <p14:creationId xmlns:p14="http://schemas.microsoft.com/office/powerpoint/2010/main" val="6877457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684213"/>
            <a:ext cx="5575300"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pPr>
                <a:defRPr/>
              </a:pPr>
              <a:t>52</a:t>
            </a:fld>
            <a:endParaRPr lang="en-US"/>
          </a:p>
        </p:txBody>
      </p:sp>
    </p:spTree>
    <p:extLst>
      <p:ext uri="{BB962C8B-B14F-4D97-AF65-F5344CB8AC3E}">
        <p14:creationId xmlns:p14="http://schemas.microsoft.com/office/powerpoint/2010/main" val="3500649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F1DD190-47F2-4EC2-A20D-7847072E60C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5/28/2018 10:39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94898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5A1D9B7-08AA-4219-84CC-56D647726460}" type="slidenum">
              <a:rPr lang="en-GB" smtClean="0"/>
              <a:t>54</a:t>
            </a:fld>
            <a:endParaRPr lang="en-GB"/>
          </a:p>
        </p:txBody>
      </p:sp>
    </p:spTree>
    <p:extLst>
      <p:ext uri="{BB962C8B-B14F-4D97-AF65-F5344CB8AC3E}">
        <p14:creationId xmlns:p14="http://schemas.microsoft.com/office/powerpoint/2010/main" val="2834818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helping organizations develop a data culture, Microsoft introduced Power BI, a business intelligence and analytics SaaS service that is easy to get started and simple to use allowing non-technical business users and business analysts to connect with their data, to get value out of their data in a way that was previously not possible. </a:t>
            </a: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It doesn’t matter what type of data you want or where it lives, Power BI allows you to connect to hundreds of data sources.</a:t>
            </a:r>
          </a:p>
          <a:p>
            <a:pPr lvl="0"/>
            <a:r>
              <a:rPr lang="en-US" sz="1200" kern="1200" dirty="0">
                <a:solidFill>
                  <a:schemeClr val="tx1"/>
                </a:solidFill>
                <a:effectLst/>
                <a:latin typeface="+mn-lt"/>
                <a:ea typeface="+mn-ea"/>
                <a:cs typeface="+mn-cs"/>
              </a:rPr>
              <a:t>Power BI seamlessly integrates with Microsoft business apps like Dynamics 365 and Office 365, equipping users with insights directly within the Microsoft apps they use every day</a:t>
            </a:r>
          </a:p>
          <a:p>
            <a:pPr lvl="0"/>
            <a:r>
              <a:rPr lang="en-US" sz="1200" kern="1200" dirty="0">
                <a:solidFill>
                  <a:schemeClr val="tx1"/>
                </a:solidFill>
                <a:effectLst/>
                <a:latin typeface="+mn-lt"/>
                <a:ea typeface="+mn-ea"/>
                <a:cs typeface="+mn-cs"/>
              </a:rPr>
              <a:t>And Power BI delivers unmatched, unique ways for users to experience their data with speed and agility: with features like - </a:t>
            </a:r>
          </a:p>
          <a:p>
            <a:pPr lvl="0"/>
            <a:r>
              <a:rPr lang="en-US" sz="1200" kern="1200" dirty="0">
                <a:solidFill>
                  <a:schemeClr val="tx1"/>
                </a:solidFill>
                <a:effectLst/>
                <a:latin typeface="+mn-lt"/>
                <a:ea typeface="+mn-ea"/>
                <a:cs typeface="+mn-cs"/>
              </a:rPr>
              <a:t>Live dashboards that maintain a real time pulse on the business and provide critical insights…</a:t>
            </a:r>
          </a:p>
          <a:p>
            <a:pPr lvl="0"/>
            <a:r>
              <a:rPr lang="en-US" sz="1200" kern="1200" dirty="0">
                <a:solidFill>
                  <a:schemeClr val="tx1"/>
                </a:solidFill>
                <a:effectLst/>
                <a:latin typeface="+mn-lt"/>
                <a:ea typeface="+mn-ea"/>
                <a:cs typeface="+mn-cs"/>
              </a:rPr>
              <a:t>Or Custom visuals that bring data to life and surface intelligence hidden in the sea of data…</a:t>
            </a:r>
          </a:p>
          <a:p>
            <a:pPr lvl="0"/>
            <a:r>
              <a:rPr lang="en-US" sz="1200" kern="1200" dirty="0">
                <a:solidFill>
                  <a:schemeClr val="tx1"/>
                </a:solidFill>
                <a:effectLst/>
                <a:latin typeface="+mn-lt"/>
                <a:ea typeface="+mn-ea"/>
                <a:cs typeface="+mn-cs"/>
              </a:rPr>
              <a:t>Natural language query that enables users to simply ask questions of their data in an intuitive way…</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Whether in the office or on-the-go, Power BI also provides anywhere access to insights with dashboards accessible via the desktop, web or across mobile devices.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Since first becoming generally available in July 2015, Power BI has continued to experience exponential growth – the service currently has more than five million subscribers worldwide. This explosive growth can largely be attributed to Microsoft’s “five minutes to wow” mantra, reflecting our relentless focus on enabling users across roles, disciplines and industries to sign up for Power BI within five seconds and get business value by drawing insights from their data within five minutes.</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5/28/2018 10:39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6046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Microsoft is now taking the next step in its commitment to empower people with access to critical intelligence: by extending Power BI capabilities on-premises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are introducing Power BI Report Server that allows the deployment and distribution of interactive Power BI reports – and traditional paginated reports – completely within the boundaries of your organization’s firewall.</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5/28/2018 10:39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9704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Power BI Report Server gives your users access to data and insights and gives you the enterprise reporting capabilities of SQL Server Reporting Services—all packaged in a modern, on-premises solution.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It enables you to keep fully interactive Power BI Reports on-premises and make them available to users in your organization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And because Power BI Report Server is built on the proven SQL Server Report Services technology, it is fully compatible with SSRS. So, you can take advantage of the full complement of SSRS capabilities when you deploy Power BI Report Server.</a:t>
            </a:r>
          </a:p>
          <a:p>
            <a:r>
              <a:rPr lang="en-US" sz="1200" kern="1200" dirty="0">
                <a:solidFill>
                  <a:schemeClr val="tx1"/>
                </a:solidFill>
                <a:effectLst/>
                <a:latin typeface="+mn-lt"/>
                <a:ea typeface="+mn-ea"/>
                <a:cs typeface="+mn-cs"/>
              </a:rPr>
              <a:t>If you have an existing SSRS implementation, you can still take advantage of the additional capabilities of Power BI Report Server and we will help you standardize on Power BI Report Server as the single on-premises reporting solution, by providing you with necessary tools to migrate your existing SSRS reports to Power BI Report Server.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An on-premises reporting solution means you have the flexibility to keep reports and data behind your firewall and comply with your specific governance needs. At the same time, we want to provide your organization the flexibility to move your reporting solution to the cloud - at your pace. With Power BI Report Server, you can build on your on-premises reporting infrastructure, knowing it’s part of a comprehensive, cloud-ready solution. Use Power BI Report Server today and when you are ready to start moving to the cloud, Power BI Report Server maintains compatibility with Power BI to support a natural transition. And because the two products work together, you now have the flexibility to develop a hybrid BI solution by keeping some BI assets on-premises with Power BI Report Server, at the same time giving your users the true experience and benefits of modern self-service BI with Power BI.</a:t>
            </a:r>
          </a:p>
          <a:p>
            <a:r>
              <a:rPr lang="en-US" sz="1200" kern="1200" dirty="0">
                <a:solidFill>
                  <a:schemeClr val="tx1"/>
                </a:solidFill>
                <a:effectLst/>
                <a:latin typeface="+mn-lt"/>
                <a:ea typeface="+mn-ea"/>
                <a:cs typeface="+mn-cs"/>
              </a:rPr>
              <a:t> </a:t>
            </a:r>
          </a:p>
          <a:p>
            <a:pPr marL="0" indent="0">
              <a:lnSpc>
                <a:spcPct val="200000"/>
              </a:lnSpc>
              <a:spcBef>
                <a:spcPts val="1765"/>
              </a:spcBef>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3D7F55-63DF-4F9F-879D-13175104506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9355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of the key capabilities of Power BI Report Server is that it enables you to distribute fully interactive Power BI Reports to your users on-premises.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Your business users can author beautiful Power BI Reports in minutes with the included Power BI Desktop. Power BI Desktop provides a freeform drag and drop canvas and powerful report creation tools. Users in your organization can then publish these reports directly to your Power BI Report Server and make them available to an even wider audience on-premises. </a:t>
            </a:r>
          </a:p>
          <a:p>
            <a:r>
              <a:rPr lang="en-US" sz="1200" kern="1200" dirty="0">
                <a:solidFill>
                  <a:schemeClr val="tx1"/>
                </a:solidFill>
                <a:effectLst/>
                <a:latin typeface="+mn-lt"/>
                <a:ea typeface="+mn-ea"/>
                <a:cs typeface="+mn-cs"/>
              </a:rPr>
              <a:t>You need to note, that the user needs to be a Power BI Pro user to be able to publish Power BI Reports to Power BI Report Server. Consuming Power BI Reports published to Power BI Report Server does not need user specific license.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Your users can consume these reports in modern web browsers and mobile apps and interactively explore data across multiple visualizations with built-in cross filtering. They can quickly discover patterns as they explore a single unified view of linked, interactive visualizations. The ability to drill through visuals to underlying reports, enables users to explore data in more detail. Power BI Reports also enable users to dynamically apply filters at a single visual or a page or at the report level. You can thus empower your users to gain critical insights instantly and make informed decisions.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3D7F55-63DF-4F9F-879D-13175104506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8563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8053D53A-D97A-4310-9CD7-BB7524C9FA1F}" type="datetimeFigureOut">
              <a:rPr lang="en-GB" smtClean="0"/>
              <a:t>28/05/2018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35D789C-37A9-452B-A04E-5CB96B71DBA4}" type="slidenum">
              <a:rPr lang="en-GB" smtClean="0"/>
              <a:t>‹#›</a:t>
            </a:fld>
            <a:endParaRPr lang="en-GB"/>
          </a:p>
        </p:txBody>
      </p:sp>
    </p:spTree>
    <p:extLst>
      <p:ext uri="{BB962C8B-B14F-4D97-AF65-F5344CB8AC3E}">
        <p14:creationId xmlns:p14="http://schemas.microsoft.com/office/powerpoint/2010/main" val="299352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053D53A-D97A-4310-9CD7-BB7524C9FA1F}" type="datetimeFigureOut">
              <a:rPr lang="en-GB" smtClean="0"/>
              <a:t>28/05/2018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35D789C-37A9-452B-A04E-5CB96B71DBA4}" type="slidenum">
              <a:rPr lang="en-GB" smtClean="0"/>
              <a:t>‹#›</a:t>
            </a:fld>
            <a:endParaRPr lang="en-GB"/>
          </a:p>
        </p:txBody>
      </p:sp>
    </p:spTree>
    <p:extLst>
      <p:ext uri="{BB962C8B-B14F-4D97-AF65-F5344CB8AC3E}">
        <p14:creationId xmlns:p14="http://schemas.microsoft.com/office/powerpoint/2010/main" val="18540714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053D53A-D97A-4310-9CD7-BB7524C9FA1F}" type="datetimeFigureOut">
              <a:rPr lang="en-GB" smtClean="0"/>
              <a:t>28/05/2018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35D789C-37A9-452B-A04E-5CB96B71DBA4}" type="slidenum">
              <a:rPr lang="en-GB" smtClean="0"/>
              <a:t>‹#›</a:t>
            </a:fld>
            <a:endParaRPr lang="en-GB"/>
          </a:p>
        </p:txBody>
      </p:sp>
    </p:spTree>
    <p:extLst>
      <p:ext uri="{BB962C8B-B14F-4D97-AF65-F5344CB8AC3E}">
        <p14:creationId xmlns:p14="http://schemas.microsoft.com/office/powerpoint/2010/main" val="41098198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t="21189" r="15525" b="7567"/>
          <a:stretch/>
        </p:blipFill>
        <p:spPr>
          <a:xfrm>
            <a:off x="0" y="2"/>
            <a:ext cx="12192000" cy="6858972"/>
          </a:xfrm>
          <a:prstGeom prst="rect">
            <a:avLst/>
          </a:prstGeom>
        </p:spPr>
      </p:pic>
      <p:pic>
        <p:nvPicPr>
          <p:cNvPr id="10"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4" name="Rectangle 3"/>
          <p:cNvSpPr/>
          <p:nvPr userDrawn="1"/>
        </p:nvSpPr>
        <p:spPr bwMode="auto">
          <a:xfrm>
            <a:off x="269303" y="2077813"/>
            <a:ext cx="6274973" cy="3586208"/>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77813"/>
            <a:ext cx="6274911" cy="1793104"/>
          </a:xfrm>
          <a:noFill/>
        </p:spPr>
        <p:txBody>
          <a:bodyPr lIns="146304" tIns="91440" rIns="146304" bIns="91440" anchor="t" anchorCtr="0"/>
          <a:lstStyle>
            <a:lvl1pPr>
              <a:defRPr sz="4705" spc="-99" baseline="0">
                <a:gradFill>
                  <a:gsLst>
                    <a:gs pos="18471">
                      <a:srgbClr val="353535"/>
                    </a:gs>
                    <a:gs pos="46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1" cy="656077"/>
          </a:xfrm>
        </p:spPr>
        <p:txBody>
          <a:bodyPr wrap="square" lIns="164592" tIns="109728" rIns="164592" bIns="109728">
            <a:spAutoFit/>
          </a:bodyPr>
          <a:lstStyle>
            <a:lvl1pPr marL="0" indent="0">
              <a:spcBef>
                <a:spcPts val="0"/>
              </a:spcBef>
              <a:buNone/>
              <a:defRPr sz="3137">
                <a:gradFill>
                  <a:gsLst>
                    <a:gs pos="18471">
                      <a:srgbClr val="353535"/>
                    </a:gs>
                    <a:gs pos="46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659344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882887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05962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513958"/>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513958"/>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p:cNvSpPr>
            <a:spLocks noGrp="1"/>
          </p:cNvSpPr>
          <p:nvPr>
            <p:ph type="ftr" sz="quarter" idx="14"/>
          </p:nvPr>
        </p:nvSpPr>
        <p:spPr>
          <a:xfrm>
            <a:off x="448212" y="6437742"/>
            <a:ext cx="3859607" cy="133860"/>
          </a:xfrm>
          <a:prstGeom prst="rect">
            <a:avLst/>
          </a:prstGeom>
        </p:spPr>
        <p:txBody>
          <a:bodyPr/>
          <a:lstStyle>
            <a:lvl1pPr fontAlgn="base">
              <a:spcBef>
                <a:spcPct val="0"/>
              </a:spcBef>
              <a:spcAft>
                <a:spcPct val="0"/>
              </a:spcAft>
              <a:defRPr dirty="0" smtClean="0">
                <a:solidFill>
                  <a:srgbClr val="505050"/>
                </a:solidFill>
              </a:defRPr>
            </a:lvl1pPr>
          </a:lstStyle>
          <a:p>
            <a:pPr defTabSz="914367">
              <a:defRPr/>
            </a:pPr>
            <a:r>
              <a:rPr lang="en-US" sz="882">
                <a:latin typeface="Segoe UI"/>
              </a:rPr>
              <a:t>Microsoft Confidential</a:t>
            </a:r>
          </a:p>
        </p:txBody>
      </p:sp>
    </p:spTree>
    <p:extLst>
      <p:ext uri="{BB962C8B-B14F-4D97-AF65-F5344CB8AC3E}">
        <p14:creationId xmlns:p14="http://schemas.microsoft.com/office/powerpoint/2010/main" val="2970735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3" y="470067"/>
            <a:ext cx="1454257" cy="304828"/>
          </a:xfrm>
          <a:prstGeom prst="rect">
            <a:avLst/>
          </a:prstGeom>
        </p:spPr>
      </p:pic>
    </p:spTree>
    <p:extLst>
      <p:ext uri="{BB962C8B-B14F-4D97-AF65-F5344CB8AC3E}">
        <p14:creationId xmlns:p14="http://schemas.microsoft.com/office/powerpoint/2010/main" val="28835207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679378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764867"/>
            <a:ext cx="11653523" cy="2320828"/>
          </a:xfrm>
        </p:spPr>
        <p:txBody>
          <a:bodyPr>
            <a:spAutoFit/>
          </a:bodyPr>
          <a:lstStyle>
            <a:lvl1pPr>
              <a:defRPr sz="3921">
                <a:gradFill>
                  <a:gsLst>
                    <a:gs pos="1250">
                      <a:schemeClr val="tx2"/>
                    </a:gs>
                    <a:gs pos="99000">
                      <a:schemeClr val="tx2"/>
                    </a:gs>
                  </a:gsLst>
                  <a:lin ang="5400000" scaled="0"/>
                </a:gradFill>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905215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053D53A-D97A-4310-9CD7-BB7524C9FA1F}" type="datetimeFigureOut">
              <a:rPr lang="en-GB" smtClean="0"/>
              <a:t>28/05/2018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35D789C-37A9-452B-A04E-5CB96B71DBA4}" type="slidenum">
              <a:rPr lang="en-GB" smtClean="0"/>
              <a:t>‹#›</a:t>
            </a:fld>
            <a:endParaRPr lang="en-GB"/>
          </a:p>
        </p:txBody>
      </p:sp>
    </p:spTree>
    <p:extLst>
      <p:ext uri="{BB962C8B-B14F-4D97-AF65-F5344CB8AC3E}">
        <p14:creationId xmlns:p14="http://schemas.microsoft.com/office/powerpoint/2010/main" val="4145062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53D53A-D97A-4310-9CD7-BB7524C9FA1F}" type="datetimeFigureOut">
              <a:rPr lang="en-GB" smtClean="0"/>
              <a:t>28/05/2018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35D789C-37A9-452B-A04E-5CB96B71DBA4}" type="slidenum">
              <a:rPr lang="en-GB" smtClean="0"/>
              <a:t>‹#›</a:t>
            </a:fld>
            <a:endParaRPr lang="en-GB"/>
          </a:p>
        </p:txBody>
      </p:sp>
    </p:spTree>
    <p:extLst>
      <p:ext uri="{BB962C8B-B14F-4D97-AF65-F5344CB8AC3E}">
        <p14:creationId xmlns:p14="http://schemas.microsoft.com/office/powerpoint/2010/main" val="1490713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8053D53A-D97A-4310-9CD7-BB7524C9FA1F}" type="datetimeFigureOut">
              <a:rPr lang="en-GB" smtClean="0"/>
              <a:t>28/05/2018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35D789C-37A9-452B-A04E-5CB96B71DBA4}" type="slidenum">
              <a:rPr lang="en-GB" smtClean="0"/>
              <a:t>‹#›</a:t>
            </a:fld>
            <a:endParaRPr lang="en-GB"/>
          </a:p>
        </p:txBody>
      </p:sp>
    </p:spTree>
    <p:extLst>
      <p:ext uri="{BB962C8B-B14F-4D97-AF65-F5344CB8AC3E}">
        <p14:creationId xmlns:p14="http://schemas.microsoft.com/office/powerpoint/2010/main" val="2900691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8053D53A-D97A-4310-9CD7-BB7524C9FA1F}" type="datetimeFigureOut">
              <a:rPr lang="en-GB" smtClean="0"/>
              <a:t>28/05/2018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35D789C-37A9-452B-A04E-5CB96B71DBA4}" type="slidenum">
              <a:rPr lang="en-GB" smtClean="0"/>
              <a:t>‹#›</a:t>
            </a:fld>
            <a:endParaRPr lang="en-GB"/>
          </a:p>
        </p:txBody>
      </p:sp>
    </p:spTree>
    <p:extLst>
      <p:ext uri="{BB962C8B-B14F-4D97-AF65-F5344CB8AC3E}">
        <p14:creationId xmlns:p14="http://schemas.microsoft.com/office/powerpoint/2010/main" val="1626339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8053D53A-D97A-4310-9CD7-BB7524C9FA1F}" type="datetimeFigureOut">
              <a:rPr lang="en-GB" smtClean="0"/>
              <a:t>28/05/2018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35D789C-37A9-452B-A04E-5CB96B71DBA4}" type="slidenum">
              <a:rPr lang="en-GB" smtClean="0"/>
              <a:t>‹#›</a:t>
            </a:fld>
            <a:endParaRPr lang="en-GB"/>
          </a:p>
        </p:txBody>
      </p:sp>
    </p:spTree>
    <p:extLst>
      <p:ext uri="{BB962C8B-B14F-4D97-AF65-F5344CB8AC3E}">
        <p14:creationId xmlns:p14="http://schemas.microsoft.com/office/powerpoint/2010/main" val="233276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53D53A-D97A-4310-9CD7-BB7524C9FA1F}" type="datetimeFigureOut">
              <a:rPr lang="en-GB" smtClean="0"/>
              <a:t>28/05/2018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35D789C-37A9-452B-A04E-5CB96B71DBA4}" type="slidenum">
              <a:rPr lang="en-GB" smtClean="0"/>
              <a:t>‹#›</a:t>
            </a:fld>
            <a:endParaRPr lang="en-GB"/>
          </a:p>
        </p:txBody>
      </p:sp>
    </p:spTree>
    <p:extLst>
      <p:ext uri="{BB962C8B-B14F-4D97-AF65-F5344CB8AC3E}">
        <p14:creationId xmlns:p14="http://schemas.microsoft.com/office/powerpoint/2010/main" val="3620302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53D53A-D97A-4310-9CD7-BB7524C9FA1F}" type="datetimeFigureOut">
              <a:rPr lang="en-GB" smtClean="0"/>
              <a:t>28/05/2018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35D789C-37A9-452B-A04E-5CB96B71DBA4}" type="slidenum">
              <a:rPr lang="en-GB" smtClean="0"/>
              <a:t>‹#›</a:t>
            </a:fld>
            <a:endParaRPr lang="en-GB"/>
          </a:p>
        </p:txBody>
      </p:sp>
    </p:spTree>
    <p:extLst>
      <p:ext uri="{BB962C8B-B14F-4D97-AF65-F5344CB8AC3E}">
        <p14:creationId xmlns:p14="http://schemas.microsoft.com/office/powerpoint/2010/main" val="1216709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53D53A-D97A-4310-9CD7-BB7524C9FA1F}" type="datetimeFigureOut">
              <a:rPr lang="en-GB" smtClean="0"/>
              <a:t>28/05/2018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35D789C-37A9-452B-A04E-5CB96B71DBA4}" type="slidenum">
              <a:rPr lang="en-GB" smtClean="0"/>
              <a:t>‹#›</a:t>
            </a:fld>
            <a:endParaRPr lang="en-GB"/>
          </a:p>
        </p:txBody>
      </p:sp>
    </p:spTree>
    <p:extLst>
      <p:ext uri="{BB962C8B-B14F-4D97-AF65-F5344CB8AC3E}">
        <p14:creationId xmlns:p14="http://schemas.microsoft.com/office/powerpoint/2010/main" val="4209558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53D53A-D97A-4310-9CD7-BB7524C9FA1F}" type="datetimeFigureOut">
              <a:rPr lang="en-GB" smtClean="0"/>
              <a:t>28/05/2018</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5D789C-37A9-452B-A04E-5CB96B71DBA4}" type="slidenum">
              <a:rPr lang="en-GB" smtClean="0"/>
              <a:t>‹#›</a:t>
            </a:fld>
            <a:endParaRPr lang="en-GB"/>
          </a:p>
        </p:txBody>
      </p:sp>
    </p:spTree>
    <p:extLst>
      <p:ext uri="{BB962C8B-B14F-4D97-AF65-F5344CB8AC3E}">
        <p14:creationId xmlns:p14="http://schemas.microsoft.com/office/powerpoint/2010/main" val="17200879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3.sv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23.png"/><Relationship Id="rId12"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15.svg"/><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image" Target="../media/image13.sv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11.svg"/><Relationship Id="rId4" Type="http://schemas.openxmlformats.org/officeDocument/2006/relationships/image" Target="../media/image30.png"/><Relationship Id="rId9"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35.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9.svg"/></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40.svg"/><Relationship Id="rId3" Type="http://schemas.openxmlformats.org/officeDocument/2006/relationships/image" Target="../media/image36.png"/><Relationship Id="rId7" Type="http://schemas.openxmlformats.org/officeDocument/2006/relationships/image" Target="../media/image2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notesSlide" Target="../notesSlides/notesSlide16.xml"/><Relationship Id="rId16" Type="http://schemas.openxmlformats.org/officeDocument/2006/relationships/image" Target="../media/image43.png"/><Relationship Id="rId1" Type="http://schemas.openxmlformats.org/officeDocument/2006/relationships/slideLayout" Target="../slideLayouts/slideLayout6.xml"/><Relationship Id="rId6" Type="http://schemas.openxmlformats.org/officeDocument/2006/relationships/image" Target="../media/image23.png"/><Relationship Id="rId11" Type="http://schemas.openxmlformats.org/officeDocument/2006/relationships/image" Target="../media/image38.svg"/><Relationship Id="rId5" Type="http://schemas.openxmlformats.org/officeDocument/2006/relationships/image" Target="../media/image2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41.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51.jpeg"/></Relationships>
</file>

<file path=ppt/slides/_rels/slide2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9.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hyperlink" Target="http://sourceserver/_vti_bin/reportserver" TargetMode="External"/><Relationship Id="rId7"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hyperlink" Target="http://targetserver/reportserver"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72.sv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14.xml"/><Relationship Id="rId4" Type="http://schemas.openxmlformats.org/officeDocument/2006/relationships/image" Target="../media/image9.svg"/></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74.svg"/></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svg"/></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14.xml"/><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3" Type="http://schemas.openxmlformats.org/officeDocument/2006/relationships/hyperlink" Target="https://docs.microsoft.com/en-us/power-bi/report-server/capacity-planning" TargetMode="External"/><Relationship Id="rId2" Type="http://schemas.openxmlformats.org/officeDocument/2006/relationships/hyperlink" Target="https://www.youtube.com/watch?v=L5O5J5qgZkk" TargetMode="Externa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https://powerbi.microsoft.com/en-us/documentation/powerbi-landing-page/" TargetMode="External"/><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hyperlink" Target="https://powerbi.microsoft.com/en-us/partner-showcase/" TargetMode="External"/><Relationship Id="rId5" Type="http://schemas.openxmlformats.org/officeDocument/2006/relationships/hyperlink" Target="https://powerbi.microsoft.com/en-us/solution-templates/" TargetMode="External"/><Relationship Id="rId4" Type="http://schemas.openxmlformats.org/officeDocument/2006/relationships/hyperlink" Target="https://app.powerbi.com/signupredirect?pbi_source=web"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81.png"/></Relationships>
</file>

<file path=ppt/slides/_rels/slide4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image" Target="../media/image83.png"/><Relationship Id="rId4" Type="http://schemas.microsoft.com/office/2007/relationships/hdphoto" Target="../media/hdphoto1.wdp"/></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87.png"/><Relationship Id="rId5" Type="http://schemas.openxmlformats.org/officeDocument/2006/relationships/image" Target="../media/image86.jpeg"/><Relationship Id="rId4" Type="http://schemas.openxmlformats.org/officeDocument/2006/relationships/image" Target="../media/image85.png"/></Relationships>
</file>

<file path=ppt/slides/_rels/slide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4.xml"/><Relationship Id="rId1" Type="http://schemas.openxmlformats.org/officeDocument/2006/relationships/slideLayout" Target="../slideLayouts/slideLayout6.xml"/><Relationship Id="rId5" Type="http://schemas.openxmlformats.org/officeDocument/2006/relationships/image" Target="../media/image90.png"/><Relationship Id="rId4" Type="http://schemas.microsoft.com/office/2007/relationships/hdphoto" Target="../media/hdphoto2.wdp"/></Relationships>
</file>

<file path=ppt/slides/_rels/slide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92.png"/></Relationships>
</file>

<file path=ppt/slides/_rels/slide4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9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8" Type="http://schemas.openxmlformats.org/officeDocument/2006/relationships/image" Target="../media/image97.jpeg"/><Relationship Id="rId3" Type="http://schemas.openxmlformats.org/officeDocument/2006/relationships/image" Target="../media/image91.png"/><Relationship Id="rId7" Type="http://schemas.openxmlformats.org/officeDocument/2006/relationships/image" Target="../media/image96.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95.png"/><Relationship Id="rId5" Type="http://schemas.openxmlformats.org/officeDocument/2006/relationships/image" Target="../media/image94.jpeg"/><Relationship Id="rId4" Type="http://schemas.openxmlformats.org/officeDocument/2006/relationships/image" Target="../media/image57.png"/></Relationships>
</file>

<file path=ppt/slides/_rels/slide5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98.jpeg"/></Relationships>
</file>

<file path=ppt/slides/_rels/slide5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hyperlink" Target="https://blog.devoworx.net/2018/04/26/install-and-configure-power-bi-report-server/" TargetMode="External"/><Relationship Id="rId2" Type="http://schemas.openxmlformats.org/officeDocument/2006/relationships/hyperlink" Target="https://docs.microsoft.com/en-us/power-bi/report-server/capacity-planning" TargetMode="Externa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2"/>
            <a:ext cx="9144000" cy="3673695"/>
          </a:xfrm>
        </p:spPr>
        <p:txBody>
          <a:bodyPr>
            <a:normAutofit fontScale="90000"/>
          </a:bodyPr>
          <a:lstStyle/>
          <a:p>
            <a:r>
              <a:rPr lang="en-GB" dirty="0"/>
              <a:t>Power BI Training</a:t>
            </a:r>
            <a:br>
              <a:rPr lang="en-GB" dirty="0"/>
            </a:br>
            <a:br>
              <a:rPr lang="en-GB" dirty="0"/>
            </a:br>
            <a:r>
              <a:rPr lang="en-GB" dirty="0"/>
              <a:t>Day 5 : Session 3</a:t>
            </a:r>
            <a:br>
              <a:rPr lang="en-GB" dirty="0"/>
            </a:br>
            <a:r>
              <a:rPr lang="en-GB" dirty="0"/>
              <a:t>30 mins</a:t>
            </a:r>
            <a:br>
              <a:rPr lang="en-GB" dirty="0"/>
            </a:br>
            <a:r>
              <a:rPr lang="en-GB" dirty="0"/>
              <a:t>Power BI Report Server</a:t>
            </a:r>
          </a:p>
        </p:txBody>
      </p:sp>
    </p:spTree>
    <p:extLst>
      <p:ext uri="{BB962C8B-B14F-4D97-AF65-F5344CB8AC3E}">
        <p14:creationId xmlns:p14="http://schemas.microsoft.com/office/powerpoint/2010/main" val="635345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hidden="1"/>
          <p:cNvSpPr/>
          <p:nvPr/>
        </p:nvSpPr>
        <p:spPr>
          <a:xfrm>
            <a:off x="337715" y="207683"/>
            <a:ext cx="10615476" cy="99569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529" b="0" i="0" u="none" strike="noStrike" kern="1200" cap="none" spc="0" normalizeH="0" baseline="0" noProof="0" dirty="0">
                <a:ln>
                  <a:noFill/>
                </a:ln>
                <a:solidFill>
                  <a:srgbClr val="505050"/>
                </a:solidFill>
                <a:effectLst/>
                <a:uLnTx/>
                <a:uFillTx/>
                <a:latin typeface="Segoe UI"/>
                <a:ea typeface="+mn-ea"/>
                <a:cs typeface="+mn-cs"/>
              </a:rPr>
              <a:t>Power BI: extending on-premises capabilities</a:t>
            </a:r>
            <a:br>
              <a:rPr kumimoji="0" lang="en-US" sz="1765" b="0" i="0" u="none" strike="noStrike" kern="1200" cap="none" spc="0" normalizeH="0" baseline="0" noProof="0" dirty="0">
                <a:ln>
                  <a:noFill/>
                </a:ln>
                <a:solidFill>
                  <a:srgbClr val="505050"/>
                </a:solidFill>
                <a:effectLst/>
                <a:uLnTx/>
                <a:uFillTx/>
                <a:latin typeface="Segoe UI"/>
                <a:ea typeface="+mn-ea"/>
                <a:cs typeface="+mn-cs"/>
              </a:rPr>
            </a:br>
            <a:endParaRPr kumimoji="0" lang="en-US" sz="2353" b="0" i="0" u="none" strike="noStrike" kern="1200" cap="none" spc="0" normalizeH="0" baseline="0" noProof="0" dirty="0">
              <a:ln>
                <a:noFill/>
              </a:ln>
              <a:solidFill>
                <a:srgbClr val="505050"/>
              </a:solidFill>
              <a:effectLst/>
              <a:uLnTx/>
              <a:uFillTx/>
              <a:latin typeface="Segoe UI"/>
              <a:ea typeface="+mn-ea"/>
              <a:cs typeface="+mn-cs"/>
            </a:endParaRPr>
          </a:p>
        </p:txBody>
      </p:sp>
      <p:sp>
        <p:nvSpPr>
          <p:cNvPr id="3" name="Cross 2"/>
          <p:cNvSpPr/>
          <p:nvPr/>
        </p:nvSpPr>
        <p:spPr bwMode="auto">
          <a:xfrm>
            <a:off x="5829972" y="3829992"/>
            <a:ext cx="376782" cy="376782"/>
          </a:xfrm>
          <a:prstGeom prst="plus">
            <a:avLst>
              <a:gd name="adj" fmla="val 47482"/>
            </a:avLst>
          </a:prstGeom>
          <a:solidFill>
            <a:schemeClr val="tx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4" name="Title 3"/>
          <p:cNvSpPr>
            <a:spLocks noGrp="1"/>
          </p:cNvSpPr>
          <p:nvPr>
            <p:ph type="title"/>
          </p:nvPr>
        </p:nvSpPr>
        <p:spPr/>
        <p:txBody>
          <a:bodyPr/>
          <a:lstStyle/>
          <a:p>
            <a:r>
              <a:rPr lang="en-US" dirty="0"/>
              <a:t>Power BI: extending on-premises capabilities</a:t>
            </a:r>
          </a:p>
        </p:txBody>
      </p:sp>
      <p:grpSp>
        <p:nvGrpSpPr>
          <p:cNvPr id="7" name="Group 6">
            <a:extLst>
              <a:ext uri="{FF2B5EF4-FFF2-40B4-BE49-F238E27FC236}">
                <a16:creationId xmlns:a16="http://schemas.microsoft.com/office/drawing/2014/main" id="{004D940C-7D14-45C5-8FAC-25B4E6B76C1F}"/>
              </a:ext>
            </a:extLst>
          </p:cNvPr>
          <p:cNvGrpSpPr/>
          <p:nvPr/>
        </p:nvGrpSpPr>
        <p:grpSpPr>
          <a:xfrm>
            <a:off x="1843958" y="2898162"/>
            <a:ext cx="2633773" cy="1883416"/>
            <a:chOff x="1843958" y="2745763"/>
            <a:chExt cx="2633773" cy="1883416"/>
          </a:xfrm>
        </p:grpSpPr>
        <p:grpSp>
          <p:nvGrpSpPr>
            <p:cNvPr id="149" name="Group 148"/>
            <p:cNvGrpSpPr/>
            <p:nvPr/>
          </p:nvGrpSpPr>
          <p:grpSpPr>
            <a:xfrm>
              <a:off x="1911957" y="4258056"/>
              <a:ext cx="2329013" cy="371123"/>
              <a:chOff x="4901923" y="4436679"/>
              <a:chExt cx="3068668" cy="488986"/>
            </a:xfrm>
          </p:grpSpPr>
          <p:grpSp>
            <p:nvGrpSpPr>
              <p:cNvPr id="150" name="Group 149"/>
              <p:cNvGrpSpPr/>
              <p:nvPr/>
            </p:nvGrpSpPr>
            <p:grpSpPr>
              <a:xfrm>
                <a:off x="4901923" y="4482995"/>
                <a:ext cx="367430" cy="245788"/>
                <a:chOff x="4794597" y="4302647"/>
                <a:chExt cx="435323" cy="291204"/>
              </a:xfrm>
            </p:grpSpPr>
            <p:sp>
              <p:nvSpPr>
                <p:cNvPr id="152" name="Freeform 5"/>
                <p:cNvSpPr>
                  <a:spLocks/>
                </p:cNvSpPr>
                <p:nvPr/>
              </p:nvSpPr>
              <p:spPr bwMode="auto">
                <a:xfrm>
                  <a:off x="4794597" y="4343547"/>
                  <a:ext cx="435323" cy="250304"/>
                </a:xfrm>
                <a:custGeom>
                  <a:avLst/>
                  <a:gdLst>
                    <a:gd name="T0" fmla="*/ 141 w 218"/>
                    <a:gd name="T1" fmla="*/ 0 h 153"/>
                    <a:gd name="T2" fmla="*/ 192 w 218"/>
                    <a:gd name="T3" fmla="*/ 0 h 153"/>
                    <a:gd name="T4" fmla="*/ 218 w 218"/>
                    <a:gd name="T5" fmla="*/ 153 h 153"/>
                    <a:gd name="T6" fmla="*/ 0 w 218"/>
                    <a:gd name="T7" fmla="*/ 153 h 153"/>
                    <a:gd name="T8" fmla="*/ 24 w 218"/>
                    <a:gd name="T9" fmla="*/ 0 h 153"/>
                    <a:gd name="T10" fmla="*/ 73 w 218"/>
                    <a:gd name="T11" fmla="*/ 0 h 153"/>
                  </a:gdLst>
                  <a:ahLst/>
                  <a:cxnLst>
                    <a:cxn ang="0">
                      <a:pos x="T0" y="T1"/>
                    </a:cxn>
                    <a:cxn ang="0">
                      <a:pos x="T2" y="T3"/>
                    </a:cxn>
                    <a:cxn ang="0">
                      <a:pos x="T4" y="T5"/>
                    </a:cxn>
                    <a:cxn ang="0">
                      <a:pos x="T6" y="T7"/>
                    </a:cxn>
                    <a:cxn ang="0">
                      <a:pos x="T8" y="T9"/>
                    </a:cxn>
                    <a:cxn ang="0">
                      <a:pos x="T10" y="T11"/>
                    </a:cxn>
                  </a:cxnLst>
                  <a:rect l="0" t="0" r="r" b="b"/>
                  <a:pathLst>
                    <a:path w="218" h="153">
                      <a:moveTo>
                        <a:pt x="141" y="0"/>
                      </a:moveTo>
                      <a:lnTo>
                        <a:pt x="192" y="0"/>
                      </a:lnTo>
                      <a:lnTo>
                        <a:pt x="218" y="153"/>
                      </a:lnTo>
                      <a:lnTo>
                        <a:pt x="0" y="153"/>
                      </a:lnTo>
                      <a:lnTo>
                        <a:pt x="24" y="0"/>
                      </a:lnTo>
                      <a:lnTo>
                        <a:pt x="73" y="0"/>
                      </a:lnTo>
                    </a:path>
                  </a:pathLst>
                </a:custGeom>
                <a:noFill/>
                <a:ln w="15875" cap="flat">
                  <a:solidFill>
                    <a:schemeClr val="tx1">
                      <a:lumMod val="60000"/>
                      <a:lumOff val="4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153" name="Freeform 8"/>
                <p:cNvSpPr>
                  <a:spLocks/>
                </p:cNvSpPr>
                <p:nvPr/>
              </p:nvSpPr>
              <p:spPr bwMode="auto">
                <a:xfrm>
                  <a:off x="4876469" y="4302647"/>
                  <a:ext cx="313512" cy="98158"/>
                </a:xfrm>
                <a:custGeom>
                  <a:avLst/>
                  <a:gdLst>
                    <a:gd name="T0" fmla="*/ 0 w 157"/>
                    <a:gd name="T1" fmla="*/ 58 h 60"/>
                    <a:gd name="T2" fmla="*/ 40 w 157"/>
                    <a:gd name="T3" fmla="*/ 17 h 60"/>
                    <a:gd name="T4" fmla="*/ 49 w 157"/>
                    <a:gd name="T5" fmla="*/ 25 h 60"/>
                    <a:gd name="T6" fmla="*/ 74 w 157"/>
                    <a:gd name="T7" fmla="*/ 0 h 60"/>
                    <a:gd name="T8" fmla="*/ 134 w 157"/>
                    <a:gd name="T9" fmla="*/ 60 h 60"/>
                    <a:gd name="T10" fmla="*/ 157 w 157"/>
                    <a:gd name="T11" fmla="*/ 60 h 60"/>
                  </a:gdLst>
                  <a:ahLst/>
                  <a:cxnLst>
                    <a:cxn ang="0">
                      <a:pos x="T0" y="T1"/>
                    </a:cxn>
                    <a:cxn ang="0">
                      <a:pos x="T2" y="T3"/>
                    </a:cxn>
                    <a:cxn ang="0">
                      <a:pos x="T4" y="T5"/>
                    </a:cxn>
                    <a:cxn ang="0">
                      <a:pos x="T6" y="T7"/>
                    </a:cxn>
                    <a:cxn ang="0">
                      <a:pos x="T8" y="T9"/>
                    </a:cxn>
                    <a:cxn ang="0">
                      <a:pos x="T10" y="T11"/>
                    </a:cxn>
                  </a:cxnLst>
                  <a:rect l="0" t="0" r="r" b="b"/>
                  <a:pathLst>
                    <a:path w="157" h="60">
                      <a:moveTo>
                        <a:pt x="0" y="58"/>
                      </a:moveTo>
                      <a:lnTo>
                        <a:pt x="40" y="17"/>
                      </a:lnTo>
                      <a:lnTo>
                        <a:pt x="49" y="25"/>
                      </a:lnTo>
                      <a:lnTo>
                        <a:pt x="74" y="0"/>
                      </a:lnTo>
                      <a:lnTo>
                        <a:pt x="134" y="60"/>
                      </a:lnTo>
                      <a:lnTo>
                        <a:pt x="157" y="60"/>
                      </a:lnTo>
                    </a:path>
                  </a:pathLst>
                </a:custGeom>
                <a:noFill/>
                <a:ln w="15875" cap="flat">
                  <a:solidFill>
                    <a:schemeClr val="tx1">
                      <a:lumMod val="60000"/>
                      <a:lumOff val="4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157" name="Freeform 9"/>
                <p:cNvSpPr>
                  <a:spLocks/>
                </p:cNvSpPr>
                <p:nvPr/>
              </p:nvSpPr>
              <p:spPr bwMode="auto">
                <a:xfrm>
                  <a:off x="4828544" y="4372994"/>
                  <a:ext cx="397382" cy="215949"/>
                </a:xfrm>
                <a:custGeom>
                  <a:avLst/>
                  <a:gdLst>
                    <a:gd name="T0" fmla="*/ 0 w 93"/>
                    <a:gd name="T1" fmla="*/ 7 h 62"/>
                    <a:gd name="T2" fmla="*/ 22 w 93"/>
                    <a:gd name="T3" fmla="*/ 27 h 62"/>
                    <a:gd name="T4" fmla="*/ 38 w 93"/>
                    <a:gd name="T5" fmla="*/ 43 h 62"/>
                    <a:gd name="T6" fmla="*/ 55 w 93"/>
                    <a:gd name="T7" fmla="*/ 27 h 62"/>
                    <a:gd name="T8" fmla="*/ 55 w 93"/>
                    <a:gd name="T9" fmla="*/ 26 h 62"/>
                    <a:gd name="T10" fmla="*/ 62 w 93"/>
                    <a:gd name="T11" fmla="*/ 19 h 62"/>
                    <a:gd name="T12" fmla="*/ 69 w 93"/>
                    <a:gd name="T13" fmla="*/ 26 h 62"/>
                    <a:gd name="T14" fmla="*/ 69 w 93"/>
                    <a:gd name="T15" fmla="*/ 26 h 62"/>
                    <a:gd name="T16" fmla="*/ 93 w 93"/>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62">
                      <a:moveTo>
                        <a:pt x="0" y="7"/>
                      </a:moveTo>
                      <a:cubicBezTo>
                        <a:pt x="0" y="7"/>
                        <a:pt x="25" y="0"/>
                        <a:pt x="22" y="27"/>
                      </a:cubicBezTo>
                      <a:cubicBezTo>
                        <a:pt x="21" y="36"/>
                        <a:pt x="29" y="43"/>
                        <a:pt x="38" y="43"/>
                      </a:cubicBezTo>
                      <a:cubicBezTo>
                        <a:pt x="47" y="43"/>
                        <a:pt x="55" y="36"/>
                        <a:pt x="55" y="27"/>
                      </a:cubicBezTo>
                      <a:cubicBezTo>
                        <a:pt x="55" y="26"/>
                        <a:pt x="55" y="26"/>
                        <a:pt x="55" y="26"/>
                      </a:cubicBezTo>
                      <a:cubicBezTo>
                        <a:pt x="55" y="22"/>
                        <a:pt x="58" y="19"/>
                        <a:pt x="62" y="19"/>
                      </a:cubicBezTo>
                      <a:cubicBezTo>
                        <a:pt x="66" y="19"/>
                        <a:pt x="69" y="22"/>
                        <a:pt x="69" y="26"/>
                      </a:cubicBezTo>
                      <a:cubicBezTo>
                        <a:pt x="69" y="26"/>
                        <a:pt x="69" y="26"/>
                        <a:pt x="69" y="26"/>
                      </a:cubicBezTo>
                      <a:cubicBezTo>
                        <a:pt x="69" y="26"/>
                        <a:pt x="66" y="58"/>
                        <a:pt x="93" y="62"/>
                      </a:cubicBezTo>
                    </a:path>
                  </a:pathLst>
                </a:custGeom>
                <a:noFill/>
                <a:ln w="15875" cap="flat">
                  <a:solidFill>
                    <a:schemeClr val="tx1">
                      <a:lumMod val="60000"/>
                      <a:lumOff val="4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grpSp>
          <p:sp>
            <p:nvSpPr>
              <p:cNvPr id="151" name="TextBox 150"/>
              <p:cNvSpPr txBox="1"/>
              <p:nvPr/>
            </p:nvSpPr>
            <p:spPr>
              <a:xfrm>
                <a:off x="5327359" y="4436679"/>
                <a:ext cx="2643232" cy="488986"/>
              </a:xfrm>
              <a:prstGeom prst="rect">
                <a:avLst/>
              </a:prstGeom>
              <a:noFill/>
            </p:spPr>
            <p:txBody>
              <a:bodyPr wrap="square" lIns="143428" tIns="89642" rIns="143428" bIns="89642" rtlCol="0">
                <a:spAutoFit/>
              </a:bodyPr>
              <a:lstStyle/>
              <a:p>
                <a:pPr marL="0" marR="0" lvl="0" indent="0" algn="l" defTabSz="914367" rtl="0" eaLnBrk="1" fontAlgn="base" latinLnBrk="0" hangingPunct="1">
                  <a:lnSpc>
                    <a:spcPct val="90000"/>
                  </a:lnSpc>
                  <a:spcBef>
                    <a:spcPct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100000">
                          <a:srgbClr val="353535"/>
                        </a:gs>
                      </a:gsLst>
                      <a:lin ang="5400000" scaled="0"/>
                    </a:gradFill>
                    <a:effectLst/>
                    <a:uLnTx/>
                    <a:uFillTx/>
                    <a:latin typeface="Segoe UI Semilight"/>
                    <a:ea typeface="+mn-ea"/>
                    <a:cs typeface="Segoe UI" panose="020B0502040204020203" pitchFamily="34" charset="0"/>
                  </a:rPr>
                  <a:t>Custom Visualizations</a:t>
                </a:r>
              </a:p>
            </p:txBody>
          </p:sp>
        </p:grpSp>
        <p:grpSp>
          <p:nvGrpSpPr>
            <p:cNvPr id="158" name="Group 157"/>
            <p:cNvGrpSpPr/>
            <p:nvPr/>
          </p:nvGrpSpPr>
          <p:grpSpPr>
            <a:xfrm>
              <a:off x="1843958" y="3497359"/>
              <a:ext cx="2397012" cy="377494"/>
              <a:chOff x="4812330" y="3434398"/>
              <a:chExt cx="3158261" cy="497381"/>
            </a:xfrm>
          </p:grpSpPr>
          <p:sp>
            <p:nvSpPr>
              <p:cNvPr id="159" name="TextBox 158"/>
              <p:cNvSpPr txBox="1"/>
              <p:nvPr/>
            </p:nvSpPr>
            <p:spPr>
              <a:xfrm>
                <a:off x="5327360" y="3442793"/>
                <a:ext cx="2643231" cy="488986"/>
              </a:xfrm>
              <a:prstGeom prst="rect">
                <a:avLst/>
              </a:prstGeom>
              <a:noFill/>
            </p:spPr>
            <p:txBody>
              <a:bodyPr wrap="square" lIns="143428" tIns="89642" rIns="143428" bIns="89642" rtlCol="0">
                <a:spAutoFit/>
              </a:bodyPr>
              <a:lstStyle/>
              <a:p>
                <a:pPr marL="0" marR="0" lvl="0" indent="0" algn="l" defTabSz="914367" rtl="0" eaLnBrk="1" fontAlgn="base" latinLnBrk="0" hangingPunct="1">
                  <a:lnSpc>
                    <a:spcPct val="90000"/>
                  </a:lnSpc>
                  <a:spcBef>
                    <a:spcPct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100000">
                          <a:srgbClr val="353535"/>
                        </a:gs>
                      </a:gsLst>
                      <a:lin ang="5400000" scaled="0"/>
                    </a:gradFill>
                    <a:effectLst/>
                    <a:uLnTx/>
                    <a:uFillTx/>
                    <a:latin typeface="Segoe UI Semilight"/>
                    <a:ea typeface="+mn-ea"/>
                    <a:cs typeface="Segoe UI" panose="020B0502040204020203" pitchFamily="34" charset="0"/>
                  </a:rPr>
                  <a:t>Live Dashboards</a:t>
                </a:r>
              </a:p>
            </p:txBody>
          </p:sp>
          <p:grpSp>
            <p:nvGrpSpPr>
              <p:cNvPr id="160" name="Group 159"/>
              <p:cNvGrpSpPr/>
              <p:nvPr/>
            </p:nvGrpSpPr>
            <p:grpSpPr>
              <a:xfrm>
                <a:off x="4812330" y="3434398"/>
                <a:ext cx="470407" cy="338942"/>
                <a:chOff x="4740818" y="3281526"/>
                <a:chExt cx="470407" cy="338942"/>
              </a:xfrm>
            </p:grpSpPr>
            <p:sp>
              <p:nvSpPr>
                <p:cNvPr id="161" name="Oval 5"/>
                <p:cNvSpPr>
                  <a:spLocks noChangeArrowheads="1"/>
                </p:cNvSpPr>
                <p:nvPr/>
              </p:nvSpPr>
              <p:spPr bwMode="auto">
                <a:xfrm>
                  <a:off x="4740818" y="3281526"/>
                  <a:ext cx="195124" cy="192024"/>
                </a:xfrm>
                <a:prstGeom prst="ellipse">
                  <a:avLst/>
                </a:prstGeom>
                <a:noFill/>
                <a:ln w="15875" cap="flat">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162" name="Freeform 6"/>
                <p:cNvSpPr>
                  <a:spLocks/>
                </p:cNvSpPr>
                <p:nvPr/>
              </p:nvSpPr>
              <p:spPr bwMode="auto">
                <a:xfrm>
                  <a:off x="4838907" y="3326673"/>
                  <a:ext cx="36916" cy="85546"/>
                </a:xfrm>
                <a:custGeom>
                  <a:avLst/>
                  <a:gdLst>
                    <a:gd name="T0" fmla="*/ 0 w 35"/>
                    <a:gd name="T1" fmla="*/ 0 h 99"/>
                    <a:gd name="T2" fmla="*/ 0 w 35"/>
                    <a:gd name="T3" fmla="*/ 63 h 99"/>
                    <a:gd name="T4" fmla="*/ 35 w 35"/>
                    <a:gd name="T5" fmla="*/ 99 h 99"/>
                  </a:gdLst>
                  <a:ahLst/>
                  <a:cxnLst>
                    <a:cxn ang="0">
                      <a:pos x="T0" y="T1"/>
                    </a:cxn>
                    <a:cxn ang="0">
                      <a:pos x="T2" y="T3"/>
                    </a:cxn>
                    <a:cxn ang="0">
                      <a:pos x="T4" y="T5"/>
                    </a:cxn>
                  </a:cxnLst>
                  <a:rect l="0" t="0" r="r" b="b"/>
                  <a:pathLst>
                    <a:path w="35" h="99">
                      <a:moveTo>
                        <a:pt x="0" y="0"/>
                      </a:moveTo>
                      <a:lnTo>
                        <a:pt x="0" y="63"/>
                      </a:lnTo>
                      <a:lnTo>
                        <a:pt x="35" y="99"/>
                      </a:lnTo>
                    </a:path>
                  </a:pathLst>
                </a:custGeom>
                <a:noFill/>
                <a:ln w="15875" cap="flat">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163" name="Line 7"/>
                <p:cNvSpPr>
                  <a:spLocks noChangeShapeType="1"/>
                </p:cNvSpPr>
                <p:nvPr/>
              </p:nvSpPr>
              <p:spPr bwMode="auto">
                <a:xfrm>
                  <a:off x="4875823" y="3620468"/>
                  <a:ext cx="335402" cy="0"/>
                </a:xfrm>
                <a:prstGeom prst="line">
                  <a:avLst/>
                </a:prstGeom>
                <a:noFill/>
                <a:ln w="15875" cap="flat">
                  <a:solidFill>
                    <a:schemeClr val="tx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2917">
                          <a:srgbClr val="353535"/>
                        </a:gs>
                        <a:gs pos="100000">
                          <a:srgbClr val="353535"/>
                        </a:gs>
                      </a:gsLst>
                    </a:gradFill>
                    <a:effectLst/>
                    <a:uLnTx/>
                    <a:uFillTx/>
                    <a:latin typeface="Segoe UI Semilight"/>
                    <a:ea typeface="+mn-ea"/>
                    <a:cs typeface="+mn-cs"/>
                  </a:endParaRPr>
                </a:p>
              </p:txBody>
            </p:sp>
            <p:sp>
              <p:nvSpPr>
                <p:cNvPr id="164" name="Rectangle 8"/>
                <p:cNvSpPr>
                  <a:spLocks noChangeArrowheads="1"/>
                </p:cNvSpPr>
                <p:nvPr/>
              </p:nvSpPr>
              <p:spPr bwMode="auto">
                <a:xfrm>
                  <a:off x="4883206" y="3497765"/>
                  <a:ext cx="48517" cy="82089"/>
                </a:xfrm>
                <a:prstGeom prst="rect">
                  <a:avLst/>
                </a:prstGeom>
                <a:noFill/>
                <a:ln w="15875" cap="flat">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169" name="Rectangle 9"/>
                <p:cNvSpPr>
                  <a:spLocks noChangeArrowheads="1"/>
                </p:cNvSpPr>
                <p:nvPr/>
              </p:nvSpPr>
              <p:spPr bwMode="auto">
                <a:xfrm>
                  <a:off x="4971803" y="3439871"/>
                  <a:ext cx="48517" cy="139985"/>
                </a:xfrm>
                <a:prstGeom prst="rect">
                  <a:avLst/>
                </a:prstGeom>
                <a:noFill/>
                <a:ln w="15875" cap="flat">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170" name="Rectangle 10"/>
                <p:cNvSpPr>
                  <a:spLocks noChangeArrowheads="1"/>
                </p:cNvSpPr>
                <p:nvPr/>
              </p:nvSpPr>
              <p:spPr bwMode="auto">
                <a:xfrm>
                  <a:off x="5060400" y="3470978"/>
                  <a:ext cx="48517" cy="108877"/>
                </a:xfrm>
                <a:prstGeom prst="rect">
                  <a:avLst/>
                </a:prstGeom>
                <a:noFill/>
                <a:ln w="15875" cap="flat">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171" name="Rectangle 11"/>
                <p:cNvSpPr>
                  <a:spLocks noChangeArrowheads="1"/>
                </p:cNvSpPr>
                <p:nvPr/>
              </p:nvSpPr>
              <p:spPr bwMode="auto">
                <a:xfrm>
                  <a:off x="5148996" y="3399257"/>
                  <a:ext cx="48517" cy="180597"/>
                </a:xfrm>
                <a:prstGeom prst="rect">
                  <a:avLst/>
                </a:prstGeom>
                <a:noFill/>
                <a:ln w="15875" cap="flat">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2917">
                          <a:srgbClr val="353535"/>
                        </a:gs>
                        <a:gs pos="100000">
                          <a:srgbClr val="353535"/>
                        </a:gs>
                      </a:gsLst>
                    </a:gradFill>
                    <a:effectLst/>
                    <a:uLnTx/>
                    <a:uFillTx/>
                    <a:latin typeface="Segoe UI Semilight"/>
                    <a:ea typeface="+mn-ea"/>
                    <a:cs typeface="+mn-cs"/>
                  </a:endParaRPr>
                </a:p>
              </p:txBody>
            </p:sp>
            <p:sp>
              <p:nvSpPr>
                <p:cNvPr id="172" name="Line 20"/>
                <p:cNvSpPr>
                  <a:spLocks noChangeShapeType="1"/>
                </p:cNvSpPr>
                <p:nvPr/>
              </p:nvSpPr>
              <p:spPr bwMode="auto">
                <a:xfrm>
                  <a:off x="4807446" y="3452478"/>
                  <a:ext cx="0" cy="0"/>
                </a:xfrm>
                <a:prstGeom prst="line">
                  <a:avLst/>
                </a:prstGeom>
                <a:noFill/>
                <a:ln w="15875" cap="flat">
                  <a:solidFill>
                    <a:schemeClr val="tx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grpSp>
        </p:grpSp>
        <p:grpSp>
          <p:nvGrpSpPr>
            <p:cNvPr id="173" name="Group 172"/>
            <p:cNvGrpSpPr/>
            <p:nvPr/>
          </p:nvGrpSpPr>
          <p:grpSpPr>
            <a:xfrm>
              <a:off x="1869996" y="3880894"/>
              <a:ext cx="2607735" cy="371123"/>
              <a:chOff x="4846638" y="3939736"/>
              <a:chExt cx="3435907" cy="488986"/>
            </a:xfrm>
          </p:grpSpPr>
          <p:sp>
            <p:nvSpPr>
              <p:cNvPr id="174" name="TextBox 173"/>
              <p:cNvSpPr txBox="1"/>
              <p:nvPr/>
            </p:nvSpPr>
            <p:spPr>
              <a:xfrm>
                <a:off x="5327359" y="3939736"/>
                <a:ext cx="2955186" cy="488986"/>
              </a:xfrm>
              <a:prstGeom prst="rect">
                <a:avLst/>
              </a:prstGeom>
              <a:noFill/>
            </p:spPr>
            <p:txBody>
              <a:bodyPr wrap="square" lIns="143428" tIns="89642" rIns="143428" bIns="89642" rtlCol="0">
                <a:spAutoFit/>
              </a:bodyPr>
              <a:lstStyle>
                <a:defPPr>
                  <a:defRPr lang="en-US"/>
                </a:defPPr>
                <a:lvl1pPr fontAlgn="base">
                  <a:lnSpc>
                    <a:spcPct val="90000"/>
                  </a:lnSpc>
                  <a:spcBef>
                    <a:spcPct val="0"/>
                  </a:spcBef>
                  <a:spcAft>
                    <a:spcPts val="600"/>
                  </a:spcAft>
                  <a:defRPr sz="1400">
                    <a:gradFill>
                      <a:gsLst>
                        <a:gs pos="2917">
                          <a:schemeClr val="bg1"/>
                        </a:gs>
                        <a:gs pos="100000">
                          <a:schemeClr val="bg1"/>
                        </a:gs>
                      </a:gsLst>
                      <a:lin ang="5400000" scaled="0"/>
                    </a:gradFill>
                    <a:latin typeface="Segoe UI Semilight" panose="020B0402040204020203" pitchFamily="34" charset="0"/>
                    <a:cs typeface="Segoe UI Semilight" panose="020B0402040204020203" pitchFamily="34" charset="0"/>
                  </a:defRPr>
                </a:lvl1pPr>
              </a:lstStyle>
              <a:p>
                <a:pPr marL="0" marR="0" lvl="0" indent="0" algn="l" defTabSz="914367" rtl="0" eaLnBrk="1" fontAlgn="base" latinLnBrk="0" hangingPunct="1">
                  <a:lnSpc>
                    <a:spcPct val="90000"/>
                  </a:lnSpc>
                  <a:spcBef>
                    <a:spcPct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100000">
                          <a:srgbClr val="353535"/>
                        </a:gs>
                      </a:gsLst>
                      <a:lin ang="5400000" scaled="0"/>
                    </a:gradFill>
                    <a:effectLst/>
                    <a:uLnTx/>
                    <a:uFillTx/>
                    <a:latin typeface="Segoe UI Semilight"/>
                    <a:ea typeface="+mn-ea"/>
                    <a:cs typeface="Segoe UI" panose="020B0502040204020203" pitchFamily="34" charset="0"/>
                  </a:rPr>
                  <a:t>Natural Language Query</a:t>
                </a:r>
              </a:p>
            </p:txBody>
          </p:sp>
          <p:grpSp>
            <p:nvGrpSpPr>
              <p:cNvPr id="175" name="Group 174"/>
              <p:cNvGrpSpPr/>
              <p:nvPr/>
            </p:nvGrpSpPr>
            <p:grpSpPr>
              <a:xfrm>
                <a:off x="4846638" y="3974764"/>
                <a:ext cx="449420" cy="298388"/>
                <a:chOff x="4740027" y="3825516"/>
                <a:chExt cx="510242" cy="338770"/>
              </a:xfrm>
            </p:grpSpPr>
            <p:sp>
              <p:nvSpPr>
                <p:cNvPr id="176" name="Line 6"/>
                <p:cNvSpPr>
                  <a:spLocks noChangeShapeType="1"/>
                </p:cNvSpPr>
                <p:nvPr/>
              </p:nvSpPr>
              <p:spPr bwMode="auto">
                <a:xfrm>
                  <a:off x="5014260" y="3825516"/>
                  <a:ext cx="0" cy="0"/>
                </a:xfrm>
                <a:prstGeom prst="line">
                  <a:avLst/>
                </a:prstGeom>
                <a:solidFill>
                  <a:schemeClr val="tx1"/>
                </a:solidFill>
                <a:ln w="15875" cap="flat">
                  <a:solidFill>
                    <a:schemeClr val="accent3"/>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177" name="Line 7"/>
                <p:cNvSpPr>
                  <a:spLocks noChangeShapeType="1"/>
                </p:cNvSpPr>
                <p:nvPr/>
              </p:nvSpPr>
              <p:spPr bwMode="auto">
                <a:xfrm>
                  <a:off x="4882465" y="3825516"/>
                  <a:ext cx="0" cy="0"/>
                </a:xfrm>
                <a:prstGeom prst="line">
                  <a:avLst/>
                </a:prstGeom>
                <a:solidFill>
                  <a:schemeClr val="tx1"/>
                </a:solidFill>
                <a:ln w="15875" cap="flat">
                  <a:solidFill>
                    <a:schemeClr val="accent3"/>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178" name="Freeform 19"/>
                <p:cNvSpPr>
                  <a:spLocks/>
                </p:cNvSpPr>
                <p:nvPr/>
              </p:nvSpPr>
              <p:spPr bwMode="auto">
                <a:xfrm>
                  <a:off x="4740027" y="3833259"/>
                  <a:ext cx="303715" cy="229837"/>
                </a:xfrm>
                <a:custGeom>
                  <a:avLst/>
                  <a:gdLst>
                    <a:gd name="T0" fmla="*/ 118 w 143"/>
                    <a:gd name="T1" fmla="*/ 97 h 123"/>
                    <a:gd name="T2" fmla="*/ 143 w 143"/>
                    <a:gd name="T3" fmla="*/ 71 h 123"/>
                    <a:gd name="T4" fmla="*/ 143 w 143"/>
                    <a:gd name="T5" fmla="*/ 27 h 123"/>
                    <a:gd name="T6" fmla="*/ 118 w 143"/>
                    <a:gd name="T7" fmla="*/ 0 h 123"/>
                    <a:gd name="T8" fmla="*/ 26 w 143"/>
                    <a:gd name="T9" fmla="*/ 0 h 123"/>
                    <a:gd name="T10" fmla="*/ 0 w 143"/>
                    <a:gd name="T11" fmla="*/ 27 h 123"/>
                    <a:gd name="T12" fmla="*/ 0 w 143"/>
                    <a:gd name="T13" fmla="*/ 71 h 123"/>
                    <a:gd name="T14" fmla="*/ 26 w 143"/>
                    <a:gd name="T15" fmla="*/ 97 h 123"/>
                    <a:gd name="T16" fmla="*/ 36 w 143"/>
                    <a:gd name="T17" fmla="*/ 97 h 123"/>
                    <a:gd name="T18" fmla="*/ 36 w 143"/>
                    <a:gd name="T19" fmla="*/ 116 h 123"/>
                    <a:gd name="T20" fmla="*/ 41 w 143"/>
                    <a:gd name="T21" fmla="*/ 122 h 123"/>
                    <a:gd name="T22" fmla="*/ 43 w 143"/>
                    <a:gd name="T23" fmla="*/ 123 h 123"/>
                    <a:gd name="T24" fmla="*/ 48 w 143"/>
                    <a:gd name="T25" fmla="*/ 121 h 123"/>
                    <a:gd name="T26" fmla="*/ 68 w 143"/>
                    <a:gd name="T27" fmla="*/ 97 h 123"/>
                    <a:gd name="T28" fmla="*/ 88 w 143"/>
                    <a:gd name="T29" fmla="*/ 9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3" h="123">
                      <a:moveTo>
                        <a:pt x="118" y="97"/>
                      </a:moveTo>
                      <a:cubicBezTo>
                        <a:pt x="132" y="97"/>
                        <a:pt x="143" y="85"/>
                        <a:pt x="143" y="71"/>
                      </a:cubicBezTo>
                      <a:cubicBezTo>
                        <a:pt x="143" y="27"/>
                        <a:pt x="143" y="27"/>
                        <a:pt x="143" y="27"/>
                      </a:cubicBezTo>
                      <a:cubicBezTo>
                        <a:pt x="143" y="12"/>
                        <a:pt x="132" y="0"/>
                        <a:pt x="118" y="0"/>
                      </a:cubicBezTo>
                      <a:cubicBezTo>
                        <a:pt x="26" y="0"/>
                        <a:pt x="26" y="0"/>
                        <a:pt x="26" y="0"/>
                      </a:cubicBezTo>
                      <a:cubicBezTo>
                        <a:pt x="12" y="0"/>
                        <a:pt x="0" y="12"/>
                        <a:pt x="0" y="27"/>
                      </a:cubicBezTo>
                      <a:cubicBezTo>
                        <a:pt x="0" y="71"/>
                        <a:pt x="0" y="71"/>
                        <a:pt x="0" y="71"/>
                      </a:cubicBezTo>
                      <a:cubicBezTo>
                        <a:pt x="0" y="85"/>
                        <a:pt x="12" y="97"/>
                        <a:pt x="26" y="97"/>
                      </a:cubicBezTo>
                      <a:cubicBezTo>
                        <a:pt x="36" y="97"/>
                        <a:pt x="36" y="97"/>
                        <a:pt x="36" y="97"/>
                      </a:cubicBezTo>
                      <a:cubicBezTo>
                        <a:pt x="36" y="116"/>
                        <a:pt x="36" y="116"/>
                        <a:pt x="36" y="116"/>
                      </a:cubicBezTo>
                      <a:cubicBezTo>
                        <a:pt x="36" y="119"/>
                        <a:pt x="38" y="121"/>
                        <a:pt x="41" y="122"/>
                      </a:cubicBezTo>
                      <a:cubicBezTo>
                        <a:pt x="41" y="123"/>
                        <a:pt x="42" y="123"/>
                        <a:pt x="43" y="123"/>
                      </a:cubicBezTo>
                      <a:cubicBezTo>
                        <a:pt x="45" y="123"/>
                        <a:pt x="47" y="122"/>
                        <a:pt x="48" y="121"/>
                      </a:cubicBezTo>
                      <a:cubicBezTo>
                        <a:pt x="68" y="97"/>
                        <a:pt x="68" y="97"/>
                        <a:pt x="68" y="97"/>
                      </a:cubicBezTo>
                      <a:cubicBezTo>
                        <a:pt x="88" y="97"/>
                        <a:pt x="88" y="97"/>
                        <a:pt x="88" y="97"/>
                      </a:cubicBezTo>
                    </a:path>
                  </a:pathLst>
                </a:custGeom>
                <a:noFill/>
                <a:ln w="15875" cap="flat">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2917">
                          <a:srgbClr val="353535"/>
                        </a:gs>
                        <a:gs pos="100000">
                          <a:srgbClr val="353535"/>
                        </a:gs>
                      </a:gsLst>
                    </a:gradFill>
                    <a:effectLst/>
                    <a:uLnTx/>
                    <a:uFillTx/>
                    <a:latin typeface="Segoe UI Semilight"/>
                    <a:ea typeface="+mn-ea"/>
                    <a:cs typeface="+mn-cs"/>
                  </a:endParaRPr>
                </a:p>
              </p:txBody>
            </p:sp>
            <p:sp>
              <p:nvSpPr>
                <p:cNvPr id="179" name="Freeform 21"/>
                <p:cNvSpPr>
                  <a:spLocks/>
                </p:cNvSpPr>
                <p:nvPr/>
              </p:nvSpPr>
              <p:spPr bwMode="auto">
                <a:xfrm>
                  <a:off x="4948579" y="3926876"/>
                  <a:ext cx="301690" cy="237410"/>
                </a:xfrm>
                <a:custGeom>
                  <a:avLst/>
                  <a:gdLst>
                    <a:gd name="T0" fmla="*/ 25 w 142"/>
                    <a:gd name="T1" fmla="*/ 0 h 123"/>
                    <a:gd name="T2" fmla="*/ 0 w 142"/>
                    <a:gd name="T3" fmla="*/ 27 h 123"/>
                    <a:gd name="T4" fmla="*/ 0 w 142"/>
                    <a:gd name="T5" fmla="*/ 71 h 123"/>
                    <a:gd name="T6" fmla="*/ 25 w 142"/>
                    <a:gd name="T7" fmla="*/ 97 h 123"/>
                    <a:gd name="T8" fmla="*/ 75 w 142"/>
                    <a:gd name="T9" fmla="*/ 97 h 123"/>
                    <a:gd name="T10" fmla="*/ 95 w 142"/>
                    <a:gd name="T11" fmla="*/ 121 h 123"/>
                    <a:gd name="T12" fmla="*/ 100 w 142"/>
                    <a:gd name="T13" fmla="*/ 123 h 123"/>
                    <a:gd name="T14" fmla="*/ 102 w 142"/>
                    <a:gd name="T15" fmla="*/ 123 h 123"/>
                    <a:gd name="T16" fmla="*/ 107 w 142"/>
                    <a:gd name="T17" fmla="*/ 116 h 123"/>
                    <a:gd name="T18" fmla="*/ 107 w 142"/>
                    <a:gd name="T19" fmla="*/ 97 h 123"/>
                    <a:gd name="T20" fmla="*/ 117 w 142"/>
                    <a:gd name="T21" fmla="*/ 97 h 123"/>
                    <a:gd name="T22" fmla="*/ 142 w 142"/>
                    <a:gd name="T23" fmla="*/ 71 h 123"/>
                    <a:gd name="T24" fmla="*/ 142 w 142"/>
                    <a:gd name="T25" fmla="*/ 27 h 123"/>
                    <a:gd name="T26" fmla="*/ 117 w 142"/>
                    <a:gd name="T27" fmla="*/ 0 h 123"/>
                    <a:gd name="T28" fmla="*/ 117 w 142"/>
                    <a:gd name="T29" fmla="*/ 0 h 123"/>
                    <a:gd name="T30" fmla="*/ 55 w 142"/>
                    <a:gd name="T3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2" h="123">
                      <a:moveTo>
                        <a:pt x="25" y="0"/>
                      </a:moveTo>
                      <a:cubicBezTo>
                        <a:pt x="11" y="0"/>
                        <a:pt x="0" y="12"/>
                        <a:pt x="0" y="27"/>
                      </a:cubicBezTo>
                      <a:cubicBezTo>
                        <a:pt x="0" y="71"/>
                        <a:pt x="0" y="71"/>
                        <a:pt x="0" y="71"/>
                      </a:cubicBezTo>
                      <a:cubicBezTo>
                        <a:pt x="0" y="85"/>
                        <a:pt x="11" y="97"/>
                        <a:pt x="25" y="97"/>
                      </a:cubicBezTo>
                      <a:cubicBezTo>
                        <a:pt x="75" y="97"/>
                        <a:pt x="75" y="97"/>
                        <a:pt x="75" y="97"/>
                      </a:cubicBezTo>
                      <a:cubicBezTo>
                        <a:pt x="95" y="121"/>
                        <a:pt x="95" y="121"/>
                        <a:pt x="95" y="121"/>
                      </a:cubicBezTo>
                      <a:cubicBezTo>
                        <a:pt x="96" y="122"/>
                        <a:pt x="98" y="123"/>
                        <a:pt x="100" y="123"/>
                      </a:cubicBezTo>
                      <a:cubicBezTo>
                        <a:pt x="101" y="123"/>
                        <a:pt x="102" y="123"/>
                        <a:pt x="102" y="123"/>
                      </a:cubicBezTo>
                      <a:cubicBezTo>
                        <a:pt x="105" y="121"/>
                        <a:pt x="107" y="119"/>
                        <a:pt x="107" y="116"/>
                      </a:cubicBezTo>
                      <a:cubicBezTo>
                        <a:pt x="107" y="97"/>
                        <a:pt x="107" y="97"/>
                        <a:pt x="107" y="97"/>
                      </a:cubicBezTo>
                      <a:cubicBezTo>
                        <a:pt x="117" y="97"/>
                        <a:pt x="117" y="97"/>
                        <a:pt x="117" y="97"/>
                      </a:cubicBezTo>
                      <a:cubicBezTo>
                        <a:pt x="131" y="97"/>
                        <a:pt x="142" y="85"/>
                        <a:pt x="142" y="71"/>
                      </a:cubicBezTo>
                      <a:cubicBezTo>
                        <a:pt x="142" y="27"/>
                        <a:pt x="142" y="27"/>
                        <a:pt x="142" y="27"/>
                      </a:cubicBezTo>
                      <a:cubicBezTo>
                        <a:pt x="142" y="12"/>
                        <a:pt x="131" y="0"/>
                        <a:pt x="117" y="0"/>
                      </a:cubicBezTo>
                      <a:cubicBezTo>
                        <a:pt x="117" y="0"/>
                        <a:pt x="117" y="0"/>
                        <a:pt x="117" y="0"/>
                      </a:cubicBezTo>
                      <a:cubicBezTo>
                        <a:pt x="55" y="0"/>
                        <a:pt x="55" y="0"/>
                        <a:pt x="55" y="0"/>
                      </a:cubicBezTo>
                    </a:path>
                  </a:pathLst>
                </a:custGeom>
                <a:solidFill>
                  <a:srgbClr val="FFFFFF"/>
                </a:solidFill>
                <a:ln w="15875" cap="flat">
                  <a:solidFill>
                    <a:schemeClr val="tx1">
                      <a:lumMod val="60000"/>
                      <a:lumOff val="4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2917">
                          <a:srgbClr val="353535"/>
                        </a:gs>
                        <a:gs pos="100000">
                          <a:srgbClr val="353535"/>
                        </a:gs>
                      </a:gsLst>
                    </a:gradFill>
                    <a:effectLst/>
                    <a:uLnTx/>
                    <a:uFillTx/>
                    <a:latin typeface="Segoe UI Semilight"/>
                    <a:ea typeface="+mn-ea"/>
                    <a:cs typeface="+mn-cs"/>
                  </a:endParaRPr>
                </a:p>
              </p:txBody>
            </p:sp>
            <p:sp>
              <p:nvSpPr>
                <p:cNvPr id="180" name="Freeform 22"/>
                <p:cNvSpPr>
                  <a:spLocks/>
                </p:cNvSpPr>
                <p:nvPr/>
              </p:nvSpPr>
              <p:spPr bwMode="auto">
                <a:xfrm>
                  <a:off x="4836202" y="3882777"/>
                  <a:ext cx="103263" cy="89576"/>
                </a:xfrm>
                <a:custGeom>
                  <a:avLst/>
                  <a:gdLst>
                    <a:gd name="T0" fmla="*/ 19 w 49"/>
                    <a:gd name="T1" fmla="*/ 0 h 51"/>
                    <a:gd name="T2" fmla="*/ 0 w 49"/>
                    <a:gd name="T3" fmla="*/ 51 h 51"/>
                    <a:gd name="T4" fmla="*/ 11 w 49"/>
                    <a:gd name="T5" fmla="*/ 51 h 51"/>
                    <a:gd name="T6" fmla="*/ 15 w 49"/>
                    <a:gd name="T7" fmla="*/ 39 h 51"/>
                    <a:gd name="T8" fmla="*/ 34 w 49"/>
                    <a:gd name="T9" fmla="*/ 39 h 51"/>
                    <a:gd name="T10" fmla="*/ 38 w 49"/>
                    <a:gd name="T11" fmla="*/ 51 h 51"/>
                    <a:gd name="T12" fmla="*/ 49 w 49"/>
                    <a:gd name="T13" fmla="*/ 51 h 51"/>
                    <a:gd name="T14" fmla="*/ 30 w 49"/>
                    <a:gd name="T15" fmla="*/ 0 h 51"/>
                    <a:gd name="T16" fmla="*/ 19 w 49"/>
                    <a:gd name="T17" fmla="*/ 0 h 51"/>
                    <a:gd name="T18" fmla="*/ 19 w 49"/>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51">
                      <a:moveTo>
                        <a:pt x="19" y="0"/>
                      </a:moveTo>
                      <a:cubicBezTo>
                        <a:pt x="0" y="51"/>
                        <a:pt x="0" y="51"/>
                        <a:pt x="0" y="51"/>
                      </a:cubicBezTo>
                      <a:cubicBezTo>
                        <a:pt x="11" y="51"/>
                        <a:pt x="11" y="51"/>
                        <a:pt x="11" y="51"/>
                      </a:cubicBezTo>
                      <a:cubicBezTo>
                        <a:pt x="15" y="39"/>
                        <a:pt x="15" y="39"/>
                        <a:pt x="15" y="39"/>
                      </a:cubicBezTo>
                      <a:cubicBezTo>
                        <a:pt x="34" y="39"/>
                        <a:pt x="34" y="39"/>
                        <a:pt x="34" y="39"/>
                      </a:cubicBezTo>
                      <a:cubicBezTo>
                        <a:pt x="38" y="51"/>
                        <a:pt x="38" y="51"/>
                        <a:pt x="38" y="51"/>
                      </a:cubicBezTo>
                      <a:cubicBezTo>
                        <a:pt x="49" y="51"/>
                        <a:pt x="49" y="51"/>
                        <a:pt x="49" y="51"/>
                      </a:cubicBezTo>
                      <a:cubicBezTo>
                        <a:pt x="30" y="0"/>
                        <a:pt x="30" y="0"/>
                        <a:pt x="30" y="0"/>
                      </a:cubicBezTo>
                      <a:cubicBezTo>
                        <a:pt x="19" y="0"/>
                        <a:pt x="19" y="0"/>
                        <a:pt x="19" y="0"/>
                      </a:cubicBezTo>
                      <a:cubicBezTo>
                        <a:pt x="19" y="0"/>
                        <a:pt x="19" y="0"/>
                        <a:pt x="19" y="0"/>
                      </a:cubicBezTo>
                      <a:close/>
                    </a:path>
                  </a:pathLst>
                </a:custGeom>
                <a:solidFill>
                  <a:schemeClr val="tx1">
                    <a:lumMod val="60000"/>
                    <a:lumOff val="40000"/>
                  </a:schemeClr>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2917">
                          <a:srgbClr val="353535"/>
                        </a:gs>
                        <a:gs pos="100000">
                          <a:srgbClr val="353535"/>
                        </a:gs>
                      </a:gsLst>
                    </a:gradFill>
                    <a:effectLst/>
                    <a:uLnTx/>
                    <a:uFillTx/>
                    <a:latin typeface="Segoe UI Semilight"/>
                    <a:ea typeface="+mn-ea"/>
                    <a:cs typeface="+mn-cs"/>
                  </a:endParaRPr>
                </a:p>
              </p:txBody>
            </p:sp>
            <p:sp>
              <p:nvSpPr>
                <p:cNvPr id="181" name="Freeform 23"/>
                <p:cNvSpPr>
                  <a:spLocks/>
                </p:cNvSpPr>
                <p:nvPr/>
              </p:nvSpPr>
              <p:spPr bwMode="auto">
                <a:xfrm>
                  <a:off x="4873664" y="3902190"/>
                  <a:ext cx="28346" cy="31518"/>
                </a:xfrm>
                <a:custGeom>
                  <a:avLst/>
                  <a:gdLst>
                    <a:gd name="T0" fmla="*/ 0 w 13"/>
                    <a:gd name="T1" fmla="*/ 18 h 18"/>
                    <a:gd name="T2" fmla="*/ 6 w 13"/>
                    <a:gd name="T3" fmla="*/ 0 h 18"/>
                    <a:gd name="T4" fmla="*/ 7 w 13"/>
                    <a:gd name="T5" fmla="*/ 0 h 18"/>
                    <a:gd name="T6" fmla="*/ 13 w 13"/>
                    <a:gd name="T7" fmla="*/ 18 h 18"/>
                    <a:gd name="T8" fmla="*/ 0 w 13"/>
                    <a:gd name="T9" fmla="*/ 18 h 18"/>
                    <a:gd name="T10" fmla="*/ 0 w 13"/>
                    <a:gd name="T11" fmla="*/ 18 h 18"/>
                  </a:gdLst>
                  <a:ahLst/>
                  <a:cxnLst>
                    <a:cxn ang="0">
                      <a:pos x="T0" y="T1"/>
                    </a:cxn>
                    <a:cxn ang="0">
                      <a:pos x="T2" y="T3"/>
                    </a:cxn>
                    <a:cxn ang="0">
                      <a:pos x="T4" y="T5"/>
                    </a:cxn>
                    <a:cxn ang="0">
                      <a:pos x="T6" y="T7"/>
                    </a:cxn>
                    <a:cxn ang="0">
                      <a:pos x="T8" y="T9"/>
                    </a:cxn>
                    <a:cxn ang="0">
                      <a:pos x="T10" y="T11"/>
                    </a:cxn>
                  </a:cxnLst>
                  <a:rect l="0" t="0" r="r" b="b"/>
                  <a:pathLst>
                    <a:path w="13" h="18">
                      <a:moveTo>
                        <a:pt x="0" y="18"/>
                      </a:moveTo>
                      <a:cubicBezTo>
                        <a:pt x="6" y="0"/>
                        <a:pt x="6" y="0"/>
                        <a:pt x="6" y="0"/>
                      </a:cubicBezTo>
                      <a:cubicBezTo>
                        <a:pt x="7" y="0"/>
                        <a:pt x="7" y="0"/>
                        <a:pt x="7" y="0"/>
                      </a:cubicBezTo>
                      <a:cubicBezTo>
                        <a:pt x="13" y="18"/>
                        <a:pt x="13" y="18"/>
                        <a:pt x="13" y="18"/>
                      </a:cubicBezTo>
                      <a:cubicBezTo>
                        <a:pt x="0" y="18"/>
                        <a:pt x="0" y="18"/>
                        <a:pt x="0" y="18"/>
                      </a:cubicBezTo>
                      <a:cubicBezTo>
                        <a:pt x="0" y="18"/>
                        <a:pt x="0" y="18"/>
                        <a:pt x="0" y="18"/>
                      </a:cubicBezTo>
                      <a:close/>
                    </a:path>
                  </a:pathLst>
                </a:custGeom>
                <a:solidFill>
                  <a:srgbClr val="FFFFFF"/>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182" name="Freeform 24"/>
                <p:cNvSpPr>
                  <a:spLocks/>
                </p:cNvSpPr>
                <p:nvPr/>
              </p:nvSpPr>
              <p:spPr bwMode="auto">
                <a:xfrm>
                  <a:off x="5045768" y="3978496"/>
                  <a:ext cx="108325" cy="97871"/>
                </a:xfrm>
                <a:custGeom>
                  <a:avLst/>
                  <a:gdLst>
                    <a:gd name="T0" fmla="*/ 0 w 51"/>
                    <a:gd name="T1" fmla="*/ 43 h 56"/>
                    <a:gd name="T2" fmla="*/ 10 w 51"/>
                    <a:gd name="T3" fmla="*/ 52 h 56"/>
                    <a:gd name="T4" fmla="*/ 26 w 51"/>
                    <a:gd name="T5" fmla="*/ 46 h 56"/>
                    <a:gd name="T6" fmla="*/ 37 w 51"/>
                    <a:gd name="T7" fmla="*/ 31 h 56"/>
                    <a:gd name="T8" fmla="*/ 42 w 51"/>
                    <a:gd name="T9" fmla="*/ 38 h 56"/>
                    <a:gd name="T10" fmla="*/ 26 w 51"/>
                    <a:gd name="T11" fmla="*/ 49 h 56"/>
                    <a:gd name="T12" fmla="*/ 30 w 51"/>
                    <a:gd name="T13" fmla="*/ 56 h 56"/>
                    <a:gd name="T14" fmla="*/ 51 w 51"/>
                    <a:gd name="T15" fmla="*/ 38 h 56"/>
                    <a:gd name="T16" fmla="*/ 39 w 51"/>
                    <a:gd name="T17" fmla="*/ 24 h 56"/>
                    <a:gd name="T18" fmla="*/ 40 w 51"/>
                    <a:gd name="T19" fmla="*/ 22 h 56"/>
                    <a:gd name="T20" fmla="*/ 32 w 51"/>
                    <a:gd name="T21" fmla="*/ 20 h 56"/>
                    <a:gd name="T22" fmla="*/ 31 w 51"/>
                    <a:gd name="T23" fmla="*/ 22 h 56"/>
                    <a:gd name="T24" fmla="*/ 23 w 51"/>
                    <a:gd name="T25" fmla="*/ 23 h 56"/>
                    <a:gd name="T26" fmla="*/ 23 w 51"/>
                    <a:gd name="T27" fmla="*/ 15 h 56"/>
                    <a:gd name="T28" fmla="*/ 44 w 51"/>
                    <a:gd name="T29" fmla="*/ 13 h 56"/>
                    <a:gd name="T30" fmla="*/ 44 w 51"/>
                    <a:gd name="T31" fmla="*/ 5 h 56"/>
                    <a:gd name="T32" fmla="*/ 24 w 51"/>
                    <a:gd name="T33" fmla="*/ 7 h 56"/>
                    <a:gd name="T34" fmla="*/ 24 w 51"/>
                    <a:gd name="T35" fmla="*/ 1 h 56"/>
                    <a:gd name="T36" fmla="*/ 15 w 51"/>
                    <a:gd name="T37" fmla="*/ 0 h 56"/>
                    <a:gd name="T38" fmla="*/ 15 w 51"/>
                    <a:gd name="T39" fmla="*/ 7 h 56"/>
                    <a:gd name="T40" fmla="*/ 3 w 51"/>
                    <a:gd name="T41" fmla="*/ 7 h 56"/>
                    <a:gd name="T42" fmla="*/ 4 w 51"/>
                    <a:gd name="T43" fmla="*/ 16 h 56"/>
                    <a:gd name="T44" fmla="*/ 5 w 51"/>
                    <a:gd name="T45" fmla="*/ 16 h 56"/>
                    <a:gd name="T46" fmla="*/ 15 w 51"/>
                    <a:gd name="T47" fmla="*/ 16 h 56"/>
                    <a:gd name="T48" fmla="*/ 15 w 51"/>
                    <a:gd name="T49" fmla="*/ 25 h 56"/>
                    <a:gd name="T50" fmla="*/ 0 w 51"/>
                    <a:gd name="T51" fmla="*/ 4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56">
                      <a:moveTo>
                        <a:pt x="0" y="43"/>
                      </a:moveTo>
                      <a:cubicBezTo>
                        <a:pt x="0" y="49"/>
                        <a:pt x="4" y="52"/>
                        <a:pt x="10" y="52"/>
                      </a:cubicBezTo>
                      <a:cubicBezTo>
                        <a:pt x="17" y="52"/>
                        <a:pt x="24" y="47"/>
                        <a:pt x="26" y="46"/>
                      </a:cubicBezTo>
                      <a:cubicBezTo>
                        <a:pt x="28" y="44"/>
                        <a:pt x="34" y="37"/>
                        <a:pt x="37" y="31"/>
                      </a:cubicBezTo>
                      <a:cubicBezTo>
                        <a:pt x="40" y="33"/>
                        <a:pt x="42" y="35"/>
                        <a:pt x="42" y="38"/>
                      </a:cubicBezTo>
                      <a:cubicBezTo>
                        <a:pt x="42" y="44"/>
                        <a:pt x="36" y="49"/>
                        <a:pt x="26" y="49"/>
                      </a:cubicBezTo>
                      <a:cubicBezTo>
                        <a:pt x="30" y="56"/>
                        <a:pt x="30" y="56"/>
                        <a:pt x="30" y="56"/>
                      </a:cubicBezTo>
                      <a:cubicBezTo>
                        <a:pt x="46" y="54"/>
                        <a:pt x="51" y="47"/>
                        <a:pt x="51" y="38"/>
                      </a:cubicBezTo>
                      <a:cubicBezTo>
                        <a:pt x="51" y="31"/>
                        <a:pt x="46" y="26"/>
                        <a:pt x="39" y="24"/>
                      </a:cubicBezTo>
                      <a:cubicBezTo>
                        <a:pt x="40" y="23"/>
                        <a:pt x="40" y="22"/>
                        <a:pt x="40" y="22"/>
                      </a:cubicBezTo>
                      <a:cubicBezTo>
                        <a:pt x="32" y="20"/>
                        <a:pt x="32" y="20"/>
                        <a:pt x="32" y="20"/>
                      </a:cubicBezTo>
                      <a:cubicBezTo>
                        <a:pt x="32" y="21"/>
                        <a:pt x="31" y="21"/>
                        <a:pt x="31" y="22"/>
                      </a:cubicBezTo>
                      <a:cubicBezTo>
                        <a:pt x="28" y="22"/>
                        <a:pt x="24" y="22"/>
                        <a:pt x="23" y="23"/>
                      </a:cubicBezTo>
                      <a:cubicBezTo>
                        <a:pt x="23" y="21"/>
                        <a:pt x="23" y="17"/>
                        <a:pt x="23" y="15"/>
                      </a:cubicBezTo>
                      <a:cubicBezTo>
                        <a:pt x="30" y="15"/>
                        <a:pt x="38" y="15"/>
                        <a:pt x="44" y="13"/>
                      </a:cubicBezTo>
                      <a:cubicBezTo>
                        <a:pt x="44" y="5"/>
                        <a:pt x="44" y="5"/>
                        <a:pt x="44" y="5"/>
                      </a:cubicBezTo>
                      <a:cubicBezTo>
                        <a:pt x="37" y="6"/>
                        <a:pt x="30" y="7"/>
                        <a:pt x="24" y="7"/>
                      </a:cubicBezTo>
                      <a:cubicBezTo>
                        <a:pt x="24" y="6"/>
                        <a:pt x="24" y="1"/>
                        <a:pt x="24" y="1"/>
                      </a:cubicBezTo>
                      <a:cubicBezTo>
                        <a:pt x="15" y="0"/>
                        <a:pt x="15" y="0"/>
                        <a:pt x="15" y="0"/>
                      </a:cubicBezTo>
                      <a:cubicBezTo>
                        <a:pt x="15" y="3"/>
                        <a:pt x="15" y="5"/>
                        <a:pt x="15" y="7"/>
                      </a:cubicBezTo>
                      <a:cubicBezTo>
                        <a:pt x="11" y="8"/>
                        <a:pt x="6" y="8"/>
                        <a:pt x="3" y="7"/>
                      </a:cubicBezTo>
                      <a:cubicBezTo>
                        <a:pt x="4" y="16"/>
                        <a:pt x="4" y="16"/>
                        <a:pt x="4" y="16"/>
                      </a:cubicBezTo>
                      <a:cubicBezTo>
                        <a:pt x="5" y="16"/>
                        <a:pt x="5" y="16"/>
                        <a:pt x="5" y="16"/>
                      </a:cubicBezTo>
                      <a:cubicBezTo>
                        <a:pt x="8" y="16"/>
                        <a:pt x="11" y="16"/>
                        <a:pt x="15" y="16"/>
                      </a:cubicBezTo>
                      <a:cubicBezTo>
                        <a:pt x="15" y="18"/>
                        <a:pt x="15" y="23"/>
                        <a:pt x="15" y="25"/>
                      </a:cubicBezTo>
                      <a:cubicBezTo>
                        <a:pt x="6" y="28"/>
                        <a:pt x="0" y="35"/>
                        <a:pt x="0" y="43"/>
                      </a:cubicBezTo>
                      <a:close/>
                    </a:path>
                  </a:pathLst>
                </a:custGeom>
                <a:solidFill>
                  <a:schemeClr val="tx1">
                    <a:lumMod val="60000"/>
                    <a:lumOff val="40000"/>
                  </a:schemeClr>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2917">
                          <a:srgbClr val="353535"/>
                        </a:gs>
                        <a:gs pos="100000">
                          <a:srgbClr val="353535"/>
                        </a:gs>
                      </a:gsLst>
                    </a:gradFill>
                    <a:effectLst/>
                    <a:uLnTx/>
                    <a:uFillTx/>
                    <a:latin typeface="Segoe UI Semilight"/>
                    <a:ea typeface="+mn-ea"/>
                    <a:cs typeface="+mn-cs"/>
                  </a:endParaRPr>
                </a:p>
              </p:txBody>
            </p:sp>
            <p:sp>
              <p:nvSpPr>
                <p:cNvPr id="183" name="Freeform 25"/>
                <p:cNvSpPr>
                  <a:spLocks/>
                </p:cNvSpPr>
                <p:nvPr/>
              </p:nvSpPr>
              <p:spPr bwMode="auto">
                <a:xfrm>
                  <a:off x="5095902" y="4027082"/>
                  <a:ext cx="10124" cy="9953"/>
                </a:xfrm>
                <a:custGeom>
                  <a:avLst/>
                  <a:gdLst>
                    <a:gd name="T0" fmla="*/ 5 w 5"/>
                    <a:gd name="T1" fmla="*/ 0 h 6"/>
                    <a:gd name="T2" fmla="*/ 1 w 5"/>
                    <a:gd name="T3" fmla="*/ 6 h 6"/>
                    <a:gd name="T4" fmla="*/ 0 w 5"/>
                    <a:gd name="T5" fmla="*/ 0 h 6"/>
                    <a:gd name="T6" fmla="*/ 5 w 5"/>
                    <a:gd name="T7" fmla="*/ 0 h 6"/>
                  </a:gdLst>
                  <a:ahLst/>
                  <a:cxnLst>
                    <a:cxn ang="0">
                      <a:pos x="T0" y="T1"/>
                    </a:cxn>
                    <a:cxn ang="0">
                      <a:pos x="T2" y="T3"/>
                    </a:cxn>
                    <a:cxn ang="0">
                      <a:pos x="T4" y="T5"/>
                    </a:cxn>
                    <a:cxn ang="0">
                      <a:pos x="T6" y="T7"/>
                    </a:cxn>
                  </a:cxnLst>
                  <a:rect l="0" t="0" r="r" b="b"/>
                  <a:pathLst>
                    <a:path w="5" h="6">
                      <a:moveTo>
                        <a:pt x="5" y="0"/>
                      </a:moveTo>
                      <a:cubicBezTo>
                        <a:pt x="4" y="3"/>
                        <a:pt x="3" y="4"/>
                        <a:pt x="1" y="6"/>
                      </a:cubicBezTo>
                      <a:cubicBezTo>
                        <a:pt x="1" y="4"/>
                        <a:pt x="1" y="3"/>
                        <a:pt x="0" y="0"/>
                      </a:cubicBezTo>
                      <a:cubicBezTo>
                        <a:pt x="1" y="0"/>
                        <a:pt x="4" y="0"/>
                        <a:pt x="5" y="0"/>
                      </a:cubicBezTo>
                      <a:close/>
                    </a:path>
                  </a:pathLst>
                </a:custGeom>
                <a:solidFill>
                  <a:srgbClr val="FFFFFF"/>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2917">
                          <a:srgbClr val="353535"/>
                        </a:gs>
                        <a:gs pos="100000">
                          <a:srgbClr val="353535"/>
                        </a:gs>
                      </a:gsLst>
                    </a:gradFill>
                    <a:effectLst/>
                    <a:uLnTx/>
                    <a:uFillTx/>
                    <a:latin typeface="Segoe UI Semilight"/>
                    <a:ea typeface="+mn-ea"/>
                    <a:cs typeface="+mn-cs"/>
                  </a:endParaRPr>
                </a:p>
              </p:txBody>
            </p:sp>
            <p:sp>
              <p:nvSpPr>
                <p:cNvPr id="184" name="Freeform 26"/>
                <p:cNvSpPr>
                  <a:spLocks/>
                </p:cNvSpPr>
                <p:nvPr/>
              </p:nvSpPr>
              <p:spPr bwMode="auto">
                <a:xfrm>
                  <a:off x="5065003" y="4034442"/>
                  <a:ext cx="17211" cy="19076"/>
                </a:xfrm>
                <a:custGeom>
                  <a:avLst/>
                  <a:gdLst>
                    <a:gd name="T0" fmla="*/ 6 w 8"/>
                    <a:gd name="T1" fmla="*/ 0 h 11"/>
                    <a:gd name="T2" fmla="*/ 8 w 8"/>
                    <a:gd name="T3" fmla="*/ 10 h 11"/>
                    <a:gd name="T4" fmla="*/ 3 w 8"/>
                    <a:gd name="T5" fmla="*/ 11 h 11"/>
                    <a:gd name="T6" fmla="*/ 0 w 8"/>
                    <a:gd name="T7" fmla="*/ 8 h 11"/>
                    <a:gd name="T8" fmla="*/ 6 w 8"/>
                    <a:gd name="T9" fmla="*/ 0 h 11"/>
                  </a:gdLst>
                  <a:ahLst/>
                  <a:cxnLst>
                    <a:cxn ang="0">
                      <a:pos x="T0" y="T1"/>
                    </a:cxn>
                    <a:cxn ang="0">
                      <a:pos x="T2" y="T3"/>
                    </a:cxn>
                    <a:cxn ang="0">
                      <a:pos x="T4" y="T5"/>
                    </a:cxn>
                    <a:cxn ang="0">
                      <a:pos x="T6" y="T7"/>
                    </a:cxn>
                    <a:cxn ang="0">
                      <a:pos x="T8" y="T9"/>
                    </a:cxn>
                  </a:cxnLst>
                  <a:rect l="0" t="0" r="r" b="b"/>
                  <a:pathLst>
                    <a:path w="8" h="11">
                      <a:moveTo>
                        <a:pt x="6" y="0"/>
                      </a:moveTo>
                      <a:cubicBezTo>
                        <a:pt x="6" y="4"/>
                        <a:pt x="7" y="7"/>
                        <a:pt x="8" y="10"/>
                      </a:cubicBezTo>
                      <a:cubicBezTo>
                        <a:pt x="6" y="10"/>
                        <a:pt x="5" y="11"/>
                        <a:pt x="3" y="11"/>
                      </a:cubicBezTo>
                      <a:cubicBezTo>
                        <a:pt x="0" y="11"/>
                        <a:pt x="0" y="9"/>
                        <a:pt x="0" y="8"/>
                      </a:cubicBezTo>
                      <a:cubicBezTo>
                        <a:pt x="0" y="5"/>
                        <a:pt x="3" y="2"/>
                        <a:pt x="6" y="0"/>
                      </a:cubicBezTo>
                      <a:close/>
                    </a:path>
                  </a:pathLst>
                </a:custGeom>
                <a:solidFill>
                  <a:srgbClr val="FFFFFF"/>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grpSp>
        </p:grpSp>
        <p:grpSp>
          <p:nvGrpSpPr>
            <p:cNvPr id="187" name="Group 186"/>
            <p:cNvGrpSpPr/>
            <p:nvPr/>
          </p:nvGrpSpPr>
          <p:grpSpPr>
            <a:xfrm>
              <a:off x="1959968" y="3126569"/>
              <a:ext cx="2314977" cy="371123"/>
              <a:chOff x="4965182" y="2945850"/>
              <a:chExt cx="3050173" cy="488986"/>
            </a:xfrm>
          </p:grpSpPr>
          <p:sp>
            <p:nvSpPr>
              <p:cNvPr id="188" name="TextBox 187"/>
              <p:cNvSpPr txBox="1"/>
              <p:nvPr/>
            </p:nvSpPr>
            <p:spPr>
              <a:xfrm>
                <a:off x="5327359" y="2945850"/>
                <a:ext cx="2687996" cy="488986"/>
              </a:xfrm>
              <a:prstGeom prst="rect">
                <a:avLst/>
              </a:prstGeom>
              <a:noFill/>
            </p:spPr>
            <p:txBody>
              <a:bodyPr wrap="square" lIns="143428" tIns="89642" rIns="143428" bIns="89642" rtlCol="0">
                <a:spAutoFit/>
              </a:bodyPr>
              <a:lstStyle/>
              <a:p>
                <a:pPr marL="0" marR="0" lvl="0" indent="0" algn="l" defTabSz="914367" rtl="0" eaLnBrk="1" fontAlgn="base" latinLnBrk="0" hangingPunct="1">
                  <a:lnSpc>
                    <a:spcPct val="90000"/>
                  </a:lnSpc>
                  <a:spcBef>
                    <a:spcPct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100000">
                          <a:srgbClr val="353535"/>
                        </a:gs>
                      </a:gsLst>
                      <a:lin ang="5400000" scaled="0"/>
                    </a:gradFill>
                    <a:effectLst/>
                    <a:uLnTx/>
                    <a:uFillTx/>
                    <a:latin typeface="Segoe UI Semilight"/>
                    <a:ea typeface="+mn-ea"/>
                    <a:cs typeface="Segoe UI" panose="020B0502040204020203" pitchFamily="34" charset="0"/>
                  </a:rPr>
                  <a:t>Get started quickly</a:t>
                </a:r>
              </a:p>
            </p:txBody>
          </p:sp>
          <p:grpSp>
            <p:nvGrpSpPr>
              <p:cNvPr id="189" name="Group 188"/>
              <p:cNvGrpSpPr/>
              <p:nvPr/>
            </p:nvGrpSpPr>
            <p:grpSpPr>
              <a:xfrm>
                <a:off x="4965182" y="2973839"/>
                <a:ext cx="263622" cy="304072"/>
                <a:chOff x="4888982" y="2831392"/>
                <a:chExt cx="263622" cy="304072"/>
              </a:xfrm>
            </p:grpSpPr>
            <p:sp>
              <p:nvSpPr>
                <p:cNvPr id="190" name="Freeform 5"/>
                <p:cNvSpPr>
                  <a:spLocks noEditPoints="1"/>
                </p:cNvSpPr>
                <p:nvPr/>
              </p:nvSpPr>
              <p:spPr bwMode="auto">
                <a:xfrm>
                  <a:off x="4888982" y="2831392"/>
                  <a:ext cx="263622" cy="304072"/>
                </a:xfrm>
                <a:custGeom>
                  <a:avLst/>
                  <a:gdLst>
                    <a:gd name="T0" fmla="*/ 56 w 112"/>
                    <a:gd name="T1" fmla="*/ 128 h 128"/>
                    <a:gd name="T2" fmla="*/ 112 w 112"/>
                    <a:gd name="T3" fmla="*/ 72 h 128"/>
                    <a:gd name="T4" fmla="*/ 98 w 112"/>
                    <a:gd name="T5" fmla="*/ 35 h 128"/>
                    <a:gd name="T6" fmla="*/ 109 w 112"/>
                    <a:gd name="T7" fmla="*/ 25 h 128"/>
                    <a:gd name="T8" fmla="*/ 103 w 112"/>
                    <a:gd name="T9" fmla="*/ 19 h 128"/>
                    <a:gd name="T10" fmla="*/ 93 w 112"/>
                    <a:gd name="T11" fmla="*/ 30 h 128"/>
                    <a:gd name="T12" fmla="*/ 60 w 112"/>
                    <a:gd name="T13" fmla="*/ 16 h 128"/>
                    <a:gd name="T14" fmla="*/ 60 w 112"/>
                    <a:gd name="T15" fmla="*/ 8 h 128"/>
                    <a:gd name="T16" fmla="*/ 68 w 112"/>
                    <a:gd name="T17" fmla="*/ 8 h 128"/>
                    <a:gd name="T18" fmla="*/ 68 w 112"/>
                    <a:gd name="T19" fmla="*/ 0 h 128"/>
                    <a:gd name="T20" fmla="*/ 44 w 112"/>
                    <a:gd name="T21" fmla="*/ 0 h 128"/>
                    <a:gd name="T22" fmla="*/ 44 w 112"/>
                    <a:gd name="T23" fmla="*/ 8 h 128"/>
                    <a:gd name="T24" fmla="*/ 52 w 112"/>
                    <a:gd name="T25" fmla="*/ 8 h 128"/>
                    <a:gd name="T26" fmla="*/ 52 w 112"/>
                    <a:gd name="T27" fmla="*/ 16 h 128"/>
                    <a:gd name="T28" fmla="*/ 19 w 112"/>
                    <a:gd name="T29" fmla="*/ 30 h 128"/>
                    <a:gd name="T30" fmla="*/ 9 w 112"/>
                    <a:gd name="T31" fmla="*/ 19 h 128"/>
                    <a:gd name="T32" fmla="*/ 3 w 112"/>
                    <a:gd name="T33" fmla="*/ 25 h 128"/>
                    <a:gd name="T34" fmla="*/ 14 w 112"/>
                    <a:gd name="T35" fmla="*/ 35 h 128"/>
                    <a:gd name="T36" fmla="*/ 0 w 112"/>
                    <a:gd name="T37" fmla="*/ 72 h 128"/>
                    <a:gd name="T38" fmla="*/ 56 w 112"/>
                    <a:gd name="T39" fmla="*/ 128 h 128"/>
                    <a:gd name="T40" fmla="*/ 56 w 112"/>
                    <a:gd name="T41" fmla="*/ 24 h 128"/>
                    <a:gd name="T42" fmla="*/ 104 w 112"/>
                    <a:gd name="T43" fmla="*/ 72 h 128"/>
                    <a:gd name="T44" fmla="*/ 56 w 112"/>
                    <a:gd name="T45" fmla="*/ 120 h 128"/>
                    <a:gd name="T46" fmla="*/ 8 w 112"/>
                    <a:gd name="T47" fmla="*/ 72 h 128"/>
                    <a:gd name="T48" fmla="*/ 56 w 112"/>
                    <a:gd name="T49"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28">
                      <a:moveTo>
                        <a:pt x="56" y="128"/>
                      </a:moveTo>
                      <a:cubicBezTo>
                        <a:pt x="87" y="128"/>
                        <a:pt x="112" y="103"/>
                        <a:pt x="112" y="72"/>
                      </a:cubicBezTo>
                      <a:cubicBezTo>
                        <a:pt x="112" y="58"/>
                        <a:pt x="107" y="45"/>
                        <a:pt x="98" y="35"/>
                      </a:cubicBezTo>
                      <a:cubicBezTo>
                        <a:pt x="109" y="25"/>
                        <a:pt x="109" y="25"/>
                        <a:pt x="109" y="25"/>
                      </a:cubicBezTo>
                      <a:cubicBezTo>
                        <a:pt x="103" y="19"/>
                        <a:pt x="103" y="19"/>
                        <a:pt x="103" y="19"/>
                      </a:cubicBezTo>
                      <a:cubicBezTo>
                        <a:pt x="93" y="30"/>
                        <a:pt x="93" y="30"/>
                        <a:pt x="93" y="30"/>
                      </a:cubicBezTo>
                      <a:cubicBezTo>
                        <a:pt x="84" y="22"/>
                        <a:pt x="72" y="17"/>
                        <a:pt x="60" y="16"/>
                      </a:cubicBezTo>
                      <a:cubicBezTo>
                        <a:pt x="60" y="8"/>
                        <a:pt x="60" y="8"/>
                        <a:pt x="60" y="8"/>
                      </a:cubicBezTo>
                      <a:cubicBezTo>
                        <a:pt x="68" y="8"/>
                        <a:pt x="68" y="8"/>
                        <a:pt x="68" y="8"/>
                      </a:cubicBezTo>
                      <a:cubicBezTo>
                        <a:pt x="68" y="0"/>
                        <a:pt x="68" y="0"/>
                        <a:pt x="68" y="0"/>
                      </a:cubicBezTo>
                      <a:cubicBezTo>
                        <a:pt x="44" y="0"/>
                        <a:pt x="44" y="0"/>
                        <a:pt x="44" y="0"/>
                      </a:cubicBezTo>
                      <a:cubicBezTo>
                        <a:pt x="44" y="8"/>
                        <a:pt x="44" y="8"/>
                        <a:pt x="44" y="8"/>
                      </a:cubicBezTo>
                      <a:cubicBezTo>
                        <a:pt x="52" y="8"/>
                        <a:pt x="52" y="8"/>
                        <a:pt x="52" y="8"/>
                      </a:cubicBezTo>
                      <a:cubicBezTo>
                        <a:pt x="52" y="16"/>
                        <a:pt x="52" y="16"/>
                        <a:pt x="52" y="16"/>
                      </a:cubicBezTo>
                      <a:cubicBezTo>
                        <a:pt x="40" y="17"/>
                        <a:pt x="28" y="22"/>
                        <a:pt x="19" y="30"/>
                      </a:cubicBezTo>
                      <a:cubicBezTo>
                        <a:pt x="9" y="19"/>
                        <a:pt x="9" y="19"/>
                        <a:pt x="9" y="19"/>
                      </a:cubicBezTo>
                      <a:cubicBezTo>
                        <a:pt x="3" y="25"/>
                        <a:pt x="3" y="25"/>
                        <a:pt x="3" y="25"/>
                      </a:cubicBezTo>
                      <a:cubicBezTo>
                        <a:pt x="14" y="35"/>
                        <a:pt x="14" y="35"/>
                        <a:pt x="14" y="35"/>
                      </a:cubicBezTo>
                      <a:cubicBezTo>
                        <a:pt x="5" y="45"/>
                        <a:pt x="0" y="58"/>
                        <a:pt x="0" y="72"/>
                      </a:cubicBezTo>
                      <a:cubicBezTo>
                        <a:pt x="0" y="103"/>
                        <a:pt x="25" y="128"/>
                        <a:pt x="56" y="128"/>
                      </a:cubicBezTo>
                      <a:moveTo>
                        <a:pt x="56" y="24"/>
                      </a:moveTo>
                      <a:cubicBezTo>
                        <a:pt x="82" y="24"/>
                        <a:pt x="104" y="46"/>
                        <a:pt x="104" y="72"/>
                      </a:cubicBezTo>
                      <a:cubicBezTo>
                        <a:pt x="104" y="98"/>
                        <a:pt x="82" y="120"/>
                        <a:pt x="56" y="120"/>
                      </a:cubicBezTo>
                      <a:cubicBezTo>
                        <a:pt x="30" y="120"/>
                        <a:pt x="8" y="98"/>
                        <a:pt x="8" y="72"/>
                      </a:cubicBezTo>
                      <a:cubicBezTo>
                        <a:pt x="8" y="46"/>
                        <a:pt x="30" y="24"/>
                        <a:pt x="56" y="24"/>
                      </a:cubicBezTo>
                    </a:path>
                  </a:pathLst>
                </a:custGeom>
                <a:solidFill>
                  <a:schemeClr val="tx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2917">
                          <a:srgbClr val="353535"/>
                        </a:gs>
                        <a:gs pos="100000">
                          <a:srgbClr val="353535"/>
                        </a:gs>
                      </a:gsLst>
                    </a:gradFill>
                    <a:effectLst/>
                    <a:uLnTx/>
                    <a:uFillTx/>
                    <a:latin typeface="Segoe UI Semilight"/>
                    <a:ea typeface="+mn-ea"/>
                    <a:cs typeface="+mn-cs"/>
                  </a:endParaRPr>
                </a:p>
              </p:txBody>
            </p:sp>
            <p:sp>
              <p:nvSpPr>
                <p:cNvPr id="192" name="Freeform 6"/>
                <p:cNvSpPr>
                  <a:spLocks/>
                </p:cNvSpPr>
                <p:nvPr/>
              </p:nvSpPr>
              <p:spPr bwMode="auto">
                <a:xfrm>
                  <a:off x="5012548" y="2922673"/>
                  <a:ext cx="67290" cy="140560"/>
                </a:xfrm>
                <a:custGeom>
                  <a:avLst/>
                  <a:gdLst>
                    <a:gd name="T0" fmla="*/ 45 w 45"/>
                    <a:gd name="T1" fmla="*/ 83 h 94"/>
                    <a:gd name="T2" fmla="*/ 13 w 45"/>
                    <a:gd name="T3" fmla="*/ 51 h 94"/>
                    <a:gd name="T4" fmla="*/ 13 w 45"/>
                    <a:gd name="T5" fmla="*/ 0 h 94"/>
                    <a:gd name="T6" fmla="*/ 0 w 45"/>
                    <a:gd name="T7" fmla="*/ 0 h 94"/>
                    <a:gd name="T8" fmla="*/ 0 w 45"/>
                    <a:gd name="T9" fmla="*/ 58 h 94"/>
                    <a:gd name="T10" fmla="*/ 35 w 45"/>
                    <a:gd name="T11" fmla="*/ 94 h 94"/>
                    <a:gd name="T12" fmla="*/ 45 w 45"/>
                    <a:gd name="T13" fmla="*/ 83 h 94"/>
                  </a:gdLst>
                  <a:ahLst/>
                  <a:cxnLst>
                    <a:cxn ang="0">
                      <a:pos x="T0" y="T1"/>
                    </a:cxn>
                    <a:cxn ang="0">
                      <a:pos x="T2" y="T3"/>
                    </a:cxn>
                    <a:cxn ang="0">
                      <a:pos x="T4" y="T5"/>
                    </a:cxn>
                    <a:cxn ang="0">
                      <a:pos x="T6" y="T7"/>
                    </a:cxn>
                    <a:cxn ang="0">
                      <a:pos x="T8" y="T9"/>
                    </a:cxn>
                    <a:cxn ang="0">
                      <a:pos x="T10" y="T11"/>
                    </a:cxn>
                    <a:cxn ang="0">
                      <a:pos x="T12" y="T13"/>
                    </a:cxn>
                  </a:cxnLst>
                  <a:rect l="0" t="0" r="r" b="b"/>
                  <a:pathLst>
                    <a:path w="45" h="94">
                      <a:moveTo>
                        <a:pt x="45" y="83"/>
                      </a:moveTo>
                      <a:lnTo>
                        <a:pt x="13" y="51"/>
                      </a:lnTo>
                      <a:lnTo>
                        <a:pt x="13" y="0"/>
                      </a:lnTo>
                      <a:lnTo>
                        <a:pt x="0" y="0"/>
                      </a:lnTo>
                      <a:lnTo>
                        <a:pt x="0" y="58"/>
                      </a:lnTo>
                      <a:lnTo>
                        <a:pt x="35" y="94"/>
                      </a:lnTo>
                      <a:lnTo>
                        <a:pt x="45" y="83"/>
                      </a:lnTo>
                      <a:close/>
                    </a:path>
                  </a:pathLst>
                </a:custGeom>
                <a:solidFill>
                  <a:schemeClr val="tx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grpSp>
        </p:grpSp>
        <p:grpSp>
          <p:nvGrpSpPr>
            <p:cNvPr id="193" name="Group 192"/>
            <p:cNvGrpSpPr/>
            <p:nvPr/>
          </p:nvGrpSpPr>
          <p:grpSpPr>
            <a:xfrm>
              <a:off x="1963776" y="2745763"/>
              <a:ext cx="2050385" cy="371123"/>
              <a:chOff x="4970200" y="2448907"/>
              <a:chExt cx="2701551" cy="488986"/>
            </a:xfrm>
          </p:grpSpPr>
          <p:sp>
            <p:nvSpPr>
              <p:cNvPr id="217" name="TextBox 216"/>
              <p:cNvSpPr txBox="1"/>
              <p:nvPr/>
            </p:nvSpPr>
            <p:spPr>
              <a:xfrm>
                <a:off x="5319832" y="2448907"/>
                <a:ext cx="2351919" cy="488986"/>
              </a:xfrm>
              <a:prstGeom prst="rect">
                <a:avLst/>
              </a:prstGeom>
              <a:noFill/>
            </p:spPr>
            <p:txBody>
              <a:bodyPr wrap="square" lIns="143428" tIns="89642" rIns="143428" bIns="89642" rtlCol="0">
                <a:spAutoFit/>
              </a:bodyPr>
              <a:lstStyle>
                <a:defPPr>
                  <a:defRPr lang="en-US"/>
                </a:defPPr>
                <a:lvl1pPr marR="0" lvl="0" indent="0" fontAlgn="base">
                  <a:lnSpc>
                    <a:spcPct val="90000"/>
                  </a:lnSpc>
                  <a:spcBef>
                    <a:spcPct val="0"/>
                  </a:spcBef>
                  <a:spcAft>
                    <a:spcPts val="600"/>
                  </a:spcAft>
                  <a:buClrTx/>
                  <a:buSzTx/>
                  <a:buFontTx/>
                  <a:buNone/>
                  <a:tabLst/>
                  <a:defRPr kumimoji="0" sz="1400" u="none" strike="noStrike" cap="none" spc="0" normalizeH="0" baseline="0">
                    <a:ln>
                      <a:noFill/>
                    </a:ln>
                    <a:gradFill>
                      <a:gsLst>
                        <a:gs pos="2917">
                          <a:srgbClr val="505050"/>
                        </a:gs>
                        <a:gs pos="100000">
                          <a:srgbClr val="505050"/>
                        </a:gs>
                      </a:gsLst>
                      <a:lin ang="5400000" scaled="0"/>
                    </a:gradFill>
                    <a:effectLst/>
                    <a:uLnTx/>
                    <a:uFillTx/>
                    <a:latin typeface="Segoe UI" panose="020B0502040204020203" pitchFamily="34" charset="0"/>
                    <a:cs typeface="Segoe UI" panose="020B0502040204020203" pitchFamily="34" charset="0"/>
                  </a:defRPr>
                </a:lvl1pPr>
              </a:lstStyle>
              <a:p>
                <a:pPr marL="0" marR="0" lvl="0" indent="0" algn="l" defTabSz="914367" rtl="0" eaLnBrk="1" fontAlgn="base" latinLnBrk="0" hangingPunct="1">
                  <a:lnSpc>
                    <a:spcPct val="90000"/>
                  </a:lnSpc>
                  <a:spcBef>
                    <a:spcPct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100000">
                          <a:srgbClr val="353535"/>
                        </a:gs>
                      </a:gsLst>
                      <a:lin ang="5400000" scaled="0"/>
                    </a:gradFill>
                    <a:effectLst/>
                    <a:uLnTx/>
                    <a:uFillTx/>
                    <a:latin typeface="Segoe UI Semilight"/>
                    <a:ea typeface="+mn-ea"/>
                    <a:cs typeface="Segoe UI" panose="020B0502040204020203" pitchFamily="34" charset="0"/>
                  </a:rPr>
                  <a:t>Power BI reports</a:t>
                </a:r>
              </a:p>
            </p:txBody>
          </p:sp>
          <p:grpSp>
            <p:nvGrpSpPr>
              <p:cNvPr id="222" name="Group 26"/>
              <p:cNvGrpSpPr>
                <a:grpSpLocks noChangeAspect="1"/>
              </p:cNvGrpSpPr>
              <p:nvPr/>
            </p:nvGrpSpPr>
            <p:grpSpPr bwMode="auto">
              <a:xfrm>
                <a:off x="4970200" y="2475571"/>
                <a:ext cx="249178" cy="322052"/>
                <a:chOff x="3812" y="2068"/>
                <a:chExt cx="212" cy="274"/>
              </a:xfrm>
              <a:solidFill>
                <a:schemeClr val="tx1">
                  <a:lumMod val="60000"/>
                  <a:lumOff val="40000"/>
                </a:schemeClr>
              </a:solidFill>
            </p:grpSpPr>
            <p:sp>
              <p:nvSpPr>
                <p:cNvPr id="223" name="Freeform 27"/>
                <p:cNvSpPr>
                  <a:spLocks noEditPoints="1"/>
                </p:cNvSpPr>
                <p:nvPr/>
              </p:nvSpPr>
              <p:spPr bwMode="auto">
                <a:xfrm>
                  <a:off x="3854" y="2068"/>
                  <a:ext cx="170" cy="239"/>
                </a:xfrm>
                <a:custGeom>
                  <a:avLst/>
                  <a:gdLst>
                    <a:gd name="T0" fmla="*/ 170 w 170"/>
                    <a:gd name="T1" fmla="*/ 239 h 239"/>
                    <a:gd name="T2" fmla="*/ 0 w 170"/>
                    <a:gd name="T3" fmla="*/ 239 h 239"/>
                    <a:gd name="T4" fmla="*/ 0 w 170"/>
                    <a:gd name="T5" fmla="*/ 0 h 239"/>
                    <a:gd name="T6" fmla="*/ 109 w 170"/>
                    <a:gd name="T7" fmla="*/ 0 h 239"/>
                    <a:gd name="T8" fmla="*/ 170 w 170"/>
                    <a:gd name="T9" fmla="*/ 61 h 239"/>
                    <a:gd name="T10" fmla="*/ 170 w 170"/>
                    <a:gd name="T11" fmla="*/ 239 h 239"/>
                    <a:gd name="T12" fmla="*/ 13 w 170"/>
                    <a:gd name="T13" fmla="*/ 226 h 239"/>
                    <a:gd name="T14" fmla="*/ 157 w 170"/>
                    <a:gd name="T15" fmla="*/ 226 h 239"/>
                    <a:gd name="T16" fmla="*/ 157 w 170"/>
                    <a:gd name="T17" fmla="*/ 65 h 239"/>
                    <a:gd name="T18" fmla="*/ 102 w 170"/>
                    <a:gd name="T19" fmla="*/ 13 h 239"/>
                    <a:gd name="T20" fmla="*/ 13 w 170"/>
                    <a:gd name="T21" fmla="*/ 13 h 239"/>
                    <a:gd name="T22" fmla="*/ 13 w 170"/>
                    <a:gd name="T23" fmla="*/ 22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39">
                      <a:moveTo>
                        <a:pt x="170" y="239"/>
                      </a:moveTo>
                      <a:lnTo>
                        <a:pt x="0" y="239"/>
                      </a:lnTo>
                      <a:lnTo>
                        <a:pt x="0" y="0"/>
                      </a:lnTo>
                      <a:lnTo>
                        <a:pt x="109" y="0"/>
                      </a:lnTo>
                      <a:lnTo>
                        <a:pt x="170" y="61"/>
                      </a:lnTo>
                      <a:lnTo>
                        <a:pt x="170" y="239"/>
                      </a:lnTo>
                      <a:close/>
                      <a:moveTo>
                        <a:pt x="13" y="226"/>
                      </a:moveTo>
                      <a:lnTo>
                        <a:pt x="157" y="226"/>
                      </a:lnTo>
                      <a:lnTo>
                        <a:pt x="157" y="65"/>
                      </a:lnTo>
                      <a:lnTo>
                        <a:pt x="102" y="13"/>
                      </a:lnTo>
                      <a:lnTo>
                        <a:pt x="13" y="13"/>
                      </a:lnTo>
                      <a:lnTo>
                        <a:pt x="13" y="226"/>
                      </a:lnTo>
                      <a:close/>
                    </a:path>
                  </a:pathLst>
                </a:custGeom>
                <a:grpFill/>
                <a:ln w="9525">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244" name="Freeform 28"/>
                <p:cNvSpPr>
                  <a:spLocks/>
                </p:cNvSpPr>
                <p:nvPr/>
              </p:nvSpPr>
              <p:spPr bwMode="auto">
                <a:xfrm>
                  <a:off x="3812" y="2103"/>
                  <a:ext cx="171" cy="239"/>
                </a:xfrm>
                <a:custGeom>
                  <a:avLst/>
                  <a:gdLst>
                    <a:gd name="T0" fmla="*/ 171 w 171"/>
                    <a:gd name="T1" fmla="*/ 239 h 239"/>
                    <a:gd name="T2" fmla="*/ 0 w 171"/>
                    <a:gd name="T3" fmla="*/ 239 h 239"/>
                    <a:gd name="T4" fmla="*/ 0 w 171"/>
                    <a:gd name="T5" fmla="*/ 0 h 239"/>
                    <a:gd name="T6" fmla="*/ 28 w 171"/>
                    <a:gd name="T7" fmla="*/ 0 h 239"/>
                    <a:gd name="T8" fmla="*/ 28 w 171"/>
                    <a:gd name="T9" fmla="*/ 13 h 239"/>
                    <a:gd name="T10" fmla="*/ 13 w 171"/>
                    <a:gd name="T11" fmla="*/ 13 h 239"/>
                    <a:gd name="T12" fmla="*/ 13 w 171"/>
                    <a:gd name="T13" fmla="*/ 226 h 239"/>
                    <a:gd name="T14" fmla="*/ 157 w 171"/>
                    <a:gd name="T15" fmla="*/ 226 h 239"/>
                    <a:gd name="T16" fmla="*/ 157 w 171"/>
                    <a:gd name="T17" fmla="*/ 209 h 239"/>
                    <a:gd name="T18" fmla="*/ 171 w 171"/>
                    <a:gd name="T19" fmla="*/ 209 h 239"/>
                    <a:gd name="T20" fmla="*/ 171 w 171"/>
                    <a:gd name="T2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 h="239">
                      <a:moveTo>
                        <a:pt x="171" y="239"/>
                      </a:moveTo>
                      <a:lnTo>
                        <a:pt x="0" y="239"/>
                      </a:lnTo>
                      <a:lnTo>
                        <a:pt x="0" y="0"/>
                      </a:lnTo>
                      <a:lnTo>
                        <a:pt x="28" y="0"/>
                      </a:lnTo>
                      <a:lnTo>
                        <a:pt x="28" y="13"/>
                      </a:lnTo>
                      <a:lnTo>
                        <a:pt x="13" y="13"/>
                      </a:lnTo>
                      <a:lnTo>
                        <a:pt x="13" y="226"/>
                      </a:lnTo>
                      <a:lnTo>
                        <a:pt x="157" y="226"/>
                      </a:lnTo>
                      <a:lnTo>
                        <a:pt x="157" y="209"/>
                      </a:lnTo>
                      <a:lnTo>
                        <a:pt x="171" y="209"/>
                      </a:lnTo>
                      <a:lnTo>
                        <a:pt x="171" y="239"/>
                      </a:lnTo>
                      <a:close/>
                    </a:path>
                  </a:pathLst>
                </a:custGeom>
                <a:grpFill/>
                <a:ln w="9525">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245" name="Freeform 29"/>
                <p:cNvSpPr>
                  <a:spLocks/>
                </p:cNvSpPr>
                <p:nvPr/>
              </p:nvSpPr>
              <p:spPr bwMode="auto">
                <a:xfrm>
                  <a:off x="3948" y="2075"/>
                  <a:ext cx="63" cy="63"/>
                </a:xfrm>
                <a:custGeom>
                  <a:avLst/>
                  <a:gdLst>
                    <a:gd name="T0" fmla="*/ 63 w 63"/>
                    <a:gd name="T1" fmla="*/ 63 h 63"/>
                    <a:gd name="T2" fmla="*/ 0 w 63"/>
                    <a:gd name="T3" fmla="*/ 63 h 63"/>
                    <a:gd name="T4" fmla="*/ 0 w 63"/>
                    <a:gd name="T5" fmla="*/ 0 h 63"/>
                    <a:gd name="T6" fmla="*/ 13 w 63"/>
                    <a:gd name="T7" fmla="*/ 0 h 63"/>
                    <a:gd name="T8" fmla="*/ 13 w 63"/>
                    <a:gd name="T9" fmla="*/ 50 h 63"/>
                    <a:gd name="T10" fmla="*/ 63 w 63"/>
                    <a:gd name="T11" fmla="*/ 50 h 63"/>
                    <a:gd name="T12" fmla="*/ 63 w 63"/>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63" h="63">
                      <a:moveTo>
                        <a:pt x="63" y="63"/>
                      </a:moveTo>
                      <a:lnTo>
                        <a:pt x="0" y="63"/>
                      </a:lnTo>
                      <a:lnTo>
                        <a:pt x="0" y="0"/>
                      </a:lnTo>
                      <a:lnTo>
                        <a:pt x="13" y="0"/>
                      </a:lnTo>
                      <a:lnTo>
                        <a:pt x="13" y="50"/>
                      </a:lnTo>
                      <a:lnTo>
                        <a:pt x="63" y="50"/>
                      </a:ln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246" name="Freeform 30"/>
                <p:cNvSpPr>
                  <a:spLocks/>
                </p:cNvSpPr>
                <p:nvPr/>
              </p:nvSpPr>
              <p:spPr bwMode="auto">
                <a:xfrm>
                  <a:off x="3886" y="2168"/>
                  <a:ext cx="103" cy="50"/>
                </a:xfrm>
                <a:custGeom>
                  <a:avLst/>
                  <a:gdLst>
                    <a:gd name="T0" fmla="*/ 59 w 103"/>
                    <a:gd name="T1" fmla="*/ 50 h 50"/>
                    <a:gd name="T2" fmla="*/ 31 w 103"/>
                    <a:gd name="T3" fmla="*/ 22 h 50"/>
                    <a:gd name="T4" fmla="*/ 7 w 103"/>
                    <a:gd name="T5" fmla="*/ 46 h 50"/>
                    <a:gd name="T6" fmla="*/ 0 w 103"/>
                    <a:gd name="T7" fmla="*/ 39 h 50"/>
                    <a:gd name="T8" fmla="*/ 31 w 103"/>
                    <a:gd name="T9" fmla="*/ 9 h 50"/>
                    <a:gd name="T10" fmla="*/ 59 w 103"/>
                    <a:gd name="T11" fmla="*/ 37 h 50"/>
                    <a:gd name="T12" fmla="*/ 97 w 103"/>
                    <a:gd name="T13" fmla="*/ 0 h 50"/>
                    <a:gd name="T14" fmla="*/ 103 w 103"/>
                    <a:gd name="T15" fmla="*/ 7 h 50"/>
                    <a:gd name="T16" fmla="*/ 59 w 103"/>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50">
                      <a:moveTo>
                        <a:pt x="59" y="50"/>
                      </a:moveTo>
                      <a:lnTo>
                        <a:pt x="31" y="22"/>
                      </a:lnTo>
                      <a:lnTo>
                        <a:pt x="7" y="46"/>
                      </a:lnTo>
                      <a:lnTo>
                        <a:pt x="0" y="39"/>
                      </a:lnTo>
                      <a:lnTo>
                        <a:pt x="31" y="9"/>
                      </a:lnTo>
                      <a:lnTo>
                        <a:pt x="59" y="37"/>
                      </a:lnTo>
                      <a:lnTo>
                        <a:pt x="97" y="0"/>
                      </a:lnTo>
                      <a:lnTo>
                        <a:pt x="103" y="7"/>
                      </a:lnTo>
                      <a:lnTo>
                        <a:pt x="59"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247" name="Rectangle 31"/>
                <p:cNvSpPr>
                  <a:spLocks noChangeArrowheads="1"/>
                </p:cNvSpPr>
                <p:nvPr/>
              </p:nvSpPr>
              <p:spPr bwMode="auto">
                <a:xfrm>
                  <a:off x="3889" y="2223"/>
                  <a:ext cx="100"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248" name="Freeform 32"/>
                <p:cNvSpPr>
                  <a:spLocks/>
                </p:cNvSpPr>
                <p:nvPr/>
              </p:nvSpPr>
              <p:spPr bwMode="auto">
                <a:xfrm>
                  <a:off x="3967" y="2166"/>
                  <a:ext cx="22" cy="24"/>
                </a:xfrm>
                <a:custGeom>
                  <a:avLst/>
                  <a:gdLst>
                    <a:gd name="T0" fmla="*/ 22 w 22"/>
                    <a:gd name="T1" fmla="*/ 24 h 24"/>
                    <a:gd name="T2" fmla="*/ 13 w 22"/>
                    <a:gd name="T3" fmla="*/ 24 h 24"/>
                    <a:gd name="T4" fmla="*/ 13 w 22"/>
                    <a:gd name="T5" fmla="*/ 9 h 24"/>
                    <a:gd name="T6" fmla="*/ 0 w 22"/>
                    <a:gd name="T7" fmla="*/ 9 h 24"/>
                    <a:gd name="T8" fmla="*/ 0 w 22"/>
                    <a:gd name="T9" fmla="*/ 0 h 24"/>
                    <a:gd name="T10" fmla="*/ 22 w 22"/>
                    <a:gd name="T11" fmla="*/ 0 h 24"/>
                    <a:gd name="T12" fmla="*/ 22 w 2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22" h="24">
                      <a:moveTo>
                        <a:pt x="22" y="24"/>
                      </a:moveTo>
                      <a:lnTo>
                        <a:pt x="13" y="24"/>
                      </a:lnTo>
                      <a:lnTo>
                        <a:pt x="13" y="9"/>
                      </a:lnTo>
                      <a:lnTo>
                        <a:pt x="0" y="9"/>
                      </a:lnTo>
                      <a:lnTo>
                        <a:pt x="0" y="0"/>
                      </a:lnTo>
                      <a:lnTo>
                        <a:pt x="22" y="0"/>
                      </a:lnTo>
                      <a:lnTo>
                        <a:pt x="2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grpSp>
        </p:grpSp>
      </p:grpSp>
      <p:grpSp>
        <p:nvGrpSpPr>
          <p:cNvPr id="250" name="Group 249"/>
          <p:cNvGrpSpPr/>
          <p:nvPr/>
        </p:nvGrpSpPr>
        <p:grpSpPr>
          <a:xfrm>
            <a:off x="249336" y="2129909"/>
            <a:ext cx="5166205" cy="3285148"/>
            <a:chOff x="2945682" y="1482614"/>
            <a:chExt cx="6216660" cy="3953124"/>
          </a:xfrm>
        </p:grpSpPr>
        <p:sp>
          <p:nvSpPr>
            <p:cNvPr id="251" name="Freeform: Shape 250"/>
            <p:cNvSpPr/>
            <p:nvPr/>
          </p:nvSpPr>
          <p:spPr bwMode="auto">
            <a:xfrm>
              <a:off x="2945682" y="1482614"/>
              <a:ext cx="6216660" cy="3953124"/>
            </a:xfrm>
            <a:custGeom>
              <a:avLst/>
              <a:gdLst>
                <a:gd name="connsiteX0" fmla="*/ 3554184 w 7110373"/>
                <a:gd name="connsiteY0" fmla="*/ 0 h 4967012"/>
                <a:gd name="connsiteX1" fmla="*/ 5388931 w 7110373"/>
                <a:gd name="connsiteY1" fmla="*/ 1091995 h 4967012"/>
                <a:gd name="connsiteX2" fmla="*/ 5410832 w 7110373"/>
                <a:gd name="connsiteY2" fmla="*/ 1137459 h 4967012"/>
                <a:gd name="connsiteX3" fmla="*/ 5579544 w 7110373"/>
                <a:gd name="connsiteY3" fmla="*/ 1163207 h 4967012"/>
                <a:gd name="connsiteX4" fmla="*/ 7110373 w 7110373"/>
                <a:gd name="connsiteY4" fmla="*/ 3041470 h 4967012"/>
                <a:gd name="connsiteX5" fmla="*/ 5193158 w 7110373"/>
                <a:gd name="connsiteY5" fmla="*/ 4958684 h 4967012"/>
                <a:gd name="connsiteX6" fmla="*/ 5160895 w 7110373"/>
                <a:gd name="connsiteY6" fmla="*/ 4956852 h 4967012"/>
                <a:gd name="connsiteX7" fmla="*/ 5160895 w 7110373"/>
                <a:gd name="connsiteY7" fmla="*/ 4967012 h 4967012"/>
                <a:gd name="connsiteX8" fmla="*/ 1687215 w 7110373"/>
                <a:gd name="connsiteY8" fmla="*/ 4967012 h 4967012"/>
                <a:gd name="connsiteX9" fmla="*/ 1687215 w 7110373"/>
                <a:gd name="connsiteY9" fmla="*/ 4956011 h 4967012"/>
                <a:gd name="connsiteX10" fmla="*/ 1610252 w 7110373"/>
                <a:gd name="connsiteY10" fmla="*/ 4958685 h 4967012"/>
                <a:gd name="connsiteX11" fmla="*/ 0 w 7110373"/>
                <a:gd name="connsiteY11" fmla="*/ 3348433 h 4967012"/>
                <a:gd name="connsiteX12" fmla="*/ 1445613 w 7110373"/>
                <a:gd name="connsiteY12" fmla="*/ 1746495 h 4967012"/>
                <a:gd name="connsiteX13" fmla="*/ 1498120 w 7110373"/>
                <a:gd name="connsiteY13" fmla="*/ 1743843 h 4967012"/>
                <a:gd name="connsiteX14" fmla="*/ 1509990 w 7110373"/>
                <a:gd name="connsiteY14" fmla="*/ 1666066 h 4967012"/>
                <a:gd name="connsiteX15" fmla="*/ 3554184 w 7110373"/>
                <a:gd name="connsiteY15" fmla="*/ 0 h 496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10373" h="4967012">
                  <a:moveTo>
                    <a:pt x="3554184" y="0"/>
                  </a:moveTo>
                  <a:cubicBezTo>
                    <a:pt x="4346452" y="0"/>
                    <a:pt x="5035590" y="441554"/>
                    <a:pt x="5388931" y="1091995"/>
                  </a:cubicBezTo>
                  <a:lnTo>
                    <a:pt x="5410832" y="1137459"/>
                  </a:lnTo>
                  <a:lnTo>
                    <a:pt x="5579544" y="1163207"/>
                  </a:lnTo>
                  <a:cubicBezTo>
                    <a:pt x="6453187" y="1341980"/>
                    <a:pt x="7110373" y="2114978"/>
                    <a:pt x="7110373" y="3041470"/>
                  </a:cubicBezTo>
                  <a:cubicBezTo>
                    <a:pt x="7110373" y="4100318"/>
                    <a:pt x="6252007" y="4958684"/>
                    <a:pt x="5193158" y="4958684"/>
                  </a:cubicBezTo>
                  <a:lnTo>
                    <a:pt x="5160895" y="4956852"/>
                  </a:lnTo>
                  <a:lnTo>
                    <a:pt x="5160895" y="4967012"/>
                  </a:lnTo>
                  <a:lnTo>
                    <a:pt x="1687215" y="4967012"/>
                  </a:lnTo>
                  <a:lnTo>
                    <a:pt x="1687215" y="4956011"/>
                  </a:lnTo>
                  <a:lnTo>
                    <a:pt x="1610252" y="4958685"/>
                  </a:lnTo>
                  <a:cubicBezTo>
                    <a:pt x="720934" y="4958685"/>
                    <a:pt x="0" y="4237751"/>
                    <a:pt x="0" y="3348433"/>
                  </a:cubicBezTo>
                  <a:cubicBezTo>
                    <a:pt x="0" y="2514698"/>
                    <a:pt x="633634" y="1828956"/>
                    <a:pt x="1445613" y="1746495"/>
                  </a:cubicBezTo>
                  <a:lnTo>
                    <a:pt x="1498120" y="1743843"/>
                  </a:lnTo>
                  <a:lnTo>
                    <a:pt x="1509990" y="1666066"/>
                  </a:lnTo>
                  <a:cubicBezTo>
                    <a:pt x="1704556" y="715244"/>
                    <a:pt x="2545843" y="0"/>
                    <a:pt x="3554184" y="0"/>
                  </a:cubicBezTo>
                  <a:close/>
                </a:path>
              </a:pathLst>
            </a:custGeom>
            <a:noFill/>
            <a:ln w="12700">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1" i="0" u="none" strike="noStrike" kern="0" cap="none" spc="49" normalizeH="0" baseline="0" noProof="0" dirty="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252" name="Freeform 21"/>
            <p:cNvSpPr>
              <a:spLocks/>
            </p:cNvSpPr>
            <p:nvPr/>
          </p:nvSpPr>
          <p:spPr bwMode="auto">
            <a:xfrm>
              <a:off x="3255035" y="1720634"/>
              <a:ext cx="5597953" cy="3413977"/>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noFill/>
            <a:ln w="19050" cap="flat">
              <a:solidFill>
                <a:schemeClr val="tx1">
                  <a:lumMod val="60000"/>
                  <a:lumOff val="4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53" name="Rectangle 252"/>
          <p:cNvSpPr/>
          <p:nvPr/>
        </p:nvSpPr>
        <p:spPr bwMode="auto">
          <a:xfrm>
            <a:off x="1718334" y="4959895"/>
            <a:ext cx="2426003" cy="37853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439">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Power BI</a:t>
            </a:r>
          </a:p>
        </p:txBody>
      </p:sp>
      <p:grpSp>
        <p:nvGrpSpPr>
          <p:cNvPr id="237" name="Group 236">
            <a:extLst>
              <a:ext uri="{FF2B5EF4-FFF2-40B4-BE49-F238E27FC236}">
                <a16:creationId xmlns:a16="http://schemas.microsoft.com/office/drawing/2014/main" id="{89FD866B-00B7-43D6-886A-84274500640A}"/>
              </a:ext>
            </a:extLst>
          </p:cNvPr>
          <p:cNvGrpSpPr/>
          <p:nvPr/>
        </p:nvGrpSpPr>
        <p:grpSpPr>
          <a:xfrm>
            <a:off x="5847453" y="1290644"/>
            <a:ext cx="6084621" cy="5178289"/>
            <a:chOff x="5847453" y="997569"/>
            <a:chExt cx="6084621" cy="5178289"/>
          </a:xfrm>
        </p:grpSpPr>
        <p:grpSp>
          <p:nvGrpSpPr>
            <p:cNvPr id="18" name="Group 17"/>
            <p:cNvGrpSpPr/>
            <p:nvPr/>
          </p:nvGrpSpPr>
          <p:grpSpPr>
            <a:xfrm>
              <a:off x="5847453" y="997569"/>
              <a:ext cx="6084621" cy="5178289"/>
              <a:chOff x="792955" y="4956918"/>
              <a:chExt cx="993149" cy="1193238"/>
            </a:xfrm>
          </p:grpSpPr>
          <p:sp>
            <p:nvSpPr>
              <p:cNvPr id="17" name="Rectangle 16"/>
              <p:cNvSpPr/>
              <p:nvPr/>
            </p:nvSpPr>
            <p:spPr bwMode="auto">
              <a:xfrm>
                <a:off x="792955" y="4956918"/>
                <a:ext cx="993149" cy="119323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155" name="Group 154"/>
              <p:cNvGrpSpPr>
                <a:grpSpLocks noChangeAspect="1"/>
              </p:cNvGrpSpPr>
              <p:nvPr/>
            </p:nvGrpSpPr>
            <p:grpSpPr>
              <a:xfrm>
                <a:off x="944070" y="5244392"/>
                <a:ext cx="689871" cy="595798"/>
                <a:chOff x="1070724" y="4002426"/>
                <a:chExt cx="237467" cy="205086"/>
              </a:xfrm>
            </p:grpSpPr>
            <p:sp>
              <p:nvSpPr>
                <p:cNvPr id="156" name="Rectangle 56"/>
                <p:cNvSpPr>
                  <a:spLocks noChangeArrowheads="1"/>
                </p:cNvSpPr>
                <p:nvPr/>
              </p:nvSpPr>
              <p:spPr bwMode="auto">
                <a:xfrm>
                  <a:off x="1144919" y="4002426"/>
                  <a:ext cx="114398" cy="205086"/>
                </a:xfrm>
                <a:prstGeom prst="rect">
                  <a:avLst/>
                </a:prstGeom>
                <a:noFill/>
                <a:ln w="22225" cap="flat">
                  <a:solidFill>
                    <a:schemeClr val="tx1">
                      <a:lumMod val="60000"/>
                      <a:lumOff val="4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165" name="Freeform 57"/>
                <p:cNvSpPr>
                  <a:spLocks/>
                </p:cNvSpPr>
                <p:nvPr/>
              </p:nvSpPr>
              <p:spPr bwMode="auto">
                <a:xfrm>
                  <a:off x="107072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166" name="Freeform 58"/>
                <p:cNvSpPr>
                  <a:spLocks/>
                </p:cNvSpPr>
                <p:nvPr/>
              </p:nvSpPr>
              <p:spPr bwMode="auto">
                <a:xfrm>
                  <a:off x="12753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67"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chemeClr val="tx1">
                      <a:lumMod val="60000"/>
                      <a:lumOff val="4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99" name="Rectangle 66"/>
                <p:cNvSpPr>
                  <a:spLocks noChangeArrowheads="1"/>
                </p:cNvSpPr>
                <p:nvPr/>
              </p:nvSpPr>
              <p:spPr bwMode="auto">
                <a:xfrm>
                  <a:off x="1283171" y="4131296"/>
                  <a:ext cx="10642" cy="10642"/>
                </a:xfrm>
                <a:prstGeom prst="rect">
                  <a:avLst/>
                </a:prstGeom>
                <a:solidFill>
                  <a:schemeClr val="bg1"/>
                </a:solidFill>
                <a:ln w="9525">
                  <a:solidFill>
                    <a:schemeClr val="accent5"/>
                  </a:solid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200" name="Rectangle 67"/>
                <p:cNvSpPr>
                  <a:spLocks noChangeArrowheads="1"/>
                </p:cNvSpPr>
                <p:nvPr/>
              </p:nvSpPr>
              <p:spPr bwMode="auto">
                <a:xfrm>
                  <a:off x="1283171" y="4159351"/>
                  <a:ext cx="10642" cy="10642"/>
                </a:xfrm>
                <a:prstGeom prst="rect">
                  <a:avLst/>
                </a:prstGeom>
                <a:solidFill>
                  <a:schemeClr val="bg1"/>
                </a:solidFill>
                <a:ln w="9525">
                  <a:solidFill>
                    <a:schemeClr val="accent5"/>
                  </a:solid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209" name="Rectangle 76"/>
                <p:cNvSpPr>
                  <a:spLocks noChangeArrowheads="1"/>
                </p:cNvSpPr>
                <p:nvPr/>
              </p:nvSpPr>
              <p:spPr bwMode="auto">
                <a:xfrm>
                  <a:off x="1089108" y="4075946"/>
                  <a:ext cx="10642" cy="10642"/>
                </a:xfrm>
                <a:prstGeom prst="rect">
                  <a:avLst/>
                </a:prstGeom>
                <a:solidFill>
                  <a:schemeClr val="bg1"/>
                </a:solidFill>
                <a:ln w="9525">
                  <a:solidFill>
                    <a:schemeClr val="accent5"/>
                  </a:solid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210" name="Rectangle 77"/>
                <p:cNvSpPr>
                  <a:spLocks noChangeArrowheads="1"/>
                </p:cNvSpPr>
                <p:nvPr/>
              </p:nvSpPr>
              <p:spPr bwMode="auto">
                <a:xfrm>
                  <a:off x="1089108" y="4104000"/>
                  <a:ext cx="10642" cy="10642"/>
                </a:xfrm>
                <a:prstGeom prst="rect">
                  <a:avLst/>
                </a:prstGeom>
                <a:solidFill>
                  <a:schemeClr val="bg1"/>
                </a:solidFill>
                <a:ln w="9525">
                  <a:solidFill>
                    <a:schemeClr val="accent5"/>
                  </a:solid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211" name="Rectangle 78"/>
                <p:cNvSpPr>
                  <a:spLocks noChangeArrowheads="1"/>
                </p:cNvSpPr>
                <p:nvPr/>
              </p:nvSpPr>
              <p:spPr bwMode="auto">
                <a:xfrm>
                  <a:off x="1089108" y="4130119"/>
                  <a:ext cx="10642" cy="10642"/>
                </a:xfrm>
                <a:prstGeom prst="rect">
                  <a:avLst/>
                </a:prstGeom>
                <a:solidFill>
                  <a:schemeClr val="bg1"/>
                </a:solidFill>
                <a:ln w="9525">
                  <a:solidFill>
                    <a:schemeClr val="accent5"/>
                  </a:solid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212" name="Rectangle 79"/>
                <p:cNvSpPr>
                  <a:spLocks noChangeArrowheads="1"/>
                </p:cNvSpPr>
                <p:nvPr/>
              </p:nvSpPr>
              <p:spPr bwMode="auto">
                <a:xfrm>
                  <a:off x="1118129" y="4075946"/>
                  <a:ext cx="10642" cy="10642"/>
                </a:xfrm>
                <a:prstGeom prst="rect">
                  <a:avLst/>
                </a:prstGeom>
                <a:solidFill>
                  <a:schemeClr val="bg1"/>
                </a:solidFill>
                <a:ln w="9525">
                  <a:solidFill>
                    <a:schemeClr val="accent5"/>
                  </a:solid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213" name="Rectangle 80"/>
                <p:cNvSpPr>
                  <a:spLocks noChangeArrowheads="1"/>
                </p:cNvSpPr>
                <p:nvPr/>
              </p:nvSpPr>
              <p:spPr bwMode="auto">
                <a:xfrm>
                  <a:off x="1118129" y="4104000"/>
                  <a:ext cx="10642" cy="10642"/>
                </a:xfrm>
                <a:prstGeom prst="rect">
                  <a:avLst/>
                </a:prstGeom>
                <a:solidFill>
                  <a:schemeClr val="bg1"/>
                </a:solidFill>
                <a:ln w="9525">
                  <a:solidFill>
                    <a:schemeClr val="accent5"/>
                  </a:solid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214" name="Rectangle 81"/>
                <p:cNvSpPr>
                  <a:spLocks noChangeArrowheads="1"/>
                </p:cNvSpPr>
                <p:nvPr/>
              </p:nvSpPr>
              <p:spPr bwMode="auto">
                <a:xfrm>
                  <a:off x="1118129" y="4130119"/>
                  <a:ext cx="10642" cy="10642"/>
                </a:xfrm>
                <a:prstGeom prst="rect">
                  <a:avLst/>
                </a:prstGeom>
                <a:solidFill>
                  <a:schemeClr val="bg1"/>
                </a:solidFill>
                <a:ln w="9525">
                  <a:solidFill>
                    <a:schemeClr val="accent5"/>
                  </a:solid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215" name="Rectangle 82"/>
                <p:cNvSpPr>
                  <a:spLocks noChangeArrowheads="1"/>
                </p:cNvSpPr>
                <p:nvPr/>
              </p:nvSpPr>
              <p:spPr bwMode="auto">
                <a:xfrm>
                  <a:off x="1089108" y="4158174"/>
                  <a:ext cx="10642" cy="10642"/>
                </a:xfrm>
                <a:prstGeom prst="rect">
                  <a:avLst/>
                </a:prstGeom>
                <a:solidFill>
                  <a:schemeClr val="bg1"/>
                </a:solidFill>
                <a:ln w="9525">
                  <a:solidFill>
                    <a:schemeClr val="accent5"/>
                  </a:solid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216" name="Rectangle 83"/>
                <p:cNvSpPr>
                  <a:spLocks noChangeArrowheads="1"/>
                </p:cNvSpPr>
                <p:nvPr/>
              </p:nvSpPr>
              <p:spPr bwMode="auto">
                <a:xfrm>
                  <a:off x="1118129" y="4158174"/>
                  <a:ext cx="10642" cy="10642"/>
                </a:xfrm>
                <a:prstGeom prst="rect">
                  <a:avLst/>
                </a:prstGeom>
                <a:solidFill>
                  <a:schemeClr val="bg1"/>
                </a:solidFill>
                <a:ln w="9525">
                  <a:solidFill>
                    <a:schemeClr val="accent5"/>
                  </a:solid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grpSp>
        <p:grpSp>
          <p:nvGrpSpPr>
            <p:cNvPr id="236" name="Group 235">
              <a:extLst>
                <a:ext uri="{FF2B5EF4-FFF2-40B4-BE49-F238E27FC236}">
                  <a16:creationId xmlns:a16="http://schemas.microsoft.com/office/drawing/2014/main" id="{B6642192-6E9D-414D-A065-163C66BA9316}"/>
                </a:ext>
              </a:extLst>
            </p:cNvPr>
            <p:cNvGrpSpPr/>
            <p:nvPr/>
          </p:nvGrpSpPr>
          <p:grpSpPr>
            <a:xfrm>
              <a:off x="6553201" y="2026908"/>
              <a:ext cx="4654066" cy="3108604"/>
              <a:chOff x="6553201" y="2026908"/>
              <a:chExt cx="4654066" cy="3108604"/>
            </a:xfrm>
          </p:grpSpPr>
          <p:grpSp>
            <p:nvGrpSpPr>
              <p:cNvPr id="6" name="Group 5">
                <a:extLst>
                  <a:ext uri="{FF2B5EF4-FFF2-40B4-BE49-F238E27FC236}">
                    <a16:creationId xmlns:a16="http://schemas.microsoft.com/office/drawing/2014/main" id="{47C22B24-94DE-43C5-98AC-AD7073A13C2E}"/>
                  </a:ext>
                </a:extLst>
              </p:cNvPr>
              <p:cNvGrpSpPr/>
              <p:nvPr/>
            </p:nvGrpSpPr>
            <p:grpSpPr>
              <a:xfrm>
                <a:off x="8278842" y="2564914"/>
                <a:ext cx="1832267" cy="1465642"/>
                <a:chOff x="8278842" y="2834543"/>
                <a:chExt cx="1832267" cy="1465642"/>
              </a:xfrm>
            </p:grpSpPr>
            <p:grpSp>
              <p:nvGrpSpPr>
                <p:cNvPr id="36" name="Group 35"/>
                <p:cNvGrpSpPr/>
                <p:nvPr/>
              </p:nvGrpSpPr>
              <p:grpSpPr>
                <a:xfrm>
                  <a:off x="8287785" y="3263889"/>
                  <a:ext cx="1697691" cy="371123"/>
                  <a:chOff x="8514905" y="3061767"/>
                  <a:chExt cx="1731733" cy="378565"/>
                </a:xfrm>
              </p:grpSpPr>
              <p:sp>
                <p:nvSpPr>
                  <p:cNvPr id="117" name="TextBox 116"/>
                  <p:cNvSpPr txBox="1"/>
                  <p:nvPr/>
                </p:nvSpPr>
                <p:spPr>
                  <a:xfrm>
                    <a:off x="8775568" y="3061767"/>
                    <a:ext cx="1471070" cy="378565"/>
                  </a:xfrm>
                  <a:prstGeom prst="rect">
                    <a:avLst/>
                  </a:prstGeom>
                </p:spPr>
                <p:txBody>
                  <a:bodyPr wrap="square" lIns="143428" tIns="89642" rIns="143428" bIns="89642" rtlCol="0">
                    <a:spAutoFit/>
                  </a:bodyPr>
                  <a:lstStyle/>
                  <a:p>
                    <a:pPr marL="0" marR="0" lvl="0" indent="0" algn="l" defTabSz="914367" rtl="0" eaLnBrk="1" fontAlgn="base" latinLnBrk="0" hangingPunct="1">
                      <a:lnSpc>
                        <a:spcPct val="90000"/>
                      </a:lnSpc>
                      <a:spcBef>
                        <a:spcPct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100000">
                              <a:srgbClr val="353535"/>
                            </a:gs>
                          </a:gsLst>
                          <a:lin ang="5400000" scaled="0"/>
                        </a:gradFill>
                        <a:effectLst/>
                        <a:uLnTx/>
                        <a:uFillTx/>
                        <a:latin typeface="Segoe UI Semilight"/>
                        <a:ea typeface="+mn-ea"/>
                        <a:cs typeface="Segoe UI" panose="020B0502040204020203" pitchFamily="34" charset="0"/>
                      </a:rPr>
                      <a:t>SSRS reports</a:t>
                    </a:r>
                  </a:p>
                </p:txBody>
              </p:sp>
              <p:grpSp>
                <p:nvGrpSpPr>
                  <p:cNvPr id="119" name="Group 4"/>
                  <p:cNvGrpSpPr>
                    <a:grpSpLocks noChangeAspect="1"/>
                  </p:cNvGrpSpPr>
                  <p:nvPr/>
                </p:nvGrpSpPr>
                <p:grpSpPr bwMode="auto">
                  <a:xfrm>
                    <a:off x="8514905" y="3119659"/>
                    <a:ext cx="190652" cy="254202"/>
                    <a:chOff x="3814" y="2064"/>
                    <a:chExt cx="210" cy="280"/>
                  </a:xfrm>
                  <a:solidFill>
                    <a:schemeClr val="tx1">
                      <a:lumMod val="60000"/>
                      <a:lumOff val="40000"/>
                    </a:schemeClr>
                  </a:solidFill>
                </p:grpSpPr>
                <p:sp>
                  <p:nvSpPr>
                    <p:cNvPr id="120" name="Freeform 5"/>
                    <p:cNvSpPr>
                      <a:spLocks/>
                    </p:cNvSpPr>
                    <p:nvPr/>
                  </p:nvSpPr>
                  <p:spPr bwMode="auto">
                    <a:xfrm>
                      <a:off x="3814" y="2103"/>
                      <a:ext cx="171" cy="241"/>
                    </a:xfrm>
                    <a:custGeom>
                      <a:avLst/>
                      <a:gdLst>
                        <a:gd name="T0" fmla="*/ 171 w 171"/>
                        <a:gd name="T1" fmla="*/ 241 h 241"/>
                        <a:gd name="T2" fmla="*/ 0 w 171"/>
                        <a:gd name="T3" fmla="*/ 241 h 241"/>
                        <a:gd name="T4" fmla="*/ 0 w 171"/>
                        <a:gd name="T5" fmla="*/ 0 h 241"/>
                        <a:gd name="T6" fmla="*/ 29 w 171"/>
                        <a:gd name="T7" fmla="*/ 0 h 241"/>
                        <a:gd name="T8" fmla="*/ 29 w 171"/>
                        <a:gd name="T9" fmla="*/ 14 h 241"/>
                        <a:gd name="T10" fmla="*/ 13 w 171"/>
                        <a:gd name="T11" fmla="*/ 14 h 241"/>
                        <a:gd name="T12" fmla="*/ 13 w 171"/>
                        <a:gd name="T13" fmla="*/ 228 h 241"/>
                        <a:gd name="T14" fmla="*/ 158 w 171"/>
                        <a:gd name="T15" fmla="*/ 228 h 241"/>
                        <a:gd name="T16" fmla="*/ 158 w 171"/>
                        <a:gd name="T17" fmla="*/ 213 h 241"/>
                        <a:gd name="T18" fmla="*/ 171 w 171"/>
                        <a:gd name="T19" fmla="*/ 213 h 241"/>
                        <a:gd name="T20" fmla="*/ 171 w 171"/>
                        <a:gd name="T21"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 h="241">
                          <a:moveTo>
                            <a:pt x="171" y="241"/>
                          </a:moveTo>
                          <a:lnTo>
                            <a:pt x="0" y="241"/>
                          </a:lnTo>
                          <a:lnTo>
                            <a:pt x="0" y="0"/>
                          </a:lnTo>
                          <a:lnTo>
                            <a:pt x="29" y="0"/>
                          </a:lnTo>
                          <a:lnTo>
                            <a:pt x="29" y="14"/>
                          </a:lnTo>
                          <a:lnTo>
                            <a:pt x="13" y="14"/>
                          </a:lnTo>
                          <a:lnTo>
                            <a:pt x="13" y="228"/>
                          </a:lnTo>
                          <a:lnTo>
                            <a:pt x="158" y="228"/>
                          </a:lnTo>
                          <a:lnTo>
                            <a:pt x="158" y="213"/>
                          </a:lnTo>
                          <a:lnTo>
                            <a:pt x="171" y="213"/>
                          </a:lnTo>
                          <a:lnTo>
                            <a:pt x="171"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1" name="Freeform 6"/>
                    <p:cNvSpPr>
                      <a:spLocks noEditPoints="1"/>
                    </p:cNvSpPr>
                    <p:nvPr/>
                  </p:nvSpPr>
                  <p:spPr bwMode="auto">
                    <a:xfrm>
                      <a:off x="3854" y="2064"/>
                      <a:ext cx="170" cy="241"/>
                    </a:xfrm>
                    <a:custGeom>
                      <a:avLst/>
                      <a:gdLst>
                        <a:gd name="T0" fmla="*/ 170 w 170"/>
                        <a:gd name="T1" fmla="*/ 241 h 241"/>
                        <a:gd name="T2" fmla="*/ 0 w 170"/>
                        <a:gd name="T3" fmla="*/ 241 h 241"/>
                        <a:gd name="T4" fmla="*/ 0 w 170"/>
                        <a:gd name="T5" fmla="*/ 0 h 241"/>
                        <a:gd name="T6" fmla="*/ 109 w 170"/>
                        <a:gd name="T7" fmla="*/ 0 h 241"/>
                        <a:gd name="T8" fmla="*/ 170 w 170"/>
                        <a:gd name="T9" fmla="*/ 61 h 241"/>
                        <a:gd name="T10" fmla="*/ 170 w 170"/>
                        <a:gd name="T11" fmla="*/ 241 h 241"/>
                        <a:gd name="T12" fmla="*/ 13 w 170"/>
                        <a:gd name="T13" fmla="*/ 228 h 241"/>
                        <a:gd name="T14" fmla="*/ 157 w 170"/>
                        <a:gd name="T15" fmla="*/ 228 h 241"/>
                        <a:gd name="T16" fmla="*/ 157 w 170"/>
                        <a:gd name="T17" fmla="*/ 66 h 241"/>
                        <a:gd name="T18" fmla="*/ 105 w 170"/>
                        <a:gd name="T19" fmla="*/ 13 h 241"/>
                        <a:gd name="T20" fmla="*/ 13 w 170"/>
                        <a:gd name="T21" fmla="*/ 13 h 241"/>
                        <a:gd name="T22" fmla="*/ 13 w 170"/>
                        <a:gd name="T23" fmla="*/ 228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41">
                          <a:moveTo>
                            <a:pt x="170" y="241"/>
                          </a:moveTo>
                          <a:lnTo>
                            <a:pt x="0" y="241"/>
                          </a:lnTo>
                          <a:lnTo>
                            <a:pt x="0" y="0"/>
                          </a:lnTo>
                          <a:lnTo>
                            <a:pt x="109" y="0"/>
                          </a:lnTo>
                          <a:lnTo>
                            <a:pt x="170" y="61"/>
                          </a:lnTo>
                          <a:lnTo>
                            <a:pt x="170" y="241"/>
                          </a:lnTo>
                          <a:close/>
                          <a:moveTo>
                            <a:pt x="13" y="228"/>
                          </a:moveTo>
                          <a:lnTo>
                            <a:pt x="157" y="228"/>
                          </a:lnTo>
                          <a:lnTo>
                            <a:pt x="157" y="66"/>
                          </a:lnTo>
                          <a:lnTo>
                            <a:pt x="105" y="13"/>
                          </a:lnTo>
                          <a:lnTo>
                            <a:pt x="13" y="13"/>
                          </a:lnTo>
                          <a:lnTo>
                            <a:pt x="13" y="2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2" name="Freeform 7"/>
                    <p:cNvSpPr>
                      <a:spLocks/>
                    </p:cNvSpPr>
                    <p:nvPr/>
                  </p:nvSpPr>
                  <p:spPr bwMode="auto">
                    <a:xfrm>
                      <a:off x="3950" y="2071"/>
                      <a:ext cx="63" cy="63"/>
                    </a:xfrm>
                    <a:custGeom>
                      <a:avLst/>
                      <a:gdLst>
                        <a:gd name="T0" fmla="*/ 63 w 63"/>
                        <a:gd name="T1" fmla="*/ 63 h 63"/>
                        <a:gd name="T2" fmla="*/ 0 w 63"/>
                        <a:gd name="T3" fmla="*/ 63 h 63"/>
                        <a:gd name="T4" fmla="*/ 0 w 63"/>
                        <a:gd name="T5" fmla="*/ 0 h 63"/>
                        <a:gd name="T6" fmla="*/ 13 w 63"/>
                        <a:gd name="T7" fmla="*/ 0 h 63"/>
                        <a:gd name="T8" fmla="*/ 13 w 63"/>
                        <a:gd name="T9" fmla="*/ 50 h 63"/>
                        <a:gd name="T10" fmla="*/ 63 w 63"/>
                        <a:gd name="T11" fmla="*/ 50 h 63"/>
                        <a:gd name="T12" fmla="*/ 63 w 63"/>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63" h="63">
                          <a:moveTo>
                            <a:pt x="63" y="63"/>
                          </a:moveTo>
                          <a:lnTo>
                            <a:pt x="0" y="63"/>
                          </a:lnTo>
                          <a:lnTo>
                            <a:pt x="0" y="0"/>
                          </a:lnTo>
                          <a:lnTo>
                            <a:pt x="13" y="0"/>
                          </a:lnTo>
                          <a:lnTo>
                            <a:pt x="13" y="50"/>
                          </a:lnTo>
                          <a:lnTo>
                            <a:pt x="63" y="50"/>
                          </a:ln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3" name="Rectangle 8"/>
                    <p:cNvSpPr>
                      <a:spLocks noChangeArrowheads="1"/>
                    </p:cNvSpPr>
                    <p:nvPr/>
                  </p:nvSpPr>
                  <p:spPr bwMode="auto">
                    <a:xfrm>
                      <a:off x="3902" y="2149"/>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4" name="Rectangle 9"/>
                    <p:cNvSpPr>
                      <a:spLocks noChangeArrowheads="1"/>
                    </p:cNvSpPr>
                    <p:nvPr/>
                  </p:nvSpPr>
                  <p:spPr bwMode="auto">
                    <a:xfrm>
                      <a:off x="3963" y="2149"/>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5" name="Rectangle 10"/>
                    <p:cNvSpPr>
                      <a:spLocks noChangeArrowheads="1"/>
                    </p:cNvSpPr>
                    <p:nvPr/>
                  </p:nvSpPr>
                  <p:spPr bwMode="auto">
                    <a:xfrm>
                      <a:off x="3932" y="2149"/>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6" name="Rectangle 11"/>
                    <p:cNvSpPr>
                      <a:spLocks noChangeArrowheads="1"/>
                    </p:cNvSpPr>
                    <p:nvPr/>
                  </p:nvSpPr>
                  <p:spPr bwMode="auto">
                    <a:xfrm>
                      <a:off x="3902" y="2180"/>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7" name="Rectangle 12"/>
                    <p:cNvSpPr>
                      <a:spLocks noChangeArrowheads="1"/>
                    </p:cNvSpPr>
                    <p:nvPr/>
                  </p:nvSpPr>
                  <p:spPr bwMode="auto">
                    <a:xfrm>
                      <a:off x="3963" y="2180"/>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8" name="Rectangle 13"/>
                    <p:cNvSpPr>
                      <a:spLocks noChangeArrowheads="1"/>
                    </p:cNvSpPr>
                    <p:nvPr/>
                  </p:nvSpPr>
                  <p:spPr bwMode="auto">
                    <a:xfrm>
                      <a:off x="3932" y="2180"/>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9" name="Rectangle 14"/>
                    <p:cNvSpPr>
                      <a:spLocks noChangeArrowheads="1"/>
                    </p:cNvSpPr>
                    <p:nvPr/>
                  </p:nvSpPr>
                  <p:spPr bwMode="auto">
                    <a:xfrm>
                      <a:off x="3902" y="2211"/>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0" name="Rectangle 15"/>
                    <p:cNvSpPr>
                      <a:spLocks noChangeArrowheads="1"/>
                    </p:cNvSpPr>
                    <p:nvPr/>
                  </p:nvSpPr>
                  <p:spPr bwMode="auto">
                    <a:xfrm>
                      <a:off x="3963" y="2211"/>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1" name="Rectangle 16"/>
                    <p:cNvSpPr>
                      <a:spLocks noChangeArrowheads="1"/>
                    </p:cNvSpPr>
                    <p:nvPr/>
                  </p:nvSpPr>
                  <p:spPr bwMode="auto">
                    <a:xfrm>
                      <a:off x="3932" y="2211"/>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2" name="Rectangle 17"/>
                    <p:cNvSpPr>
                      <a:spLocks noChangeArrowheads="1"/>
                    </p:cNvSpPr>
                    <p:nvPr/>
                  </p:nvSpPr>
                  <p:spPr bwMode="auto">
                    <a:xfrm>
                      <a:off x="3932" y="2241"/>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35" name="Group 34"/>
                <p:cNvGrpSpPr/>
                <p:nvPr/>
              </p:nvGrpSpPr>
              <p:grpSpPr>
                <a:xfrm>
                  <a:off x="8282734" y="2834543"/>
                  <a:ext cx="1828375" cy="371123"/>
                  <a:chOff x="8509752" y="2673325"/>
                  <a:chExt cx="1865038" cy="378565"/>
                </a:xfrm>
              </p:grpSpPr>
              <p:sp>
                <p:nvSpPr>
                  <p:cNvPr id="118" name="TextBox 117"/>
                  <p:cNvSpPr txBox="1"/>
                  <p:nvPr/>
                </p:nvSpPr>
                <p:spPr>
                  <a:xfrm>
                    <a:off x="8775568" y="2673325"/>
                    <a:ext cx="1599222" cy="378565"/>
                  </a:xfrm>
                  <a:prstGeom prst="rect">
                    <a:avLst/>
                  </a:prstGeom>
                </p:spPr>
                <p:txBody>
                  <a:bodyPr wrap="square" lIns="143428" tIns="89642" rIns="143428" bIns="89642" rtlCol="0">
                    <a:spAutoFit/>
                  </a:bodyPr>
                  <a:lstStyle/>
                  <a:p>
                    <a:pPr marL="0" marR="0" lvl="0" indent="0" algn="l" defTabSz="914367" rtl="0" eaLnBrk="1" fontAlgn="base" latinLnBrk="0" hangingPunct="1">
                      <a:lnSpc>
                        <a:spcPct val="90000"/>
                      </a:lnSpc>
                      <a:spcBef>
                        <a:spcPct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100000">
                              <a:srgbClr val="353535"/>
                            </a:gs>
                          </a:gsLst>
                          <a:lin ang="5400000" scaled="0"/>
                        </a:gradFill>
                        <a:effectLst/>
                        <a:uLnTx/>
                        <a:uFillTx/>
                        <a:latin typeface="Segoe UI Semilight"/>
                        <a:ea typeface="+mn-ea"/>
                        <a:cs typeface="Segoe UI" panose="020B0502040204020203" pitchFamily="34" charset="0"/>
                      </a:rPr>
                      <a:t>Power BI reports</a:t>
                    </a:r>
                  </a:p>
                </p:txBody>
              </p:sp>
              <p:grpSp>
                <p:nvGrpSpPr>
                  <p:cNvPr id="133" name="Group 26"/>
                  <p:cNvGrpSpPr>
                    <a:grpSpLocks noChangeAspect="1"/>
                  </p:cNvGrpSpPr>
                  <p:nvPr/>
                </p:nvGrpSpPr>
                <p:grpSpPr bwMode="auto">
                  <a:xfrm>
                    <a:off x="8509752" y="2727806"/>
                    <a:ext cx="208596" cy="269602"/>
                    <a:chOff x="3812" y="2068"/>
                    <a:chExt cx="212" cy="274"/>
                  </a:xfrm>
                  <a:solidFill>
                    <a:schemeClr val="tx1">
                      <a:lumMod val="60000"/>
                      <a:lumOff val="40000"/>
                    </a:schemeClr>
                  </a:solidFill>
                </p:grpSpPr>
                <p:sp>
                  <p:nvSpPr>
                    <p:cNvPr id="134" name="Freeform 27"/>
                    <p:cNvSpPr>
                      <a:spLocks noEditPoints="1"/>
                    </p:cNvSpPr>
                    <p:nvPr/>
                  </p:nvSpPr>
                  <p:spPr bwMode="auto">
                    <a:xfrm>
                      <a:off x="3854" y="2068"/>
                      <a:ext cx="170" cy="239"/>
                    </a:xfrm>
                    <a:custGeom>
                      <a:avLst/>
                      <a:gdLst>
                        <a:gd name="T0" fmla="*/ 170 w 170"/>
                        <a:gd name="T1" fmla="*/ 239 h 239"/>
                        <a:gd name="T2" fmla="*/ 0 w 170"/>
                        <a:gd name="T3" fmla="*/ 239 h 239"/>
                        <a:gd name="T4" fmla="*/ 0 w 170"/>
                        <a:gd name="T5" fmla="*/ 0 h 239"/>
                        <a:gd name="T6" fmla="*/ 109 w 170"/>
                        <a:gd name="T7" fmla="*/ 0 h 239"/>
                        <a:gd name="T8" fmla="*/ 170 w 170"/>
                        <a:gd name="T9" fmla="*/ 61 h 239"/>
                        <a:gd name="T10" fmla="*/ 170 w 170"/>
                        <a:gd name="T11" fmla="*/ 239 h 239"/>
                        <a:gd name="T12" fmla="*/ 13 w 170"/>
                        <a:gd name="T13" fmla="*/ 226 h 239"/>
                        <a:gd name="T14" fmla="*/ 157 w 170"/>
                        <a:gd name="T15" fmla="*/ 226 h 239"/>
                        <a:gd name="T16" fmla="*/ 157 w 170"/>
                        <a:gd name="T17" fmla="*/ 65 h 239"/>
                        <a:gd name="T18" fmla="*/ 102 w 170"/>
                        <a:gd name="T19" fmla="*/ 13 h 239"/>
                        <a:gd name="T20" fmla="*/ 13 w 170"/>
                        <a:gd name="T21" fmla="*/ 13 h 239"/>
                        <a:gd name="T22" fmla="*/ 13 w 170"/>
                        <a:gd name="T23" fmla="*/ 22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39">
                          <a:moveTo>
                            <a:pt x="170" y="239"/>
                          </a:moveTo>
                          <a:lnTo>
                            <a:pt x="0" y="239"/>
                          </a:lnTo>
                          <a:lnTo>
                            <a:pt x="0" y="0"/>
                          </a:lnTo>
                          <a:lnTo>
                            <a:pt x="109" y="0"/>
                          </a:lnTo>
                          <a:lnTo>
                            <a:pt x="170" y="61"/>
                          </a:lnTo>
                          <a:lnTo>
                            <a:pt x="170" y="239"/>
                          </a:lnTo>
                          <a:close/>
                          <a:moveTo>
                            <a:pt x="13" y="226"/>
                          </a:moveTo>
                          <a:lnTo>
                            <a:pt x="157" y="226"/>
                          </a:lnTo>
                          <a:lnTo>
                            <a:pt x="157" y="65"/>
                          </a:lnTo>
                          <a:lnTo>
                            <a:pt x="102" y="13"/>
                          </a:lnTo>
                          <a:lnTo>
                            <a:pt x="13" y="13"/>
                          </a:lnTo>
                          <a:lnTo>
                            <a:pt x="13" y="226"/>
                          </a:lnTo>
                          <a:close/>
                        </a:path>
                      </a:pathLst>
                    </a:custGeom>
                    <a:grpFill/>
                    <a:ln w="9525">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5" name="Freeform 28"/>
                    <p:cNvSpPr>
                      <a:spLocks/>
                    </p:cNvSpPr>
                    <p:nvPr/>
                  </p:nvSpPr>
                  <p:spPr bwMode="auto">
                    <a:xfrm>
                      <a:off x="3812" y="2103"/>
                      <a:ext cx="171" cy="239"/>
                    </a:xfrm>
                    <a:custGeom>
                      <a:avLst/>
                      <a:gdLst>
                        <a:gd name="T0" fmla="*/ 171 w 171"/>
                        <a:gd name="T1" fmla="*/ 239 h 239"/>
                        <a:gd name="T2" fmla="*/ 0 w 171"/>
                        <a:gd name="T3" fmla="*/ 239 h 239"/>
                        <a:gd name="T4" fmla="*/ 0 w 171"/>
                        <a:gd name="T5" fmla="*/ 0 h 239"/>
                        <a:gd name="T6" fmla="*/ 28 w 171"/>
                        <a:gd name="T7" fmla="*/ 0 h 239"/>
                        <a:gd name="T8" fmla="*/ 28 w 171"/>
                        <a:gd name="T9" fmla="*/ 13 h 239"/>
                        <a:gd name="T10" fmla="*/ 13 w 171"/>
                        <a:gd name="T11" fmla="*/ 13 h 239"/>
                        <a:gd name="T12" fmla="*/ 13 w 171"/>
                        <a:gd name="T13" fmla="*/ 226 h 239"/>
                        <a:gd name="T14" fmla="*/ 157 w 171"/>
                        <a:gd name="T15" fmla="*/ 226 h 239"/>
                        <a:gd name="T16" fmla="*/ 157 w 171"/>
                        <a:gd name="T17" fmla="*/ 209 h 239"/>
                        <a:gd name="T18" fmla="*/ 171 w 171"/>
                        <a:gd name="T19" fmla="*/ 209 h 239"/>
                        <a:gd name="T20" fmla="*/ 171 w 171"/>
                        <a:gd name="T2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 h="239">
                          <a:moveTo>
                            <a:pt x="171" y="239"/>
                          </a:moveTo>
                          <a:lnTo>
                            <a:pt x="0" y="239"/>
                          </a:lnTo>
                          <a:lnTo>
                            <a:pt x="0" y="0"/>
                          </a:lnTo>
                          <a:lnTo>
                            <a:pt x="28" y="0"/>
                          </a:lnTo>
                          <a:lnTo>
                            <a:pt x="28" y="13"/>
                          </a:lnTo>
                          <a:lnTo>
                            <a:pt x="13" y="13"/>
                          </a:lnTo>
                          <a:lnTo>
                            <a:pt x="13" y="226"/>
                          </a:lnTo>
                          <a:lnTo>
                            <a:pt x="157" y="226"/>
                          </a:lnTo>
                          <a:lnTo>
                            <a:pt x="157" y="209"/>
                          </a:lnTo>
                          <a:lnTo>
                            <a:pt x="171" y="209"/>
                          </a:lnTo>
                          <a:lnTo>
                            <a:pt x="171" y="239"/>
                          </a:lnTo>
                          <a:close/>
                        </a:path>
                      </a:pathLst>
                    </a:custGeom>
                    <a:grpFill/>
                    <a:ln w="9525">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7" name="Freeform 29"/>
                    <p:cNvSpPr>
                      <a:spLocks/>
                    </p:cNvSpPr>
                    <p:nvPr/>
                  </p:nvSpPr>
                  <p:spPr bwMode="auto">
                    <a:xfrm>
                      <a:off x="3948" y="2075"/>
                      <a:ext cx="63" cy="63"/>
                    </a:xfrm>
                    <a:custGeom>
                      <a:avLst/>
                      <a:gdLst>
                        <a:gd name="T0" fmla="*/ 63 w 63"/>
                        <a:gd name="T1" fmla="*/ 63 h 63"/>
                        <a:gd name="T2" fmla="*/ 0 w 63"/>
                        <a:gd name="T3" fmla="*/ 63 h 63"/>
                        <a:gd name="T4" fmla="*/ 0 w 63"/>
                        <a:gd name="T5" fmla="*/ 0 h 63"/>
                        <a:gd name="T6" fmla="*/ 13 w 63"/>
                        <a:gd name="T7" fmla="*/ 0 h 63"/>
                        <a:gd name="T8" fmla="*/ 13 w 63"/>
                        <a:gd name="T9" fmla="*/ 50 h 63"/>
                        <a:gd name="T10" fmla="*/ 63 w 63"/>
                        <a:gd name="T11" fmla="*/ 50 h 63"/>
                        <a:gd name="T12" fmla="*/ 63 w 63"/>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63" h="63">
                          <a:moveTo>
                            <a:pt x="63" y="63"/>
                          </a:moveTo>
                          <a:lnTo>
                            <a:pt x="0" y="63"/>
                          </a:lnTo>
                          <a:lnTo>
                            <a:pt x="0" y="0"/>
                          </a:lnTo>
                          <a:lnTo>
                            <a:pt x="13" y="0"/>
                          </a:lnTo>
                          <a:lnTo>
                            <a:pt x="13" y="50"/>
                          </a:lnTo>
                          <a:lnTo>
                            <a:pt x="63" y="50"/>
                          </a:ln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8" name="Freeform 30"/>
                    <p:cNvSpPr>
                      <a:spLocks/>
                    </p:cNvSpPr>
                    <p:nvPr/>
                  </p:nvSpPr>
                  <p:spPr bwMode="auto">
                    <a:xfrm>
                      <a:off x="3886" y="2168"/>
                      <a:ext cx="103" cy="50"/>
                    </a:xfrm>
                    <a:custGeom>
                      <a:avLst/>
                      <a:gdLst>
                        <a:gd name="T0" fmla="*/ 59 w 103"/>
                        <a:gd name="T1" fmla="*/ 50 h 50"/>
                        <a:gd name="T2" fmla="*/ 31 w 103"/>
                        <a:gd name="T3" fmla="*/ 22 h 50"/>
                        <a:gd name="T4" fmla="*/ 7 w 103"/>
                        <a:gd name="T5" fmla="*/ 46 h 50"/>
                        <a:gd name="T6" fmla="*/ 0 w 103"/>
                        <a:gd name="T7" fmla="*/ 39 h 50"/>
                        <a:gd name="T8" fmla="*/ 31 w 103"/>
                        <a:gd name="T9" fmla="*/ 9 h 50"/>
                        <a:gd name="T10" fmla="*/ 59 w 103"/>
                        <a:gd name="T11" fmla="*/ 37 h 50"/>
                        <a:gd name="T12" fmla="*/ 97 w 103"/>
                        <a:gd name="T13" fmla="*/ 0 h 50"/>
                        <a:gd name="T14" fmla="*/ 103 w 103"/>
                        <a:gd name="T15" fmla="*/ 7 h 50"/>
                        <a:gd name="T16" fmla="*/ 59 w 103"/>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50">
                          <a:moveTo>
                            <a:pt x="59" y="50"/>
                          </a:moveTo>
                          <a:lnTo>
                            <a:pt x="31" y="22"/>
                          </a:lnTo>
                          <a:lnTo>
                            <a:pt x="7" y="46"/>
                          </a:lnTo>
                          <a:lnTo>
                            <a:pt x="0" y="39"/>
                          </a:lnTo>
                          <a:lnTo>
                            <a:pt x="31" y="9"/>
                          </a:lnTo>
                          <a:lnTo>
                            <a:pt x="59" y="37"/>
                          </a:lnTo>
                          <a:lnTo>
                            <a:pt x="97" y="0"/>
                          </a:lnTo>
                          <a:lnTo>
                            <a:pt x="103" y="7"/>
                          </a:lnTo>
                          <a:lnTo>
                            <a:pt x="59"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9" name="Rectangle 31"/>
                    <p:cNvSpPr>
                      <a:spLocks noChangeArrowheads="1"/>
                    </p:cNvSpPr>
                    <p:nvPr/>
                  </p:nvSpPr>
                  <p:spPr bwMode="auto">
                    <a:xfrm>
                      <a:off x="3889" y="2223"/>
                      <a:ext cx="100"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43" name="Freeform 32"/>
                    <p:cNvSpPr>
                      <a:spLocks/>
                    </p:cNvSpPr>
                    <p:nvPr/>
                  </p:nvSpPr>
                  <p:spPr bwMode="auto">
                    <a:xfrm>
                      <a:off x="3967" y="2166"/>
                      <a:ext cx="22" cy="24"/>
                    </a:xfrm>
                    <a:custGeom>
                      <a:avLst/>
                      <a:gdLst>
                        <a:gd name="T0" fmla="*/ 22 w 22"/>
                        <a:gd name="T1" fmla="*/ 24 h 24"/>
                        <a:gd name="T2" fmla="*/ 13 w 22"/>
                        <a:gd name="T3" fmla="*/ 24 h 24"/>
                        <a:gd name="T4" fmla="*/ 13 w 22"/>
                        <a:gd name="T5" fmla="*/ 9 h 24"/>
                        <a:gd name="T6" fmla="*/ 0 w 22"/>
                        <a:gd name="T7" fmla="*/ 9 h 24"/>
                        <a:gd name="T8" fmla="*/ 0 w 22"/>
                        <a:gd name="T9" fmla="*/ 0 h 24"/>
                        <a:gd name="T10" fmla="*/ 22 w 22"/>
                        <a:gd name="T11" fmla="*/ 0 h 24"/>
                        <a:gd name="T12" fmla="*/ 22 w 2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22" h="24">
                          <a:moveTo>
                            <a:pt x="22" y="24"/>
                          </a:moveTo>
                          <a:lnTo>
                            <a:pt x="13" y="24"/>
                          </a:lnTo>
                          <a:lnTo>
                            <a:pt x="13" y="9"/>
                          </a:lnTo>
                          <a:lnTo>
                            <a:pt x="0" y="9"/>
                          </a:lnTo>
                          <a:lnTo>
                            <a:pt x="0" y="0"/>
                          </a:lnTo>
                          <a:lnTo>
                            <a:pt x="22" y="0"/>
                          </a:lnTo>
                          <a:lnTo>
                            <a:pt x="2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101" name="Group 100">
                  <a:extLst>
                    <a:ext uri="{FF2B5EF4-FFF2-40B4-BE49-F238E27FC236}">
                      <a16:creationId xmlns:a16="http://schemas.microsoft.com/office/drawing/2014/main" id="{E911BB3B-F562-4346-814F-4D9B5DA119C1}"/>
                    </a:ext>
                  </a:extLst>
                </p:cNvPr>
                <p:cNvGrpSpPr/>
                <p:nvPr/>
              </p:nvGrpSpPr>
              <p:grpSpPr>
                <a:xfrm>
                  <a:off x="8278842" y="3743666"/>
                  <a:ext cx="278867" cy="186544"/>
                  <a:chOff x="4794597" y="4302647"/>
                  <a:chExt cx="435323" cy="291204"/>
                </a:xfrm>
                <a:solidFill>
                  <a:schemeClr val="bg1"/>
                </a:solidFill>
              </p:grpSpPr>
              <p:sp>
                <p:nvSpPr>
                  <p:cNvPr id="103" name="Freeform 5">
                    <a:extLst>
                      <a:ext uri="{FF2B5EF4-FFF2-40B4-BE49-F238E27FC236}">
                        <a16:creationId xmlns:a16="http://schemas.microsoft.com/office/drawing/2014/main" id="{E9295548-4150-44CF-A289-E27867F90A2D}"/>
                      </a:ext>
                    </a:extLst>
                  </p:cNvPr>
                  <p:cNvSpPr>
                    <a:spLocks/>
                  </p:cNvSpPr>
                  <p:nvPr/>
                </p:nvSpPr>
                <p:spPr bwMode="auto">
                  <a:xfrm>
                    <a:off x="4794597" y="4343547"/>
                    <a:ext cx="435323" cy="250304"/>
                  </a:xfrm>
                  <a:custGeom>
                    <a:avLst/>
                    <a:gdLst>
                      <a:gd name="T0" fmla="*/ 141 w 218"/>
                      <a:gd name="T1" fmla="*/ 0 h 153"/>
                      <a:gd name="T2" fmla="*/ 192 w 218"/>
                      <a:gd name="T3" fmla="*/ 0 h 153"/>
                      <a:gd name="T4" fmla="*/ 218 w 218"/>
                      <a:gd name="T5" fmla="*/ 153 h 153"/>
                      <a:gd name="T6" fmla="*/ 0 w 218"/>
                      <a:gd name="T7" fmla="*/ 153 h 153"/>
                      <a:gd name="T8" fmla="*/ 24 w 218"/>
                      <a:gd name="T9" fmla="*/ 0 h 153"/>
                      <a:gd name="T10" fmla="*/ 73 w 218"/>
                      <a:gd name="T11" fmla="*/ 0 h 153"/>
                    </a:gdLst>
                    <a:ahLst/>
                    <a:cxnLst>
                      <a:cxn ang="0">
                        <a:pos x="T0" y="T1"/>
                      </a:cxn>
                      <a:cxn ang="0">
                        <a:pos x="T2" y="T3"/>
                      </a:cxn>
                      <a:cxn ang="0">
                        <a:pos x="T4" y="T5"/>
                      </a:cxn>
                      <a:cxn ang="0">
                        <a:pos x="T6" y="T7"/>
                      </a:cxn>
                      <a:cxn ang="0">
                        <a:pos x="T8" y="T9"/>
                      </a:cxn>
                      <a:cxn ang="0">
                        <a:pos x="T10" y="T11"/>
                      </a:cxn>
                    </a:cxnLst>
                    <a:rect l="0" t="0" r="r" b="b"/>
                    <a:pathLst>
                      <a:path w="218" h="153">
                        <a:moveTo>
                          <a:pt x="141" y="0"/>
                        </a:moveTo>
                        <a:lnTo>
                          <a:pt x="192" y="0"/>
                        </a:lnTo>
                        <a:lnTo>
                          <a:pt x="218" y="153"/>
                        </a:lnTo>
                        <a:lnTo>
                          <a:pt x="0" y="153"/>
                        </a:lnTo>
                        <a:lnTo>
                          <a:pt x="24" y="0"/>
                        </a:lnTo>
                        <a:lnTo>
                          <a:pt x="73" y="0"/>
                        </a:lnTo>
                      </a:path>
                    </a:pathLst>
                  </a:custGeom>
                  <a:grpFill/>
                  <a:ln w="15875" cap="flat">
                    <a:solidFill>
                      <a:schemeClr val="tx1">
                        <a:lumMod val="60000"/>
                        <a:lumOff val="4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104" name="Freeform 8">
                    <a:extLst>
                      <a:ext uri="{FF2B5EF4-FFF2-40B4-BE49-F238E27FC236}">
                        <a16:creationId xmlns:a16="http://schemas.microsoft.com/office/drawing/2014/main" id="{BA643248-6D6A-49D9-AEC6-EF132E81FC10}"/>
                      </a:ext>
                    </a:extLst>
                  </p:cNvPr>
                  <p:cNvSpPr>
                    <a:spLocks/>
                  </p:cNvSpPr>
                  <p:nvPr/>
                </p:nvSpPr>
                <p:spPr bwMode="auto">
                  <a:xfrm>
                    <a:off x="4876469" y="4302647"/>
                    <a:ext cx="313512" cy="98158"/>
                  </a:xfrm>
                  <a:custGeom>
                    <a:avLst/>
                    <a:gdLst>
                      <a:gd name="T0" fmla="*/ 0 w 157"/>
                      <a:gd name="T1" fmla="*/ 58 h 60"/>
                      <a:gd name="T2" fmla="*/ 40 w 157"/>
                      <a:gd name="T3" fmla="*/ 17 h 60"/>
                      <a:gd name="T4" fmla="*/ 49 w 157"/>
                      <a:gd name="T5" fmla="*/ 25 h 60"/>
                      <a:gd name="T6" fmla="*/ 74 w 157"/>
                      <a:gd name="T7" fmla="*/ 0 h 60"/>
                      <a:gd name="T8" fmla="*/ 134 w 157"/>
                      <a:gd name="T9" fmla="*/ 60 h 60"/>
                      <a:gd name="T10" fmla="*/ 157 w 157"/>
                      <a:gd name="T11" fmla="*/ 60 h 60"/>
                    </a:gdLst>
                    <a:ahLst/>
                    <a:cxnLst>
                      <a:cxn ang="0">
                        <a:pos x="T0" y="T1"/>
                      </a:cxn>
                      <a:cxn ang="0">
                        <a:pos x="T2" y="T3"/>
                      </a:cxn>
                      <a:cxn ang="0">
                        <a:pos x="T4" y="T5"/>
                      </a:cxn>
                      <a:cxn ang="0">
                        <a:pos x="T6" y="T7"/>
                      </a:cxn>
                      <a:cxn ang="0">
                        <a:pos x="T8" y="T9"/>
                      </a:cxn>
                      <a:cxn ang="0">
                        <a:pos x="T10" y="T11"/>
                      </a:cxn>
                    </a:cxnLst>
                    <a:rect l="0" t="0" r="r" b="b"/>
                    <a:pathLst>
                      <a:path w="157" h="60">
                        <a:moveTo>
                          <a:pt x="0" y="58"/>
                        </a:moveTo>
                        <a:lnTo>
                          <a:pt x="40" y="17"/>
                        </a:lnTo>
                        <a:lnTo>
                          <a:pt x="49" y="25"/>
                        </a:lnTo>
                        <a:lnTo>
                          <a:pt x="74" y="0"/>
                        </a:lnTo>
                        <a:lnTo>
                          <a:pt x="134" y="60"/>
                        </a:lnTo>
                        <a:lnTo>
                          <a:pt x="157" y="60"/>
                        </a:lnTo>
                      </a:path>
                    </a:pathLst>
                  </a:custGeom>
                  <a:grpFill/>
                  <a:ln w="15875" cap="flat">
                    <a:solidFill>
                      <a:schemeClr val="tx1">
                        <a:lumMod val="60000"/>
                        <a:lumOff val="4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105" name="Freeform 9">
                    <a:extLst>
                      <a:ext uri="{FF2B5EF4-FFF2-40B4-BE49-F238E27FC236}">
                        <a16:creationId xmlns:a16="http://schemas.microsoft.com/office/drawing/2014/main" id="{4F0A61C7-4FB5-49B0-B769-81C0183AE8D6}"/>
                      </a:ext>
                    </a:extLst>
                  </p:cNvPr>
                  <p:cNvSpPr>
                    <a:spLocks/>
                  </p:cNvSpPr>
                  <p:nvPr/>
                </p:nvSpPr>
                <p:spPr bwMode="auto">
                  <a:xfrm>
                    <a:off x="4828544" y="4372994"/>
                    <a:ext cx="397382" cy="215949"/>
                  </a:xfrm>
                  <a:custGeom>
                    <a:avLst/>
                    <a:gdLst>
                      <a:gd name="T0" fmla="*/ 0 w 93"/>
                      <a:gd name="T1" fmla="*/ 7 h 62"/>
                      <a:gd name="T2" fmla="*/ 22 w 93"/>
                      <a:gd name="T3" fmla="*/ 27 h 62"/>
                      <a:gd name="T4" fmla="*/ 38 w 93"/>
                      <a:gd name="T5" fmla="*/ 43 h 62"/>
                      <a:gd name="T6" fmla="*/ 55 w 93"/>
                      <a:gd name="T7" fmla="*/ 27 h 62"/>
                      <a:gd name="T8" fmla="*/ 55 w 93"/>
                      <a:gd name="T9" fmla="*/ 26 h 62"/>
                      <a:gd name="T10" fmla="*/ 62 w 93"/>
                      <a:gd name="T11" fmla="*/ 19 h 62"/>
                      <a:gd name="T12" fmla="*/ 69 w 93"/>
                      <a:gd name="T13" fmla="*/ 26 h 62"/>
                      <a:gd name="T14" fmla="*/ 69 w 93"/>
                      <a:gd name="T15" fmla="*/ 26 h 62"/>
                      <a:gd name="T16" fmla="*/ 93 w 93"/>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62">
                        <a:moveTo>
                          <a:pt x="0" y="7"/>
                        </a:moveTo>
                        <a:cubicBezTo>
                          <a:pt x="0" y="7"/>
                          <a:pt x="25" y="0"/>
                          <a:pt x="22" y="27"/>
                        </a:cubicBezTo>
                        <a:cubicBezTo>
                          <a:pt x="21" y="36"/>
                          <a:pt x="29" y="43"/>
                          <a:pt x="38" y="43"/>
                        </a:cubicBezTo>
                        <a:cubicBezTo>
                          <a:pt x="47" y="43"/>
                          <a:pt x="55" y="36"/>
                          <a:pt x="55" y="27"/>
                        </a:cubicBezTo>
                        <a:cubicBezTo>
                          <a:pt x="55" y="26"/>
                          <a:pt x="55" y="26"/>
                          <a:pt x="55" y="26"/>
                        </a:cubicBezTo>
                        <a:cubicBezTo>
                          <a:pt x="55" y="22"/>
                          <a:pt x="58" y="19"/>
                          <a:pt x="62" y="19"/>
                        </a:cubicBezTo>
                        <a:cubicBezTo>
                          <a:pt x="66" y="19"/>
                          <a:pt x="69" y="22"/>
                          <a:pt x="69" y="26"/>
                        </a:cubicBezTo>
                        <a:cubicBezTo>
                          <a:pt x="69" y="26"/>
                          <a:pt x="69" y="26"/>
                          <a:pt x="69" y="26"/>
                        </a:cubicBezTo>
                        <a:cubicBezTo>
                          <a:pt x="69" y="26"/>
                          <a:pt x="66" y="58"/>
                          <a:pt x="93" y="62"/>
                        </a:cubicBezTo>
                      </a:path>
                    </a:pathLst>
                  </a:custGeom>
                  <a:grpFill/>
                  <a:ln w="15875" cap="flat">
                    <a:solidFill>
                      <a:schemeClr val="tx1">
                        <a:lumMod val="60000"/>
                        <a:lumOff val="4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grpSp>
            <p:sp>
              <p:nvSpPr>
                <p:cNvPr id="102" name="TextBox 101">
                  <a:extLst>
                    <a:ext uri="{FF2B5EF4-FFF2-40B4-BE49-F238E27FC236}">
                      <a16:creationId xmlns:a16="http://schemas.microsoft.com/office/drawing/2014/main" id="{59A6DB66-F619-4345-9446-C7118A75BF28}"/>
                    </a:ext>
                  </a:extLst>
                </p:cNvPr>
                <p:cNvSpPr txBox="1"/>
                <p:nvPr/>
              </p:nvSpPr>
              <p:spPr>
                <a:xfrm>
                  <a:off x="8570759" y="3662102"/>
                  <a:ext cx="1301691" cy="638083"/>
                </a:xfrm>
                <a:prstGeom prst="rect">
                  <a:avLst/>
                </a:prstGeom>
                <a:solidFill>
                  <a:schemeClr val="bg1"/>
                </a:solidFill>
              </p:spPr>
              <p:txBody>
                <a:bodyPr wrap="square" lIns="143428" tIns="89642" rIns="143428" bIns="89642" rtlCol="0">
                  <a:spAutoFit/>
                </a:bodyPr>
                <a:lstStyle/>
                <a:p>
                  <a:pPr marL="0" marR="0" lvl="0" indent="0" algn="l" defTabSz="914367" rtl="0" eaLnBrk="1" fontAlgn="base" latinLnBrk="0" hangingPunct="1">
                    <a:lnSpc>
                      <a:spcPct val="90000"/>
                    </a:lnSpc>
                    <a:spcBef>
                      <a:spcPct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100000">
                            <a:srgbClr val="353535"/>
                          </a:gs>
                        </a:gsLst>
                        <a:lin ang="5400000" scaled="0"/>
                      </a:gradFill>
                      <a:effectLst/>
                      <a:uLnTx/>
                      <a:uFillTx/>
                      <a:latin typeface="Segoe UI Semilight"/>
                      <a:ea typeface="+mn-ea"/>
                      <a:cs typeface="Segoe UI" panose="020B0502040204020203" pitchFamily="34" charset="0"/>
                    </a:rPr>
                    <a:t>Custom </a:t>
                  </a:r>
                </a:p>
                <a:p>
                  <a:pPr marL="0" marR="0" lvl="0" indent="0" algn="l" defTabSz="914367" rtl="0" eaLnBrk="1" fontAlgn="base" latinLnBrk="0" hangingPunct="1">
                    <a:lnSpc>
                      <a:spcPct val="90000"/>
                    </a:lnSpc>
                    <a:spcBef>
                      <a:spcPct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100000">
                            <a:srgbClr val="353535"/>
                          </a:gs>
                        </a:gsLst>
                        <a:lin ang="5400000" scaled="0"/>
                      </a:gradFill>
                      <a:effectLst/>
                      <a:uLnTx/>
                      <a:uFillTx/>
                      <a:latin typeface="Segoe UI Semilight"/>
                      <a:ea typeface="+mn-ea"/>
                      <a:cs typeface="Segoe UI" panose="020B0502040204020203" pitchFamily="34" charset="0"/>
                    </a:rPr>
                    <a:t>Visualizations</a:t>
                  </a:r>
                </a:p>
              </p:txBody>
            </p:sp>
          </p:grpSp>
          <p:sp>
            <p:nvSpPr>
              <p:cNvPr id="254" name="Rectangle 253"/>
              <p:cNvSpPr/>
              <p:nvPr/>
            </p:nvSpPr>
            <p:spPr bwMode="auto">
              <a:xfrm>
                <a:off x="6934682" y="4587452"/>
                <a:ext cx="3888810" cy="46692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439">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Power BI Report Server</a:t>
                </a:r>
              </a:p>
            </p:txBody>
          </p:sp>
          <p:cxnSp>
            <p:nvCxnSpPr>
              <p:cNvPr id="16" name="Straight Connector 15">
                <a:extLst>
                  <a:ext uri="{FF2B5EF4-FFF2-40B4-BE49-F238E27FC236}">
                    <a16:creationId xmlns:a16="http://schemas.microsoft.com/office/drawing/2014/main" id="{F7991D71-77BC-46A3-B2D7-9F64F86EC50A}"/>
                  </a:ext>
                </a:extLst>
              </p:cNvPr>
              <p:cNvCxnSpPr>
                <a:cxnSpLocks/>
              </p:cNvCxnSpPr>
              <p:nvPr/>
            </p:nvCxnSpPr>
            <p:spPr>
              <a:xfrm>
                <a:off x="6553201" y="2685846"/>
                <a:ext cx="0" cy="2437942"/>
              </a:xfrm>
              <a:prstGeom prst="line">
                <a:avLst/>
              </a:prstGeom>
              <a:ln w="9525">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FADA6EA-A269-4742-AD04-1E44E96C6E12}"/>
                  </a:ext>
                </a:extLst>
              </p:cNvPr>
              <p:cNvCxnSpPr>
                <a:cxnSpLocks/>
              </p:cNvCxnSpPr>
              <p:nvPr/>
            </p:nvCxnSpPr>
            <p:spPr>
              <a:xfrm flipH="1">
                <a:off x="6588370" y="5135512"/>
                <a:ext cx="4618892" cy="0"/>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9AEBADAD-91D2-48F7-8DEC-B97045A466BB}"/>
                  </a:ext>
                </a:extLst>
              </p:cNvPr>
              <p:cNvCxnSpPr>
                <a:cxnSpLocks/>
              </p:cNvCxnSpPr>
              <p:nvPr/>
            </p:nvCxnSpPr>
            <p:spPr>
              <a:xfrm>
                <a:off x="11207262" y="3392473"/>
                <a:ext cx="5" cy="1731316"/>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57E8C21D-BA5D-4354-8847-7CBDFEBE254F}"/>
                  </a:ext>
                </a:extLst>
              </p:cNvPr>
              <p:cNvCxnSpPr>
                <a:cxnSpLocks/>
              </p:cNvCxnSpPr>
              <p:nvPr/>
            </p:nvCxnSpPr>
            <p:spPr>
              <a:xfrm flipH="1">
                <a:off x="10357377" y="3339891"/>
                <a:ext cx="849885" cy="2563"/>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AF1E9B89-2267-44B6-AE17-44E3F3FF279E}"/>
                  </a:ext>
                </a:extLst>
              </p:cNvPr>
              <p:cNvCxnSpPr>
                <a:cxnSpLocks/>
              </p:cNvCxnSpPr>
              <p:nvPr/>
            </p:nvCxnSpPr>
            <p:spPr>
              <a:xfrm>
                <a:off x="7818331" y="2034635"/>
                <a:ext cx="3004" cy="656011"/>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6778FC7-D466-4EB9-82AB-E995C29CA4CF}"/>
                  </a:ext>
                </a:extLst>
              </p:cNvPr>
              <p:cNvCxnSpPr>
                <a:cxnSpLocks/>
              </p:cNvCxnSpPr>
              <p:nvPr/>
            </p:nvCxnSpPr>
            <p:spPr>
              <a:xfrm>
                <a:off x="10377384" y="2031199"/>
                <a:ext cx="0" cy="1308692"/>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B3621E0-EAF4-454A-A4F2-CE1DE594C042}"/>
                  </a:ext>
                </a:extLst>
              </p:cNvPr>
              <p:cNvCxnSpPr>
                <a:cxnSpLocks/>
              </p:cNvCxnSpPr>
              <p:nvPr/>
            </p:nvCxnSpPr>
            <p:spPr>
              <a:xfrm flipH="1">
                <a:off x="6563343" y="2674958"/>
                <a:ext cx="1268239" cy="2745"/>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46F9FCE9-6AF8-43CD-B374-9468A65D23EE}"/>
                  </a:ext>
                </a:extLst>
              </p:cNvPr>
              <p:cNvCxnSpPr>
                <a:cxnSpLocks/>
              </p:cNvCxnSpPr>
              <p:nvPr/>
            </p:nvCxnSpPr>
            <p:spPr>
              <a:xfrm flipH="1">
                <a:off x="7831582" y="2026908"/>
                <a:ext cx="2473009" cy="0"/>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0" name="Rectangle 239">
            <a:extLst>
              <a:ext uri="{FF2B5EF4-FFF2-40B4-BE49-F238E27FC236}">
                <a16:creationId xmlns:a16="http://schemas.microsoft.com/office/drawing/2014/main" id="{96CED787-6D3B-41D4-954A-0AB3125D4EAA}"/>
              </a:ext>
            </a:extLst>
          </p:cNvPr>
          <p:cNvSpPr/>
          <p:nvPr/>
        </p:nvSpPr>
        <p:spPr bwMode="auto">
          <a:xfrm>
            <a:off x="8775684" y="4500194"/>
            <a:ext cx="654474" cy="48331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Tree>
    <p:extLst>
      <p:ext uri="{BB962C8B-B14F-4D97-AF65-F5344CB8AC3E}">
        <p14:creationId xmlns:p14="http://schemas.microsoft.com/office/powerpoint/2010/main" val="968683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750"/>
                                  </p:stCondLst>
                                  <p:childTnLst>
                                    <p:set>
                                      <p:cBhvr>
                                        <p:cTn id="12" dur="1" fill="hold">
                                          <p:stCondLst>
                                            <p:cond delay="0"/>
                                          </p:stCondLst>
                                        </p:cTn>
                                        <p:tgtEl>
                                          <p:spTgt spid="237"/>
                                        </p:tgtEl>
                                        <p:attrNameLst>
                                          <p:attrName>style.visibility</p:attrName>
                                        </p:attrNameLst>
                                      </p:cBhvr>
                                      <p:to>
                                        <p:strVal val="visible"/>
                                      </p:to>
                                    </p:set>
                                    <p:animEffect transition="in" filter="fade">
                                      <p:cBhvr>
                                        <p:cTn id="13" dur="5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163">
            <a:extLst>
              <a:ext uri="{FF2B5EF4-FFF2-40B4-BE49-F238E27FC236}">
                <a16:creationId xmlns:a16="http://schemas.microsoft.com/office/drawing/2014/main" id="{2A235F0C-F803-4D46-AB3E-EF822FB86E2A}"/>
              </a:ext>
            </a:extLst>
          </p:cNvPr>
          <p:cNvSpPr/>
          <p:nvPr/>
        </p:nvSpPr>
        <p:spPr bwMode="auto">
          <a:xfrm>
            <a:off x="6256628" y="4593566"/>
            <a:ext cx="5089841" cy="7443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9" name="Group 18"/>
          <p:cNvGrpSpPr/>
          <p:nvPr/>
        </p:nvGrpSpPr>
        <p:grpSpPr>
          <a:xfrm>
            <a:off x="6173472" y="4631666"/>
            <a:ext cx="5406572" cy="712787"/>
            <a:chOff x="6173472" y="4631666"/>
            <a:chExt cx="5406572" cy="712787"/>
          </a:xfrm>
        </p:grpSpPr>
        <p:grpSp>
          <p:nvGrpSpPr>
            <p:cNvPr id="16" name="Group 15"/>
            <p:cNvGrpSpPr/>
            <p:nvPr/>
          </p:nvGrpSpPr>
          <p:grpSpPr>
            <a:xfrm>
              <a:off x="6173472" y="4631666"/>
              <a:ext cx="712787" cy="712787"/>
              <a:chOff x="6356352" y="4631666"/>
              <a:chExt cx="712787" cy="712787"/>
            </a:xfrm>
          </p:grpSpPr>
          <p:sp>
            <p:nvSpPr>
              <p:cNvPr id="149" name="Oval 148"/>
              <p:cNvSpPr/>
              <p:nvPr/>
            </p:nvSpPr>
            <p:spPr bwMode="auto">
              <a:xfrm>
                <a:off x="6356352" y="4631666"/>
                <a:ext cx="712787" cy="712787"/>
              </a:xfrm>
              <a:prstGeom prst="ellipse">
                <a:avLst/>
              </a:prstGeom>
              <a:solidFill>
                <a:srgbClr val="F8F8F8"/>
              </a:solidFill>
              <a:ln w="4762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latin typeface="Segoe UI"/>
                </a:endParaRPr>
              </a:p>
            </p:txBody>
          </p:sp>
          <p:grpSp>
            <p:nvGrpSpPr>
              <p:cNvPr id="13" name="Group 12">
                <a:extLst>
                  <a:ext uri="{FF2B5EF4-FFF2-40B4-BE49-F238E27FC236}">
                    <a16:creationId xmlns:a16="http://schemas.microsoft.com/office/drawing/2014/main" id="{F92DDED7-3286-4F88-AE9C-F71F6E0A8337}"/>
                  </a:ext>
                </a:extLst>
              </p:cNvPr>
              <p:cNvGrpSpPr/>
              <p:nvPr/>
            </p:nvGrpSpPr>
            <p:grpSpPr>
              <a:xfrm>
                <a:off x="6465525" y="4759283"/>
                <a:ext cx="470225" cy="484038"/>
                <a:chOff x="9766172" y="902677"/>
                <a:chExt cx="660189" cy="728443"/>
              </a:xfrm>
              <a:solidFill>
                <a:srgbClr val="0078D7"/>
              </a:solidFill>
            </p:grpSpPr>
            <p:sp>
              <p:nvSpPr>
                <p:cNvPr id="153" name="Freeform 21">
                  <a:extLst>
                    <a:ext uri="{FF2B5EF4-FFF2-40B4-BE49-F238E27FC236}">
                      <a16:creationId xmlns:a16="http://schemas.microsoft.com/office/drawing/2014/main" id="{9D24B635-0D78-4E5D-A71F-C806F7D1C452}"/>
                    </a:ext>
                  </a:extLst>
                </p:cNvPr>
                <p:cNvSpPr>
                  <a:spLocks/>
                </p:cNvSpPr>
                <p:nvPr/>
              </p:nvSpPr>
              <p:spPr bwMode="auto">
                <a:xfrm>
                  <a:off x="9766172" y="902677"/>
                  <a:ext cx="656492" cy="402176"/>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chemeClr val="tx1"/>
                </a:solidFill>
                <a:ln w="1905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7" name="Freeform 13">
                  <a:extLst>
                    <a:ext uri="{FF2B5EF4-FFF2-40B4-BE49-F238E27FC236}">
                      <a16:creationId xmlns:a16="http://schemas.microsoft.com/office/drawing/2014/main" id="{9FAD4F4F-7319-4011-89CA-0B2C67D262F5}"/>
                    </a:ext>
                  </a:extLst>
                </p:cNvPr>
                <p:cNvSpPr/>
                <p:nvPr/>
              </p:nvSpPr>
              <p:spPr bwMode="auto">
                <a:xfrm rot="19542112">
                  <a:off x="9829968" y="1321533"/>
                  <a:ext cx="107491" cy="259598"/>
                </a:xfrm>
                <a:custGeom>
                  <a:avLst/>
                  <a:gdLst>
                    <a:gd name="connsiteX0" fmla="*/ 57150 w 183357"/>
                    <a:gd name="connsiteY0" fmla="*/ 519112 h 519112"/>
                    <a:gd name="connsiteX1" fmla="*/ 119063 w 183357"/>
                    <a:gd name="connsiteY1" fmla="*/ 469106 h 519112"/>
                    <a:gd name="connsiteX2" fmla="*/ 116682 w 183357"/>
                    <a:gd name="connsiteY2" fmla="*/ 126206 h 519112"/>
                    <a:gd name="connsiteX3" fmla="*/ 180975 w 183357"/>
                    <a:gd name="connsiteY3" fmla="*/ 192881 h 519112"/>
                    <a:gd name="connsiteX4" fmla="*/ 183357 w 183357"/>
                    <a:gd name="connsiteY4" fmla="*/ 2381 h 519112"/>
                    <a:gd name="connsiteX5" fmla="*/ 0 w 183357"/>
                    <a:gd name="connsiteY5" fmla="*/ 0 h 519112"/>
                    <a:gd name="connsiteX6" fmla="*/ 57150 w 183357"/>
                    <a:gd name="connsiteY6" fmla="*/ 64294 h 519112"/>
                    <a:gd name="connsiteX7" fmla="*/ 57150 w 183357"/>
                    <a:gd name="connsiteY7" fmla="*/ 519112 h 519112"/>
                    <a:gd name="connsiteX0" fmla="*/ 82549 w 208756"/>
                    <a:gd name="connsiteY0" fmla="*/ 519112 h 519112"/>
                    <a:gd name="connsiteX1" fmla="*/ 144462 w 208756"/>
                    <a:gd name="connsiteY1" fmla="*/ 469106 h 519112"/>
                    <a:gd name="connsiteX2" fmla="*/ 142081 w 208756"/>
                    <a:gd name="connsiteY2" fmla="*/ 126206 h 519112"/>
                    <a:gd name="connsiteX3" fmla="*/ 206374 w 208756"/>
                    <a:gd name="connsiteY3" fmla="*/ 192881 h 519112"/>
                    <a:gd name="connsiteX4" fmla="*/ 208756 w 208756"/>
                    <a:gd name="connsiteY4" fmla="*/ 2381 h 519112"/>
                    <a:gd name="connsiteX5" fmla="*/ 25399 w 208756"/>
                    <a:gd name="connsiteY5" fmla="*/ 0 h 519112"/>
                    <a:gd name="connsiteX6" fmla="*/ 82549 w 208756"/>
                    <a:gd name="connsiteY6" fmla="*/ 64294 h 519112"/>
                    <a:gd name="connsiteX7" fmla="*/ 82549 w 208756"/>
                    <a:gd name="connsiteY7" fmla="*/ 519112 h 519112"/>
                    <a:gd name="connsiteX0" fmla="*/ 88685 w 214892"/>
                    <a:gd name="connsiteY0" fmla="*/ 519112 h 519112"/>
                    <a:gd name="connsiteX1" fmla="*/ 150598 w 214892"/>
                    <a:gd name="connsiteY1" fmla="*/ 469106 h 519112"/>
                    <a:gd name="connsiteX2" fmla="*/ 148217 w 214892"/>
                    <a:gd name="connsiteY2" fmla="*/ 126206 h 519112"/>
                    <a:gd name="connsiteX3" fmla="*/ 212510 w 214892"/>
                    <a:gd name="connsiteY3" fmla="*/ 192881 h 519112"/>
                    <a:gd name="connsiteX4" fmla="*/ 214892 w 214892"/>
                    <a:gd name="connsiteY4" fmla="*/ 2381 h 519112"/>
                    <a:gd name="connsiteX5" fmla="*/ 31535 w 214892"/>
                    <a:gd name="connsiteY5" fmla="*/ 0 h 519112"/>
                    <a:gd name="connsiteX6" fmla="*/ 88685 w 214892"/>
                    <a:gd name="connsiteY6" fmla="*/ 64294 h 519112"/>
                    <a:gd name="connsiteX7" fmla="*/ 88685 w 214892"/>
                    <a:gd name="connsiteY7" fmla="*/ 519112 h 519112"/>
                    <a:gd name="connsiteX0" fmla="*/ 88685 w 214892"/>
                    <a:gd name="connsiteY0" fmla="*/ 519112 h 519112"/>
                    <a:gd name="connsiteX1" fmla="*/ 150598 w 214892"/>
                    <a:gd name="connsiteY1" fmla="*/ 469106 h 519112"/>
                    <a:gd name="connsiteX2" fmla="*/ 148217 w 214892"/>
                    <a:gd name="connsiteY2" fmla="*/ 126206 h 519112"/>
                    <a:gd name="connsiteX3" fmla="*/ 212510 w 214892"/>
                    <a:gd name="connsiteY3" fmla="*/ 192881 h 519112"/>
                    <a:gd name="connsiteX4" fmla="*/ 214892 w 214892"/>
                    <a:gd name="connsiteY4" fmla="*/ 2381 h 519112"/>
                    <a:gd name="connsiteX5" fmla="*/ 31535 w 214892"/>
                    <a:gd name="connsiteY5" fmla="*/ 0 h 519112"/>
                    <a:gd name="connsiteX6" fmla="*/ 88685 w 214892"/>
                    <a:gd name="connsiteY6" fmla="*/ 64294 h 519112"/>
                    <a:gd name="connsiteX7" fmla="*/ 88685 w 214892"/>
                    <a:gd name="connsiteY7" fmla="*/ 519112 h 519112"/>
                    <a:gd name="connsiteX0" fmla="*/ 88685 w 214892"/>
                    <a:gd name="connsiteY0" fmla="*/ 519112 h 519112"/>
                    <a:gd name="connsiteX1" fmla="*/ 150598 w 214892"/>
                    <a:gd name="connsiteY1" fmla="*/ 469106 h 519112"/>
                    <a:gd name="connsiteX2" fmla="*/ 148217 w 214892"/>
                    <a:gd name="connsiteY2" fmla="*/ 126206 h 519112"/>
                    <a:gd name="connsiteX3" fmla="*/ 212510 w 214892"/>
                    <a:gd name="connsiteY3" fmla="*/ 192881 h 519112"/>
                    <a:gd name="connsiteX4" fmla="*/ 214892 w 214892"/>
                    <a:gd name="connsiteY4" fmla="*/ 2381 h 519112"/>
                    <a:gd name="connsiteX5" fmla="*/ 31535 w 214892"/>
                    <a:gd name="connsiteY5" fmla="*/ 0 h 519112"/>
                    <a:gd name="connsiteX6" fmla="*/ 88685 w 214892"/>
                    <a:gd name="connsiteY6" fmla="*/ 64294 h 519112"/>
                    <a:gd name="connsiteX7" fmla="*/ 88685 w 214892"/>
                    <a:gd name="connsiteY7" fmla="*/ 519112 h 519112"/>
                    <a:gd name="connsiteX0" fmla="*/ 88685 w 214892"/>
                    <a:gd name="connsiteY0" fmla="*/ 519112 h 519112"/>
                    <a:gd name="connsiteX1" fmla="*/ 150598 w 214892"/>
                    <a:gd name="connsiteY1" fmla="*/ 469106 h 519112"/>
                    <a:gd name="connsiteX2" fmla="*/ 148217 w 214892"/>
                    <a:gd name="connsiteY2" fmla="*/ 126206 h 519112"/>
                    <a:gd name="connsiteX3" fmla="*/ 212510 w 214892"/>
                    <a:gd name="connsiteY3" fmla="*/ 192881 h 519112"/>
                    <a:gd name="connsiteX4" fmla="*/ 214892 w 214892"/>
                    <a:gd name="connsiteY4" fmla="*/ 2381 h 519112"/>
                    <a:gd name="connsiteX5" fmla="*/ 31535 w 214892"/>
                    <a:gd name="connsiteY5" fmla="*/ 0 h 519112"/>
                    <a:gd name="connsiteX6" fmla="*/ 88685 w 214892"/>
                    <a:gd name="connsiteY6" fmla="*/ 64294 h 519112"/>
                    <a:gd name="connsiteX7" fmla="*/ 88685 w 214892"/>
                    <a:gd name="connsiteY7" fmla="*/ 519112 h 519112"/>
                    <a:gd name="connsiteX0" fmla="*/ 88685 w 214892"/>
                    <a:gd name="connsiteY0" fmla="*/ 519112 h 519112"/>
                    <a:gd name="connsiteX1" fmla="*/ 150598 w 214892"/>
                    <a:gd name="connsiteY1" fmla="*/ 469106 h 519112"/>
                    <a:gd name="connsiteX2" fmla="*/ 148217 w 214892"/>
                    <a:gd name="connsiteY2" fmla="*/ 126206 h 519112"/>
                    <a:gd name="connsiteX3" fmla="*/ 212510 w 214892"/>
                    <a:gd name="connsiteY3" fmla="*/ 192881 h 519112"/>
                    <a:gd name="connsiteX4" fmla="*/ 214892 w 214892"/>
                    <a:gd name="connsiteY4" fmla="*/ 2381 h 519112"/>
                    <a:gd name="connsiteX5" fmla="*/ 31535 w 214892"/>
                    <a:gd name="connsiteY5" fmla="*/ 0 h 519112"/>
                    <a:gd name="connsiteX6" fmla="*/ 88685 w 214892"/>
                    <a:gd name="connsiteY6" fmla="*/ 64294 h 519112"/>
                    <a:gd name="connsiteX7" fmla="*/ 88685 w 214892"/>
                    <a:gd name="connsiteY7" fmla="*/ 519112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892" h="519112">
                      <a:moveTo>
                        <a:pt x="88685" y="519112"/>
                      </a:moveTo>
                      <a:lnTo>
                        <a:pt x="150598" y="469106"/>
                      </a:lnTo>
                      <a:cubicBezTo>
                        <a:pt x="109322" y="416718"/>
                        <a:pt x="20423" y="252413"/>
                        <a:pt x="148217" y="126206"/>
                      </a:cubicBezTo>
                      <a:lnTo>
                        <a:pt x="212510" y="192881"/>
                      </a:lnTo>
                      <a:lnTo>
                        <a:pt x="214892" y="2381"/>
                      </a:lnTo>
                      <a:lnTo>
                        <a:pt x="31535" y="0"/>
                      </a:lnTo>
                      <a:lnTo>
                        <a:pt x="88685" y="64294"/>
                      </a:lnTo>
                      <a:cubicBezTo>
                        <a:pt x="-97052" y="320675"/>
                        <a:pt x="62491" y="474663"/>
                        <a:pt x="88685" y="519112"/>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err="1">
                    <a:ln>
                      <a:noFill/>
                    </a:ln>
                    <a:solidFill>
                      <a:srgbClr val="002050"/>
                    </a:solidFill>
                    <a:effectLst/>
                    <a:uLnTx/>
                    <a:uFillTx/>
                    <a:latin typeface="Segoe UI" pitchFamily="34" charset="0"/>
                    <a:ea typeface="Segoe UI" pitchFamily="34" charset="0"/>
                    <a:cs typeface="Segoe UI" pitchFamily="34" charset="0"/>
                  </a:endParaRPr>
                </a:p>
              </p:txBody>
            </p:sp>
            <p:sp>
              <p:nvSpPr>
                <p:cNvPr id="158" name="Freeform 14">
                  <a:extLst>
                    <a:ext uri="{FF2B5EF4-FFF2-40B4-BE49-F238E27FC236}">
                      <a16:creationId xmlns:a16="http://schemas.microsoft.com/office/drawing/2014/main" id="{0ACB5F0A-7C19-4CA0-B400-099707E49B7F}"/>
                    </a:ext>
                  </a:extLst>
                </p:cNvPr>
                <p:cNvSpPr/>
                <p:nvPr/>
              </p:nvSpPr>
              <p:spPr bwMode="auto">
                <a:xfrm rot="603059" flipH="1" flipV="1">
                  <a:off x="10318870" y="1278438"/>
                  <a:ext cx="107491" cy="259598"/>
                </a:xfrm>
                <a:custGeom>
                  <a:avLst/>
                  <a:gdLst>
                    <a:gd name="connsiteX0" fmla="*/ 57150 w 183357"/>
                    <a:gd name="connsiteY0" fmla="*/ 519112 h 519112"/>
                    <a:gd name="connsiteX1" fmla="*/ 119063 w 183357"/>
                    <a:gd name="connsiteY1" fmla="*/ 469106 h 519112"/>
                    <a:gd name="connsiteX2" fmla="*/ 116682 w 183357"/>
                    <a:gd name="connsiteY2" fmla="*/ 126206 h 519112"/>
                    <a:gd name="connsiteX3" fmla="*/ 180975 w 183357"/>
                    <a:gd name="connsiteY3" fmla="*/ 192881 h 519112"/>
                    <a:gd name="connsiteX4" fmla="*/ 183357 w 183357"/>
                    <a:gd name="connsiteY4" fmla="*/ 2381 h 519112"/>
                    <a:gd name="connsiteX5" fmla="*/ 0 w 183357"/>
                    <a:gd name="connsiteY5" fmla="*/ 0 h 519112"/>
                    <a:gd name="connsiteX6" fmla="*/ 57150 w 183357"/>
                    <a:gd name="connsiteY6" fmla="*/ 64294 h 519112"/>
                    <a:gd name="connsiteX7" fmla="*/ 57150 w 183357"/>
                    <a:gd name="connsiteY7" fmla="*/ 519112 h 519112"/>
                    <a:gd name="connsiteX0" fmla="*/ 82549 w 208756"/>
                    <a:gd name="connsiteY0" fmla="*/ 519112 h 519112"/>
                    <a:gd name="connsiteX1" fmla="*/ 144462 w 208756"/>
                    <a:gd name="connsiteY1" fmla="*/ 469106 h 519112"/>
                    <a:gd name="connsiteX2" fmla="*/ 142081 w 208756"/>
                    <a:gd name="connsiteY2" fmla="*/ 126206 h 519112"/>
                    <a:gd name="connsiteX3" fmla="*/ 206374 w 208756"/>
                    <a:gd name="connsiteY3" fmla="*/ 192881 h 519112"/>
                    <a:gd name="connsiteX4" fmla="*/ 208756 w 208756"/>
                    <a:gd name="connsiteY4" fmla="*/ 2381 h 519112"/>
                    <a:gd name="connsiteX5" fmla="*/ 25399 w 208756"/>
                    <a:gd name="connsiteY5" fmla="*/ 0 h 519112"/>
                    <a:gd name="connsiteX6" fmla="*/ 82549 w 208756"/>
                    <a:gd name="connsiteY6" fmla="*/ 64294 h 519112"/>
                    <a:gd name="connsiteX7" fmla="*/ 82549 w 208756"/>
                    <a:gd name="connsiteY7" fmla="*/ 519112 h 519112"/>
                    <a:gd name="connsiteX0" fmla="*/ 88685 w 214892"/>
                    <a:gd name="connsiteY0" fmla="*/ 519112 h 519112"/>
                    <a:gd name="connsiteX1" fmla="*/ 150598 w 214892"/>
                    <a:gd name="connsiteY1" fmla="*/ 469106 h 519112"/>
                    <a:gd name="connsiteX2" fmla="*/ 148217 w 214892"/>
                    <a:gd name="connsiteY2" fmla="*/ 126206 h 519112"/>
                    <a:gd name="connsiteX3" fmla="*/ 212510 w 214892"/>
                    <a:gd name="connsiteY3" fmla="*/ 192881 h 519112"/>
                    <a:gd name="connsiteX4" fmla="*/ 214892 w 214892"/>
                    <a:gd name="connsiteY4" fmla="*/ 2381 h 519112"/>
                    <a:gd name="connsiteX5" fmla="*/ 31535 w 214892"/>
                    <a:gd name="connsiteY5" fmla="*/ 0 h 519112"/>
                    <a:gd name="connsiteX6" fmla="*/ 88685 w 214892"/>
                    <a:gd name="connsiteY6" fmla="*/ 64294 h 519112"/>
                    <a:gd name="connsiteX7" fmla="*/ 88685 w 214892"/>
                    <a:gd name="connsiteY7" fmla="*/ 519112 h 519112"/>
                    <a:gd name="connsiteX0" fmla="*/ 88685 w 214892"/>
                    <a:gd name="connsiteY0" fmla="*/ 519112 h 519112"/>
                    <a:gd name="connsiteX1" fmla="*/ 150598 w 214892"/>
                    <a:gd name="connsiteY1" fmla="*/ 469106 h 519112"/>
                    <a:gd name="connsiteX2" fmla="*/ 148217 w 214892"/>
                    <a:gd name="connsiteY2" fmla="*/ 126206 h 519112"/>
                    <a:gd name="connsiteX3" fmla="*/ 212510 w 214892"/>
                    <a:gd name="connsiteY3" fmla="*/ 192881 h 519112"/>
                    <a:gd name="connsiteX4" fmla="*/ 214892 w 214892"/>
                    <a:gd name="connsiteY4" fmla="*/ 2381 h 519112"/>
                    <a:gd name="connsiteX5" fmla="*/ 31535 w 214892"/>
                    <a:gd name="connsiteY5" fmla="*/ 0 h 519112"/>
                    <a:gd name="connsiteX6" fmla="*/ 88685 w 214892"/>
                    <a:gd name="connsiteY6" fmla="*/ 64294 h 519112"/>
                    <a:gd name="connsiteX7" fmla="*/ 88685 w 214892"/>
                    <a:gd name="connsiteY7" fmla="*/ 519112 h 519112"/>
                    <a:gd name="connsiteX0" fmla="*/ 88685 w 214892"/>
                    <a:gd name="connsiteY0" fmla="*/ 519112 h 519112"/>
                    <a:gd name="connsiteX1" fmla="*/ 150598 w 214892"/>
                    <a:gd name="connsiteY1" fmla="*/ 469106 h 519112"/>
                    <a:gd name="connsiteX2" fmla="*/ 148217 w 214892"/>
                    <a:gd name="connsiteY2" fmla="*/ 126206 h 519112"/>
                    <a:gd name="connsiteX3" fmla="*/ 212510 w 214892"/>
                    <a:gd name="connsiteY3" fmla="*/ 192881 h 519112"/>
                    <a:gd name="connsiteX4" fmla="*/ 214892 w 214892"/>
                    <a:gd name="connsiteY4" fmla="*/ 2381 h 519112"/>
                    <a:gd name="connsiteX5" fmla="*/ 31535 w 214892"/>
                    <a:gd name="connsiteY5" fmla="*/ 0 h 519112"/>
                    <a:gd name="connsiteX6" fmla="*/ 88685 w 214892"/>
                    <a:gd name="connsiteY6" fmla="*/ 64294 h 519112"/>
                    <a:gd name="connsiteX7" fmla="*/ 88685 w 214892"/>
                    <a:gd name="connsiteY7" fmla="*/ 519112 h 519112"/>
                    <a:gd name="connsiteX0" fmla="*/ 88685 w 214892"/>
                    <a:gd name="connsiteY0" fmla="*/ 519112 h 519112"/>
                    <a:gd name="connsiteX1" fmla="*/ 150598 w 214892"/>
                    <a:gd name="connsiteY1" fmla="*/ 469106 h 519112"/>
                    <a:gd name="connsiteX2" fmla="*/ 148217 w 214892"/>
                    <a:gd name="connsiteY2" fmla="*/ 126206 h 519112"/>
                    <a:gd name="connsiteX3" fmla="*/ 212510 w 214892"/>
                    <a:gd name="connsiteY3" fmla="*/ 192881 h 519112"/>
                    <a:gd name="connsiteX4" fmla="*/ 214892 w 214892"/>
                    <a:gd name="connsiteY4" fmla="*/ 2381 h 519112"/>
                    <a:gd name="connsiteX5" fmla="*/ 31535 w 214892"/>
                    <a:gd name="connsiteY5" fmla="*/ 0 h 519112"/>
                    <a:gd name="connsiteX6" fmla="*/ 88685 w 214892"/>
                    <a:gd name="connsiteY6" fmla="*/ 64294 h 519112"/>
                    <a:gd name="connsiteX7" fmla="*/ 88685 w 214892"/>
                    <a:gd name="connsiteY7" fmla="*/ 519112 h 519112"/>
                    <a:gd name="connsiteX0" fmla="*/ 88685 w 214892"/>
                    <a:gd name="connsiteY0" fmla="*/ 519112 h 519112"/>
                    <a:gd name="connsiteX1" fmla="*/ 150598 w 214892"/>
                    <a:gd name="connsiteY1" fmla="*/ 469106 h 519112"/>
                    <a:gd name="connsiteX2" fmla="*/ 148217 w 214892"/>
                    <a:gd name="connsiteY2" fmla="*/ 126206 h 519112"/>
                    <a:gd name="connsiteX3" fmla="*/ 212510 w 214892"/>
                    <a:gd name="connsiteY3" fmla="*/ 192881 h 519112"/>
                    <a:gd name="connsiteX4" fmla="*/ 214892 w 214892"/>
                    <a:gd name="connsiteY4" fmla="*/ 2381 h 519112"/>
                    <a:gd name="connsiteX5" fmla="*/ 31535 w 214892"/>
                    <a:gd name="connsiteY5" fmla="*/ 0 h 519112"/>
                    <a:gd name="connsiteX6" fmla="*/ 88685 w 214892"/>
                    <a:gd name="connsiteY6" fmla="*/ 64294 h 519112"/>
                    <a:gd name="connsiteX7" fmla="*/ 88685 w 214892"/>
                    <a:gd name="connsiteY7" fmla="*/ 519112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892" h="519112">
                      <a:moveTo>
                        <a:pt x="88685" y="519112"/>
                      </a:moveTo>
                      <a:lnTo>
                        <a:pt x="150598" y="469106"/>
                      </a:lnTo>
                      <a:cubicBezTo>
                        <a:pt x="109322" y="416718"/>
                        <a:pt x="20423" y="252413"/>
                        <a:pt x="148217" y="126206"/>
                      </a:cubicBezTo>
                      <a:lnTo>
                        <a:pt x="212510" y="192881"/>
                      </a:lnTo>
                      <a:lnTo>
                        <a:pt x="214892" y="2381"/>
                      </a:lnTo>
                      <a:lnTo>
                        <a:pt x="31535" y="0"/>
                      </a:lnTo>
                      <a:lnTo>
                        <a:pt x="88685" y="64294"/>
                      </a:lnTo>
                      <a:cubicBezTo>
                        <a:pt x="-97052" y="320675"/>
                        <a:pt x="62491" y="474663"/>
                        <a:pt x="88685" y="519112"/>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err="1">
                    <a:ln>
                      <a:noFill/>
                    </a:ln>
                    <a:solidFill>
                      <a:srgbClr val="002050"/>
                    </a:solidFill>
                    <a:effectLst/>
                    <a:uLnTx/>
                    <a:uFillTx/>
                    <a:latin typeface="Segoe UI" pitchFamily="34" charset="0"/>
                    <a:ea typeface="Segoe UI" pitchFamily="34" charset="0"/>
                    <a:cs typeface="Segoe UI" pitchFamily="34" charset="0"/>
                  </a:endParaRPr>
                </a:p>
              </p:txBody>
            </p:sp>
            <p:pic>
              <p:nvPicPr>
                <p:cNvPr id="159" name="Graphic 158" descr="Bar chart">
                  <a:extLst>
                    <a:ext uri="{FF2B5EF4-FFF2-40B4-BE49-F238E27FC236}">
                      <a16:creationId xmlns:a16="http://schemas.microsoft.com/office/drawing/2014/main" id="{A3E48CDA-3CA9-4F17-B12B-52FE6C11FC7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76592" y="966182"/>
                  <a:ext cx="304410" cy="304410"/>
                </a:xfrm>
                <a:prstGeom prst="rect">
                  <a:avLst/>
                </a:prstGeom>
              </p:spPr>
            </p:pic>
            <p:pic>
              <p:nvPicPr>
                <p:cNvPr id="160" name="Graphic 159" descr="Bar chart">
                  <a:extLst>
                    <a:ext uri="{FF2B5EF4-FFF2-40B4-BE49-F238E27FC236}">
                      <a16:creationId xmlns:a16="http://schemas.microsoft.com/office/drawing/2014/main" id="{3671BE08-7C5E-48C6-B253-957DB3C8CB3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80503" y="1326710"/>
                  <a:ext cx="304410" cy="304410"/>
                </a:xfrm>
                <a:prstGeom prst="rect">
                  <a:avLst/>
                </a:prstGeom>
              </p:spPr>
            </p:pic>
          </p:grpSp>
        </p:grpSp>
        <p:sp>
          <p:nvSpPr>
            <p:cNvPr id="162" name="Text Placeholder 5">
              <a:extLst>
                <a:ext uri="{FF2B5EF4-FFF2-40B4-BE49-F238E27FC236}">
                  <a16:creationId xmlns:a16="http://schemas.microsoft.com/office/drawing/2014/main" id="{61D232B0-24A8-4254-996D-9C91A171922D}"/>
                </a:ext>
              </a:extLst>
            </p:cNvPr>
            <p:cNvSpPr txBox="1">
              <a:spLocks/>
            </p:cNvSpPr>
            <p:nvPr/>
          </p:nvSpPr>
          <p:spPr>
            <a:xfrm>
              <a:off x="6907977" y="4732797"/>
              <a:ext cx="4672067" cy="510524"/>
            </a:xfrm>
            <a:prstGeom prst="rect">
              <a:avLst/>
            </a:prstGeom>
          </p:spPr>
          <p:txBody>
            <a:bodyPr vert="horz" wrap="square" lIns="146304" tIns="91440" rIns="146304" bIns="91440" rtlCol="0" anchor="ctr">
              <a:noAutofit/>
            </a:bodyPr>
            <a:lstStyle>
              <a:defPPr>
                <a:defRPr lang="en-US"/>
              </a:defPPr>
              <a:lvl1pPr marR="0" lvl="0" indent="0" defTabSz="914367" fontAlgn="auto">
                <a:lnSpc>
                  <a:spcPct val="90000"/>
                </a:lnSpc>
                <a:spcBef>
                  <a:spcPts val="0"/>
                </a:spcBef>
                <a:spcAft>
                  <a:spcPts val="0"/>
                </a:spcAft>
                <a:buClrTx/>
                <a:buSzPct val="90000"/>
                <a:buFont typeface="Wingdings" panose="05000000000000000000" pitchFamily="2" charset="2"/>
                <a:buNone/>
                <a:tabLst/>
                <a:defRPr sz="2353" spc="0" baseline="0">
                  <a:solidFill>
                    <a:srgbClr val="0070C0"/>
                  </a:solidFill>
                </a:defRPr>
              </a:lvl1pPr>
              <a:lvl2pPr marL="448193" marR="0" indent="-224097" defTabSz="914367" fontAlgn="auto">
                <a:lnSpc>
                  <a:spcPct val="90000"/>
                </a:lnSpc>
                <a:spcBef>
                  <a:spcPct val="20000"/>
                </a:spcBef>
                <a:spcAft>
                  <a:spcPts val="0"/>
                </a:spcAft>
                <a:buClrTx/>
                <a:buSzPct val="90000"/>
                <a:buFont typeface="Wingdings" panose="05000000000000000000" pitchFamily="2" charset="2"/>
                <a:buChar char=""/>
                <a:tabLst/>
                <a:defRPr sz="2745" spc="0" baseline="0">
                  <a:gradFill>
                    <a:gsLst>
                      <a:gs pos="1250">
                        <a:schemeClr val="tx1"/>
                      </a:gs>
                      <a:gs pos="100000">
                        <a:schemeClr val="tx1"/>
                      </a:gs>
                    </a:gsLst>
                    <a:lin ang="5400000" scaled="0"/>
                  </a:gradFill>
                </a:defRPr>
              </a:lvl2pPr>
              <a:lvl3pPr marL="672290" marR="0" indent="-224097" defTabSz="914367" fontAlgn="auto">
                <a:lnSpc>
                  <a:spcPct val="90000"/>
                </a:lnSpc>
                <a:spcBef>
                  <a:spcPct val="20000"/>
                </a:spcBef>
                <a:spcAft>
                  <a:spcPts val="0"/>
                </a:spcAft>
                <a:buClrTx/>
                <a:buSzPct val="90000"/>
                <a:buFont typeface="Wingdings" panose="05000000000000000000" pitchFamily="2" charset="2"/>
                <a:buChar char=""/>
                <a:tabLst/>
                <a:defRPr sz="2353" spc="0" baseline="0">
                  <a:gradFill>
                    <a:gsLst>
                      <a:gs pos="1250">
                        <a:schemeClr val="tx1"/>
                      </a:gs>
                      <a:gs pos="100000">
                        <a:schemeClr val="tx1"/>
                      </a:gs>
                    </a:gsLst>
                    <a:lin ang="5400000" scaled="0"/>
                  </a:gradFill>
                </a:defRPr>
              </a:lvl3pPr>
              <a:lvl4pPr marL="896386"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gradFill>
                    <a:gsLst>
                      <a:gs pos="1250">
                        <a:schemeClr val="tx1"/>
                      </a:gs>
                      <a:gs pos="100000">
                        <a:schemeClr val="tx1"/>
                      </a:gs>
                    </a:gsLst>
                    <a:lin ang="5400000" scaled="0"/>
                  </a:gradFill>
                </a:defRPr>
              </a:lvl4pPr>
              <a:lvl5pPr marL="1120483"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altLang="en-US" sz="2400" dirty="0">
                  <a:gradFill>
                    <a:gsLst>
                      <a:gs pos="5439">
                        <a:srgbClr val="0078D7"/>
                      </a:gs>
                      <a:gs pos="100000">
                        <a:srgbClr val="0078D7"/>
                      </a:gs>
                    </a:gsLst>
                    <a:lin ang="5400000" scaled="0"/>
                  </a:gradFill>
                  <a:latin typeface="Segoe UI Light" panose="020B0502040204020203" pitchFamily="34" charset="0"/>
                  <a:cs typeface="Segoe UI Light" panose="020B0502040204020203" pitchFamily="34" charset="0"/>
                </a:rPr>
                <a:t>Move to the cloud on your terms</a:t>
              </a:r>
            </a:p>
          </p:txBody>
        </p:sp>
      </p:grpSp>
      <p:sp>
        <p:nvSpPr>
          <p:cNvPr id="163" name="Rectangle 162">
            <a:extLst>
              <a:ext uri="{FF2B5EF4-FFF2-40B4-BE49-F238E27FC236}">
                <a16:creationId xmlns:a16="http://schemas.microsoft.com/office/drawing/2014/main" id="{DCEC251A-9F65-4E38-BD49-BD484AC70E9C}"/>
              </a:ext>
            </a:extLst>
          </p:cNvPr>
          <p:cNvSpPr/>
          <p:nvPr/>
        </p:nvSpPr>
        <p:spPr bwMode="auto">
          <a:xfrm>
            <a:off x="6278103" y="3593243"/>
            <a:ext cx="5089841" cy="7443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8" name="Group 17"/>
          <p:cNvGrpSpPr/>
          <p:nvPr/>
        </p:nvGrpSpPr>
        <p:grpSpPr>
          <a:xfrm>
            <a:off x="6173472" y="3584753"/>
            <a:ext cx="4900728" cy="808363"/>
            <a:chOff x="6173472" y="3584753"/>
            <a:chExt cx="4900728" cy="808363"/>
          </a:xfrm>
        </p:grpSpPr>
        <p:grpSp>
          <p:nvGrpSpPr>
            <p:cNvPr id="11" name="Group 10"/>
            <p:cNvGrpSpPr/>
            <p:nvPr/>
          </p:nvGrpSpPr>
          <p:grpSpPr>
            <a:xfrm>
              <a:off x="6173472" y="3631290"/>
              <a:ext cx="712787" cy="712787"/>
              <a:chOff x="6343194" y="3598686"/>
              <a:chExt cx="712787" cy="712787"/>
            </a:xfrm>
          </p:grpSpPr>
          <p:sp>
            <p:nvSpPr>
              <p:cNvPr id="148" name="Oval 147"/>
              <p:cNvSpPr/>
              <p:nvPr/>
            </p:nvSpPr>
            <p:spPr bwMode="auto">
              <a:xfrm>
                <a:off x="6343194" y="3598686"/>
                <a:ext cx="712787" cy="712787"/>
              </a:xfrm>
              <a:prstGeom prst="ellipse">
                <a:avLst/>
              </a:prstGeom>
              <a:solidFill>
                <a:srgbClr val="F8F8F8"/>
              </a:solidFill>
              <a:ln w="4762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latin typeface="Segoe UI"/>
                </a:endParaRPr>
              </a:p>
            </p:txBody>
          </p:sp>
          <p:pic>
            <p:nvPicPr>
              <p:cNvPr id="80" name="Graphic 79" descr="List">
                <a:extLst>
                  <a:ext uri="{FF2B5EF4-FFF2-40B4-BE49-F238E27FC236}">
                    <a16:creationId xmlns:a16="http://schemas.microsoft.com/office/drawing/2014/main" id="{FB1059D5-0F1F-4B59-B36B-DF8C900C4AE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35449" y="3696603"/>
                <a:ext cx="542316" cy="542316"/>
              </a:xfrm>
              <a:prstGeom prst="rect">
                <a:avLst/>
              </a:prstGeom>
            </p:spPr>
          </p:pic>
        </p:grpSp>
        <p:sp>
          <p:nvSpPr>
            <p:cNvPr id="161" name="Text Placeholder 5">
              <a:extLst>
                <a:ext uri="{FF2B5EF4-FFF2-40B4-BE49-F238E27FC236}">
                  <a16:creationId xmlns:a16="http://schemas.microsoft.com/office/drawing/2014/main" id="{130D5F0F-1287-419E-8B59-66BE9F0A31FC}"/>
                </a:ext>
              </a:extLst>
            </p:cNvPr>
            <p:cNvSpPr txBox="1">
              <a:spLocks/>
            </p:cNvSpPr>
            <p:nvPr/>
          </p:nvSpPr>
          <p:spPr>
            <a:xfrm>
              <a:off x="6907977" y="3584753"/>
              <a:ext cx="4166223" cy="808363"/>
            </a:xfrm>
            <a:prstGeom prst="rect">
              <a:avLst/>
            </a:prstGeom>
          </p:spPr>
          <p:txBody>
            <a:bodyPr vert="horz" wrap="square" lIns="146304" tIns="91440" rIns="146304" bIns="91440" rtlCol="0" anchor="ctr">
              <a:no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0" indent="0">
                <a:spcBef>
                  <a:spcPts val="0"/>
                </a:spcBef>
                <a:buNone/>
                <a:defRPr/>
              </a:pPr>
              <a:r>
                <a:rPr lang="en-US" sz="2400" dirty="0">
                  <a:gradFill>
                    <a:gsLst>
                      <a:gs pos="5439">
                        <a:srgbClr val="0078D7"/>
                      </a:gs>
                      <a:gs pos="100000">
                        <a:srgbClr val="0078D7"/>
                      </a:gs>
                    </a:gsLst>
                    <a:lin ang="5400000" scaled="0"/>
                  </a:gradFill>
                  <a:latin typeface="Segoe UI Light" panose="020B0502040204020203" pitchFamily="34" charset="0"/>
                  <a:cs typeface="Segoe UI Light" panose="020B0502040204020203" pitchFamily="34" charset="0"/>
                </a:rPr>
                <a:t>Compatible with SSRS</a:t>
              </a:r>
            </a:p>
          </p:txBody>
        </p:sp>
      </p:grpSp>
      <p:sp>
        <p:nvSpPr>
          <p:cNvPr id="2" name="Rectangle 1">
            <a:extLst>
              <a:ext uri="{FF2B5EF4-FFF2-40B4-BE49-F238E27FC236}">
                <a16:creationId xmlns:a16="http://schemas.microsoft.com/office/drawing/2014/main" id="{E97C24F7-EF49-4780-926C-822E983CCFB7}"/>
              </a:ext>
            </a:extLst>
          </p:cNvPr>
          <p:cNvSpPr/>
          <p:nvPr/>
        </p:nvSpPr>
        <p:spPr bwMode="auto">
          <a:xfrm>
            <a:off x="6258096" y="2572982"/>
            <a:ext cx="5089841" cy="7443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 name="Text Placeholder 5"/>
          <p:cNvSpPr>
            <a:spLocks noGrp="1"/>
          </p:cNvSpPr>
          <p:nvPr>
            <p:ph type="body" sz="quarter" idx="4294967295"/>
          </p:nvPr>
        </p:nvSpPr>
        <p:spPr>
          <a:xfrm>
            <a:off x="6907977" y="2732044"/>
            <a:ext cx="4948832" cy="510524"/>
          </a:xfrm>
          <a:prstGeom prst="rect">
            <a:avLst/>
          </a:prstGeom>
        </p:spPr>
        <p:txBody>
          <a:bodyPr vert="horz" wrap="square" lIns="146304" tIns="91440" rIns="146304" bIns="91440" rtlCol="0" anchor="ctr">
            <a:noAutofit/>
          </a:bodyPr>
          <a:lstStyle/>
          <a:p>
            <a:pPr marL="0" indent="0">
              <a:spcBef>
                <a:spcPts val="0"/>
              </a:spcBef>
              <a:buNone/>
            </a:pPr>
            <a:r>
              <a:rPr lang="en-US" sz="2400" dirty="0">
                <a:gradFill>
                  <a:gsLst>
                    <a:gs pos="5439">
                      <a:srgbClr val="0078D7"/>
                    </a:gs>
                    <a:gs pos="100000">
                      <a:srgbClr val="0078D7"/>
                    </a:gs>
                  </a:gsLst>
                  <a:lin ang="5400000" scaled="0"/>
                </a:gradFill>
                <a:latin typeface="Segoe UI Light" panose="020B0502040204020203" pitchFamily="34" charset="0"/>
                <a:cs typeface="Segoe UI Light" panose="020B0502040204020203" pitchFamily="34" charset="0"/>
              </a:rPr>
              <a:t>Keep Power BI reports on-premises</a:t>
            </a:r>
          </a:p>
        </p:txBody>
      </p:sp>
      <p:grpSp>
        <p:nvGrpSpPr>
          <p:cNvPr id="10" name="Group 9"/>
          <p:cNvGrpSpPr/>
          <p:nvPr/>
        </p:nvGrpSpPr>
        <p:grpSpPr>
          <a:xfrm>
            <a:off x="6173472" y="2630913"/>
            <a:ext cx="712787" cy="712787"/>
            <a:chOff x="6343194" y="2630913"/>
            <a:chExt cx="712787" cy="712787"/>
          </a:xfrm>
        </p:grpSpPr>
        <p:sp>
          <p:nvSpPr>
            <p:cNvPr id="9" name="Oval 8"/>
            <p:cNvSpPr/>
            <p:nvPr/>
          </p:nvSpPr>
          <p:spPr bwMode="auto">
            <a:xfrm>
              <a:off x="6343194" y="2630913"/>
              <a:ext cx="712787" cy="712787"/>
            </a:xfrm>
            <a:prstGeom prst="ellipse">
              <a:avLst/>
            </a:prstGeom>
            <a:solidFill>
              <a:srgbClr val="F8F8F8"/>
            </a:solidFill>
            <a:ln w="4762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latin typeface="Segoe UI"/>
              </a:endParaRPr>
            </a:p>
          </p:txBody>
        </p:sp>
        <p:pic>
          <p:nvPicPr>
            <p:cNvPr id="3" name="Graphic 2" descr="Bar chart">
              <a:extLst>
                <a:ext uri="{FF2B5EF4-FFF2-40B4-BE49-F238E27FC236}">
                  <a16:creationId xmlns:a16="http://schemas.microsoft.com/office/drawing/2014/main" id="{4EBDB441-4248-4E7C-BF7F-82108B0E8417}"/>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31995" y="2708031"/>
              <a:ext cx="563612" cy="563612"/>
            </a:xfrm>
            <a:prstGeom prst="rect">
              <a:avLst/>
            </a:prstGeom>
          </p:spPr>
        </p:pic>
      </p:grpSp>
      <p:sp>
        <p:nvSpPr>
          <p:cNvPr id="8" name="Rectangle 7">
            <a:extLst>
              <a:ext uri="{FF2B5EF4-FFF2-40B4-BE49-F238E27FC236}">
                <a16:creationId xmlns:a16="http://schemas.microsoft.com/office/drawing/2014/main" id="{C04590B6-CE6A-403B-B165-FE903250EB8B}"/>
              </a:ext>
            </a:extLst>
          </p:cNvPr>
          <p:cNvSpPr/>
          <p:nvPr/>
        </p:nvSpPr>
        <p:spPr bwMode="auto">
          <a:xfrm>
            <a:off x="0" y="2324273"/>
            <a:ext cx="5613940" cy="32324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 name="Title 4"/>
          <p:cNvSpPr>
            <a:spLocks noGrp="1"/>
          </p:cNvSpPr>
          <p:nvPr>
            <p:ph type="title"/>
          </p:nvPr>
        </p:nvSpPr>
        <p:spPr/>
        <p:txBody>
          <a:bodyPr>
            <a:normAutofit fontScale="90000"/>
          </a:bodyPr>
          <a:lstStyle/>
          <a:p>
            <a:pPr lvl="0"/>
            <a:r>
              <a:rPr lang="en-US" dirty="0"/>
              <a:t>Power BI Report Server</a:t>
            </a:r>
            <a:br>
              <a:rPr lang="en-US" dirty="0"/>
            </a:br>
            <a:r>
              <a:rPr lang="en-US" sz="2800" spc="0" dirty="0">
                <a:ln>
                  <a:noFill/>
                </a:ln>
                <a:gradFill>
                  <a:gsLst>
                    <a:gs pos="5439">
                      <a:srgbClr val="0078D7"/>
                    </a:gs>
                    <a:gs pos="100000">
                      <a:srgbClr val="0078D7"/>
                    </a:gs>
                  </a:gsLst>
                  <a:lin ang="5400000" scaled="0"/>
                </a:gradFill>
                <a:latin typeface="Segoe UI Light" panose="020B0502040204020203" pitchFamily="34" charset="0"/>
                <a:cs typeface="Segoe UI Light" panose="020B0502040204020203" pitchFamily="34" charset="0"/>
              </a:rPr>
              <a:t>Self-service BI and enterprise reporting in one solution</a:t>
            </a:r>
            <a:br>
              <a:rPr lang="en-US" sz="2800" spc="0" dirty="0">
                <a:ln>
                  <a:noFill/>
                </a:ln>
                <a:gradFill>
                  <a:gsLst>
                    <a:gs pos="5439">
                      <a:srgbClr val="0078D7"/>
                    </a:gs>
                    <a:gs pos="100000">
                      <a:srgbClr val="0078D7"/>
                    </a:gs>
                  </a:gsLst>
                  <a:lin ang="5400000" scaled="0"/>
                </a:gradFill>
                <a:latin typeface="Segoe UI Light" panose="020B0502040204020203" pitchFamily="34" charset="0"/>
                <a:cs typeface="Segoe UI Light" panose="020B0502040204020203" pitchFamily="34" charset="0"/>
              </a:rPr>
            </a:br>
            <a:endParaRPr lang="en-US" sz="2800" spc="0" dirty="0">
              <a:ln>
                <a:noFill/>
              </a:ln>
              <a:gradFill>
                <a:gsLst>
                  <a:gs pos="5439">
                    <a:srgbClr val="0078D7"/>
                  </a:gs>
                  <a:gs pos="100000">
                    <a:srgbClr val="0078D7"/>
                  </a:gs>
                </a:gsLst>
                <a:lin ang="5400000" scaled="0"/>
              </a:gradFill>
              <a:latin typeface="Segoe UI Light" panose="020B0502040204020203" pitchFamily="34" charset="0"/>
              <a:cs typeface="Segoe UI Light" panose="020B0502040204020203" pitchFamily="34" charset="0"/>
            </a:endParaRPr>
          </a:p>
        </p:txBody>
      </p:sp>
      <p:grpSp>
        <p:nvGrpSpPr>
          <p:cNvPr id="83" name="Group 82">
            <a:extLst>
              <a:ext uri="{FF2B5EF4-FFF2-40B4-BE49-F238E27FC236}">
                <a16:creationId xmlns:a16="http://schemas.microsoft.com/office/drawing/2014/main" id="{6C7F29CC-4C4E-4D8A-89BC-0B7FD9CBC426}"/>
              </a:ext>
            </a:extLst>
          </p:cNvPr>
          <p:cNvGrpSpPr/>
          <p:nvPr/>
        </p:nvGrpSpPr>
        <p:grpSpPr>
          <a:xfrm>
            <a:off x="173475" y="1290644"/>
            <a:ext cx="6084621" cy="5178289"/>
            <a:chOff x="5847453" y="997569"/>
            <a:chExt cx="6084621" cy="5178289"/>
          </a:xfrm>
        </p:grpSpPr>
        <p:grpSp>
          <p:nvGrpSpPr>
            <p:cNvPr id="84" name="Group 83">
              <a:extLst>
                <a:ext uri="{FF2B5EF4-FFF2-40B4-BE49-F238E27FC236}">
                  <a16:creationId xmlns:a16="http://schemas.microsoft.com/office/drawing/2014/main" id="{9ED0FACE-481F-4283-9CC3-EFC4E2D1E086}"/>
                </a:ext>
              </a:extLst>
            </p:cNvPr>
            <p:cNvGrpSpPr/>
            <p:nvPr/>
          </p:nvGrpSpPr>
          <p:grpSpPr>
            <a:xfrm>
              <a:off x="5847453" y="997569"/>
              <a:ext cx="6084621" cy="5178289"/>
              <a:chOff x="792955" y="4956918"/>
              <a:chExt cx="993149" cy="1193238"/>
            </a:xfrm>
          </p:grpSpPr>
          <p:sp>
            <p:nvSpPr>
              <p:cNvPr id="130" name="Rectangle 129">
                <a:extLst>
                  <a:ext uri="{FF2B5EF4-FFF2-40B4-BE49-F238E27FC236}">
                    <a16:creationId xmlns:a16="http://schemas.microsoft.com/office/drawing/2014/main" id="{D14C2F92-06ED-45D3-8536-ED5CD3748F5B}"/>
                  </a:ext>
                </a:extLst>
              </p:cNvPr>
              <p:cNvSpPr/>
              <p:nvPr/>
            </p:nvSpPr>
            <p:spPr bwMode="auto">
              <a:xfrm>
                <a:off x="792955" y="4956918"/>
                <a:ext cx="993149" cy="119323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131" name="Group 130">
                <a:extLst>
                  <a:ext uri="{FF2B5EF4-FFF2-40B4-BE49-F238E27FC236}">
                    <a16:creationId xmlns:a16="http://schemas.microsoft.com/office/drawing/2014/main" id="{A28B48F8-81B7-4110-BF8D-4F4CABE8685F}"/>
                  </a:ext>
                </a:extLst>
              </p:cNvPr>
              <p:cNvGrpSpPr>
                <a:grpSpLocks noChangeAspect="1"/>
              </p:cNvGrpSpPr>
              <p:nvPr/>
            </p:nvGrpSpPr>
            <p:grpSpPr>
              <a:xfrm>
                <a:off x="944070" y="5244389"/>
                <a:ext cx="689871" cy="595798"/>
                <a:chOff x="1070724" y="4002425"/>
                <a:chExt cx="237467" cy="205086"/>
              </a:xfrm>
            </p:grpSpPr>
            <p:sp>
              <p:nvSpPr>
                <p:cNvPr id="132" name="Rectangle 56">
                  <a:extLst>
                    <a:ext uri="{FF2B5EF4-FFF2-40B4-BE49-F238E27FC236}">
                      <a16:creationId xmlns:a16="http://schemas.microsoft.com/office/drawing/2014/main" id="{8F70B12F-D929-4F46-80AE-2BCE8F70E48B}"/>
                    </a:ext>
                  </a:extLst>
                </p:cNvPr>
                <p:cNvSpPr>
                  <a:spLocks noChangeArrowheads="1"/>
                </p:cNvSpPr>
                <p:nvPr/>
              </p:nvSpPr>
              <p:spPr bwMode="auto">
                <a:xfrm>
                  <a:off x="1144919" y="4002425"/>
                  <a:ext cx="114398" cy="205086"/>
                </a:xfrm>
                <a:prstGeom prst="rect">
                  <a:avLst/>
                </a:prstGeom>
                <a:noFill/>
                <a:ln w="22225" cap="flat">
                  <a:solidFill>
                    <a:schemeClr val="tx1">
                      <a:lumMod val="60000"/>
                      <a:lumOff val="4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133" name="Freeform 57">
                  <a:extLst>
                    <a:ext uri="{FF2B5EF4-FFF2-40B4-BE49-F238E27FC236}">
                      <a16:creationId xmlns:a16="http://schemas.microsoft.com/office/drawing/2014/main" id="{596B7788-EF4D-4FE0-B3C1-8D46E2A0329C}"/>
                    </a:ext>
                  </a:extLst>
                </p:cNvPr>
                <p:cNvSpPr>
                  <a:spLocks/>
                </p:cNvSpPr>
                <p:nvPr/>
              </p:nvSpPr>
              <p:spPr bwMode="auto">
                <a:xfrm>
                  <a:off x="107072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134" name="Freeform 58">
                  <a:extLst>
                    <a:ext uri="{FF2B5EF4-FFF2-40B4-BE49-F238E27FC236}">
                      <a16:creationId xmlns:a16="http://schemas.microsoft.com/office/drawing/2014/main" id="{975EB3A0-F33D-401D-9470-760ED39FC574}"/>
                    </a:ext>
                  </a:extLst>
                </p:cNvPr>
                <p:cNvSpPr>
                  <a:spLocks/>
                </p:cNvSpPr>
                <p:nvPr/>
              </p:nvSpPr>
              <p:spPr bwMode="auto">
                <a:xfrm>
                  <a:off x="12753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35" name="Freeform 59">
                  <a:extLst>
                    <a:ext uri="{FF2B5EF4-FFF2-40B4-BE49-F238E27FC236}">
                      <a16:creationId xmlns:a16="http://schemas.microsoft.com/office/drawing/2014/main" id="{BFB734FC-C826-43FD-BB10-B98D274DE246}"/>
                    </a:ext>
                  </a:extLst>
                </p:cNvPr>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chemeClr val="tx1">
                      <a:lumMod val="60000"/>
                      <a:lumOff val="4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37" name="Rectangle 66">
                  <a:extLst>
                    <a:ext uri="{FF2B5EF4-FFF2-40B4-BE49-F238E27FC236}">
                      <a16:creationId xmlns:a16="http://schemas.microsoft.com/office/drawing/2014/main" id="{8510D948-CF7C-4D75-8822-E28AB1C18470}"/>
                    </a:ext>
                  </a:extLst>
                </p:cNvPr>
                <p:cNvSpPr>
                  <a:spLocks noChangeArrowheads="1"/>
                </p:cNvSpPr>
                <p:nvPr/>
              </p:nvSpPr>
              <p:spPr bwMode="auto">
                <a:xfrm>
                  <a:off x="1283171" y="4131296"/>
                  <a:ext cx="10642" cy="10642"/>
                </a:xfrm>
                <a:prstGeom prst="rect">
                  <a:avLst/>
                </a:prstGeom>
                <a:solidFill>
                  <a:schemeClr val="bg1"/>
                </a:solidFill>
                <a:ln w="9525">
                  <a:solidFill>
                    <a:schemeClr val="accent5"/>
                  </a:solid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138" name="Rectangle 67">
                  <a:extLst>
                    <a:ext uri="{FF2B5EF4-FFF2-40B4-BE49-F238E27FC236}">
                      <a16:creationId xmlns:a16="http://schemas.microsoft.com/office/drawing/2014/main" id="{30B9E741-B754-4E16-8666-65C7C96E2E5F}"/>
                    </a:ext>
                  </a:extLst>
                </p:cNvPr>
                <p:cNvSpPr>
                  <a:spLocks noChangeArrowheads="1"/>
                </p:cNvSpPr>
                <p:nvPr/>
              </p:nvSpPr>
              <p:spPr bwMode="auto">
                <a:xfrm>
                  <a:off x="1283171" y="4159351"/>
                  <a:ext cx="10642" cy="10642"/>
                </a:xfrm>
                <a:prstGeom prst="rect">
                  <a:avLst/>
                </a:prstGeom>
                <a:solidFill>
                  <a:schemeClr val="bg1"/>
                </a:solidFill>
                <a:ln w="9525">
                  <a:solidFill>
                    <a:schemeClr val="accent5"/>
                  </a:solid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39" name="Rectangle 76">
                  <a:extLst>
                    <a:ext uri="{FF2B5EF4-FFF2-40B4-BE49-F238E27FC236}">
                      <a16:creationId xmlns:a16="http://schemas.microsoft.com/office/drawing/2014/main" id="{9BAEF592-4E20-41F2-B010-22931CB60B01}"/>
                    </a:ext>
                  </a:extLst>
                </p:cNvPr>
                <p:cNvSpPr>
                  <a:spLocks noChangeArrowheads="1"/>
                </p:cNvSpPr>
                <p:nvPr/>
              </p:nvSpPr>
              <p:spPr bwMode="auto">
                <a:xfrm>
                  <a:off x="1089108" y="4075946"/>
                  <a:ext cx="10642" cy="10642"/>
                </a:xfrm>
                <a:prstGeom prst="rect">
                  <a:avLst/>
                </a:prstGeom>
                <a:solidFill>
                  <a:schemeClr val="bg1"/>
                </a:solidFill>
                <a:ln w="9525">
                  <a:solidFill>
                    <a:schemeClr val="accent5"/>
                  </a:solid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40" name="Rectangle 77">
                  <a:extLst>
                    <a:ext uri="{FF2B5EF4-FFF2-40B4-BE49-F238E27FC236}">
                      <a16:creationId xmlns:a16="http://schemas.microsoft.com/office/drawing/2014/main" id="{442542A6-619F-495A-B993-DA0AE26BE452}"/>
                    </a:ext>
                  </a:extLst>
                </p:cNvPr>
                <p:cNvSpPr>
                  <a:spLocks noChangeArrowheads="1"/>
                </p:cNvSpPr>
                <p:nvPr/>
              </p:nvSpPr>
              <p:spPr bwMode="auto">
                <a:xfrm>
                  <a:off x="1089108" y="4104000"/>
                  <a:ext cx="10642" cy="10642"/>
                </a:xfrm>
                <a:prstGeom prst="rect">
                  <a:avLst/>
                </a:prstGeom>
                <a:solidFill>
                  <a:schemeClr val="bg1"/>
                </a:solidFill>
                <a:ln w="9525">
                  <a:solidFill>
                    <a:schemeClr val="accent5"/>
                  </a:solid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41" name="Rectangle 78">
                  <a:extLst>
                    <a:ext uri="{FF2B5EF4-FFF2-40B4-BE49-F238E27FC236}">
                      <a16:creationId xmlns:a16="http://schemas.microsoft.com/office/drawing/2014/main" id="{C9D6449D-8BE1-4A1E-BD56-E9C91EE0B521}"/>
                    </a:ext>
                  </a:extLst>
                </p:cNvPr>
                <p:cNvSpPr>
                  <a:spLocks noChangeArrowheads="1"/>
                </p:cNvSpPr>
                <p:nvPr/>
              </p:nvSpPr>
              <p:spPr bwMode="auto">
                <a:xfrm>
                  <a:off x="1089108" y="4130119"/>
                  <a:ext cx="10642" cy="10642"/>
                </a:xfrm>
                <a:prstGeom prst="rect">
                  <a:avLst/>
                </a:prstGeom>
                <a:solidFill>
                  <a:schemeClr val="bg1"/>
                </a:solidFill>
                <a:ln w="9525">
                  <a:solidFill>
                    <a:schemeClr val="accent5"/>
                  </a:solid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42" name="Rectangle 79">
                  <a:extLst>
                    <a:ext uri="{FF2B5EF4-FFF2-40B4-BE49-F238E27FC236}">
                      <a16:creationId xmlns:a16="http://schemas.microsoft.com/office/drawing/2014/main" id="{6780AE00-A99F-45E9-84EC-A39B53339634}"/>
                    </a:ext>
                  </a:extLst>
                </p:cNvPr>
                <p:cNvSpPr>
                  <a:spLocks noChangeArrowheads="1"/>
                </p:cNvSpPr>
                <p:nvPr/>
              </p:nvSpPr>
              <p:spPr bwMode="auto">
                <a:xfrm>
                  <a:off x="1118129" y="4075946"/>
                  <a:ext cx="10642" cy="10642"/>
                </a:xfrm>
                <a:prstGeom prst="rect">
                  <a:avLst/>
                </a:prstGeom>
                <a:solidFill>
                  <a:schemeClr val="bg1"/>
                </a:solidFill>
                <a:ln w="9525">
                  <a:solidFill>
                    <a:schemeClr val="accent5"/>
                  </a:solid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43" name="Rectangle 80">
                  <a:extLst>
                    <a:ext uri="{FF2B5EF4-FFF2-40B4-BE49-F238E27FC236}">
                      <a16:creationId xmlns:a16="http://schemas.microsoft.com/office/drawing/2014/main" id="{1B7328BB-DF9D-4259-9E56-8A84CF83DC65}"/>
                    </a:ext>
                  </a:extLst>
                </p:cNvPr>
                <p:cNvSpPr>
                  <a:spLocks noChangeArrowheads="1"/>
                </p:cNvSpPr>
                <p:nvPr/>
              </p:nvSpPr>
              <p:spPr bwMode="auto">
                <a:xfrm>
                  <a:off x="1118129" y="4104000"/>
                  <a:ext cx="10642" cy="10642"/>
                </a:xfrm>
                <a:prstGeom prst="rect">
                  <a:avLst/>
                </a:prstGeom>
                <a:solidFill>
                  <a:schemeClr val="bg1"/>
                </a:solidFill>
                <a:ln w="9525">
                  <a:solidFill>
                    <a:schemeClr val="accent5"/>
                  </a:solid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44" name="Rectangle 81">
                  <a:extLst>
                    <a:ext uri="{FF2B5EF4-FFF2-40B4-BE49-F238E27FC236}">
                      <a16:creationId xmlns:a16="http://schemas.microsoft.com/office/drawing/2014/main" id="{AEA915C6-04A2-482C-A8F2-E17885FBDD45}"/>
                    </a:ext>
                  </a:extLst>
                </p:cNvPr>
                <p:cNvSpPr>
                  <a:spLocks noChangeArrowheads="1"/>
                </p:cNvSpPr>
                <p:nvPr/>
              </p:nvSpPr>
              <p:spPr bwMode="auto">
                <a:xfrm>
                  <a:off x="1118129" y="4130119"/>
                  <a:ext cx="10642" cy="10642"/>
                </a:xfrm>
                <a:prstGeom prst="rect">
                  <a:avLst/>
                </a:prstGeom>
                <a:solidFill>
                  <a:schemeClr val="bg1"/>
                </a:solidFill>
                <a:ln w="9525">
                  <a:solidFill>
                    <a:schemeClr val="accent5"/>
                  </a:solid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45" name="Rectangle 82">
                  <a:extLst>
                    <a:ext uri="{FF2B5EF4-FFF2-40B4-BE49-F238E27FC236}">
                      <a16:creationId xmlns:a16="http://schemas.microsoft.com/office/drawing/2014/main" id="{90E64E6F-1431-4B74-A182-F171CA3E7795}"/>
                    </a:ext>
                  </a:extLst>
                </p:cNvPr>
                <p:cNvSpPr>
                  <a:spLocks noChangeArrowheads="1"/>
                </p:cNvSpPr>
                <p:nvPr/>
              </p:nvSpPr>
              <p:spPr bwMode="auto">
                <a:xfrm>
                  <a:off x="1089108" y="4158174"/>
                  <a:ext cx="10642" cy="10642"/>
                </a:xfrm>
                <a:prstGeom prst="rect">
                  <a:avLst/>
                </a:prstGeom>
                <a:solidFill>
                  <a:schemeClr val="bg1"/>
                </a:solidFill>
                <a:ln w="9525">
                  <a:solidFill>
                    <a:schemeClr val="accent5"/>
                  </a:solid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46" name="Rectangle 83">
                  <a:extLst>
                    <a:ext uri="{FF2B5EF4-FFF2-40B4-BE49-F238E27FC236}">
                      <a16:creationId xmlns:a16="http://schemas.microsoft.com/office/drawing/2014/main" id="{E921C576-7338-4890-9805-439CA69CC69F}"/>
                    </a:ext>
                  </a:extLst>
                </p:cNvPr>
                <p:cNvSpPr>
                  <a:spLocks noChangeArrowheads="1"/>
                </p:cNvSpPr>
                <p:nvPr/>
              </p:nvSpPr>
              <p:spPr bwMode="auto">
                <a:xfrm>
                  <a:off x="1118129" y="4158174"/>
                  <a:ext cx="10642" cy="10642"/>
                </a:xfrm>
                <a:prstGeom prst="rect">
                  <a:avLst/>
                </a:prstGeom>
                <a:solidFill>
                  <a:schemeClr val="bg1"/>
                </a:solidFill>
                <a:ln w="9525">
                  <a:solidFill>
                    <a:schemeClr val="accent5"/>
                  </a:solid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grpSp>
        <p:grpSp>
          <p:nvGrpSpPr>
            <p:cNvPr id="85" name="Group 84">
              <a:extLst>
                <a:ext uri="{FF2B5EF4-FFF2-40B4-BE49-F238E27FC236}">
                  <a16:creationId xmlns:a16="http://schemas.microsoft.com/office/drawing/2014/main" id="{E0C1C73E-DFBF-4891-A89F-C23780916742}"/>
                </a:ext>
              </a:extLst>
            </p:cNvPr>
            <p:cNvGrpSpPr/>
            <p:nvPr/>
          </p:nvGrpSpPr>
          <p:grpSpPr>
            <a:xfrm>
              <a:off x="6553201" y="2026908"/>
              <a:ext cx="4654066" cy="3108604"/>
              <a:chOff x="6553201" y="2026908"/>
              <a:chExt cx="4654066" cy="3108604"/>
            </a:xfrm>
          </p:grpSpPr>
          <p:grpSp>
            <p:nvGrpSpPr>
              <p:cNvPr id="86" name="Group 85">
                <a:extLst>
                  <a:ext uri="{FF2B5EF4-FFF2-40B4-BE49-F238E27FC236}">
                    <a16:creationId xmlns:a16="http://schemas.microsoft.com/office/drawing/2014/main" id="{C329E390-5110-493C-813B-DCCA90E8A35A}"/>
                  </a:ext>
                </a:extLst>
              </p:cNvPr>
              <p:cNvGrpSpPr/>
              <p:nvPr/>
            </p:nvGrpSpPr>
            <p:grpSpPr>
              <a:xfrm>
                <a:off x="8278842" y="2564914"/>
                <a:ext cx="1832267" cy="1465642"/>
                <a:chOff x="8278842" y="2834543"/>
                <a:chExt cx="1832267" cy="1465642"/>
              </a:xfrm>
            </p:grpSpPr>
            <p:grpSp>
              <p:nvGrpSpPr>
                <p:cNvPr id="100" name="Group 99">
                  <a:extLst>
                    <a:ext uri="{FF2B5EF4-FFF2-40B4-BE49-F238E27FC236}">
                      <a16:creationId xmlns:a16="http://schemas.microsoft.com/office/drawing/2014/main" id="{548B21E8-2E8A-4A58-9E33-B213C5D60644}"/>
                    </a:ext>
                  </a:extLst>
                </p:cNvPr>
                <p:cNvGrpSpPr/>
                <p:nvPr/>
              </p:nvGrpSpPr>
              <p:grpSpPr>
                <a:xfrm>
                  <a:off x="8287785" y="3263889"/>
                  <a:ext cx="1697691" cy="371123"/>
                  <a:chOff x="8514905" y="3061767"/>
                  <a:chExt cx="1731733" cy="378565"/>
                </a:xfrm>
              </p:grpSpPr>
              <p:sp>
                <p:nvSpPr>
                  <p:cNvPr id="115" name="TextBox 114">
                    <a:extLst>
                      <a:ext uri="{FF2B5EF4-FFF2-40B4-BE49-F238E27FC236}">
                        <a16:creationId xmlns:a16="http://schemas.microsoft.com/office/drawing/2014/main" id="{FC082697-ABB1-446A-9D9A-97BBC5A4226B}"/>
                      </a:ext>
                    </a:extLst>
                  </p:cNvPr>
                  <p:cNvSpPr txBox="1"/>
                  <p:nvPr/>
                </p:nvSpPr>
                <p:spPr>
                  <a:xfrm>
                    <a:off x="8775568" y="3061767"/>
                    <a:ext cx="1471070" cy="378565"/>
                  </a:xfrm>
                  <a:prstGeom prst="rect">
                    <a:avLst/>
                  </a:prstGeom>
                </p:spPr>
                <p:txBody>
                  <a:bodyPr wrap="square" lIns="143428" tIns="89642" rIns="143428" bIns="89642" rtlCol="0">
                    <a:spAutoFit/>
                  </a:bodyPr>
                  <a:lstStyle/>
                  <a:p>
                    <a:pPr marL="0" marR="0" lvl="0" indent="0" algn="l" defTabSz="914367" rtl="0" eaLnBrk="1" fontAlgn="base" latinLnBrk="0" hangingPunct="1">
                      <a:lnSpc>
                        <a:spcPct val="90000"/>
                      </a:lnSpc>
                      <a:spcBef>
                        <a:spcPct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100000">
                              <a:srgbClr val="353535"/>
                            </a:gs>
                          </a:gsLst>
                          <a:lin ang="5400000" scaled="0"/>
                        </a:gradFill>
                        <a:effectLst/>
                        <a:uLnTx/>
                        <a:uFillTx/>
                        <a:latin typeface="Segoe UI Semilight"/>
                        <a:ea typeface="+mn-ea"/>
                        <a:cs typeface="Segoe UI" panose="020B0502040204020203" pitchFamily="34" charset="0"/>
                      </a:rPr>
                      <a:t>SSRS reports</a:t>
                    </a:r>
                  </a:p>
                </p:txBody>
              </p:sp>
              <p:grpSp>
                <p:nvGrpSpPr>
                  <p:cNvPr id="116" name="Group 4">
                    <a:extLst>
                      <a:ext uri="{FF2B5EF4-FFF2-40B4-BE49-F238E27FC236}">
                        <a16:creationId xmlns:a16="http://schemas.microsoft.com/office/drawing/2014/main" id="{710C72AE-FC6A-40BA-9BF4-E5C78D3D722E}"/>
                      </a:ext>
                    </a:extLst>
                  </p:cNvPr>
                  <p:cNvGrpSpPr>
                    <a:grpSpLocks noChangeAspect="1"/>
                  </p:cNvGrpSpPr>
                  <p:nvPr/>
                </p:nvGrpSpPr>
                <p:grpSpPr bwMode="auto">
                  <a:xfrm>
                    <a:off x="8514905" y="3119659"/>
                    <a:ext cx="190652" cy="254202"/>
                    <a:chOff x="3814" y="2064"/>
                    <a:chExt cx="210" cy="280"/>
                  </a:xfrm>
                  <a:solidFill>
                    <a:schemeClr val="tx1">
                      <a:lumMod val="60000"/>
                      <a:lumOff val="40000"/>
                    </a:schemeClr>
                  </a:solidFill>
                </p:grpSpPr>
                <p:sp>
                  <p:nvSpPr>
                    <p:cNvPr id="117" name="Freeform 5">
                      <a:extLst>
                        <a:ext uri="{FF2B5EF4-FFF2-40B4-BE49-F238E27FC236}">
                          <a16:creationId xmlns:a16="http://schemas.microsoft.com/office/drawing/2014/main" id="{A0B0BB41-804C-4E03-8842-D6381CFBC0DC}"/>
                        </a:ext>
                      </a:extLst>
                    </p:cNvPr>
                    <p:cNvSpPr>
                      <a:spLocks/>
                    </p:cNvSpPr>
                    <p:nvPr/>
                  </p:nvSpPr>
                  <p:spPr bwMode="auto">
                    <a:xfrm>
                      <a:off x="3814" y="2103"/>
                      <a:ext cx="171" cy="241"/>
                    </a:xfrm>
                    <a:custGeom>
                      <a:avLst/>
                      <a:gdLst>
                        <a:gd name="T0" fmla="*/ 171 w 171"/>
                        <a:gd name="T1" fmla="*/ 241 h 241"/>
                        <a:gd name="T2" fmla="*/ 0 w 171"/>
                        <a:gd name="T3" fmla="*/ 241 h 241"/>
                        <a:gd name="T4" fmla="*/ 0 w 171"/>
                        <a:gd name="T5" fmla="*/ 0 h 241"/>
                        <a:gd name="T6" fmla="*/ 29 w 171"/>
                        <a:gd name="T7" fmla="*/ 0 h 241"/>
                        <a:gd name="T8" fmla="*/ 29 w 171"/>
                        <a:gd name="T9" fmla="*/ 14 h 241"/>
                        <a:gd name="T10" fmla="*/ 13 w 171"/>
                        <a:gd name="T11" fmla="*/ 14 h 241"/>
                        <a:gd name="T12" fmla="*/ 13 w 171"/>
                        <a:gd name="T13" fmla="*/ 228 h 241"/>
                        <a:gd name="T14" fmla="*/ 158 w 171"/>
                        <a:gd name="T15" fmla="*/ 228 h 241"/>
                        <a:gd name="T16" fmla="*/ 158 w 171"/>
                        <a:gd name="T17" fmla="*/ 213 h 241"/>
                        <a:gd name="T18" fmla="*/ 171 w 171"/>
                        <a:gd name="T19" fmla="*/ 213 h 241"/>
                        <a:gd name="T20" fmla="*/ 171 w 171"/>
                        <a:gd name="T21"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 h="241">
                          <a:moveTo>
                            <a:pt x="171" y="241"/>
                          </a:moveTo>
                          <a:lnTo>
                            <a:pt x="0" y="241"/>
                          </a:lnTo>
                          <a:lnTo>
                            <a:pt x="0" y="0"/>
                          </a:lnTo>
                          <a:lnTo>
                            <a:pt x="29" y="0"/>
                          </a:lnTo>
                          <a:lnTo>
                            <a:pt x="29" y="14"/>
                          </a:lnTo>
                          <a:lnTo>
                            <a:pt x="13" y="14"/>
                          </a:lnTo>
                          <a:lnTo>
                            <a:pt x="13" y="228"/>
                          </a:lnTo>
                          <a:lnTo>
                            <a:pt x="158" y="228"/>
                          </a:lnTo>
                          <a:lnTo>
                            <a:pt x="158" y="213"/>
                          </a:lnTo>
                          <a:lnTo>
                            <a:pt x="171" y="213"/>
                          </a:lnTo>
                          <a:lnTo>
                            <a:pt x="171"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8" name="Freeform 6">
                      <a:extLst>
                        <a:ext uri="{FF2B5EF4-FFF2-40B4-BE49-F238E27FC236}">
                          <a16:creationId xmlns:a16="http://schemas.microsoft.com/office/drawing/2014/main" id="{3D7F0649-A70B-4E43-AEE4-93DE526B86E2}"/>
                        </a:ext>
                      </a:extLst>
                    </p:cNvPr>
                    <p:cNvSpPr>
                      <a:spLocks noEditPoints="1"/>
                    </p:cNvSpPr>
                    <p:nvPr/>
                  </p:nvSpPr>
                  <p:spPr bwMode="auto">
                    <a:xfrm>
                      <a:off x="3854" y="2064"/>
                      <a:ext cx="170" cy="241"/>
                    </a:xfrm>
                    <a:custGeom>
                      <a:avLst/>
                      <a:gdLst>
                        <a:gd name="T0" fmla="*/ 170 w 170"/>
                        <a:gd name="T1" fmla="*/ 241 h 241"/>
                        <a:gd name="T2" fmla="*/ 0 w 170"/>
                        <a:gd name="T3" fmla="*/ 241 h 241"/>
                        <a:gd name="T4" fmla="*/ 0 w 170"/>
                        <a:gd name="T5" fmla="*/ 0 h 241"/>
                        <a:gd name="T6" fmla="*/ 109 w 170"/>
                        <a:gd name="T7" fmla="*/ 0 h 241"/>
                        <a:gd name="T8" fmla="*/ 170 w 170"/>
                        <a:gd name="T9" fmla="*/ 61 h 241"/>
                        <a:gd name="T10" fmla="*/ 170 w 170"/>
                        <a:gd name="T11" fmla="*/ 241 h 241"/>
                        <a:gd name="T12" fmla="*/ 13 w 170"/>
                        <a:gd name="T13" fmla="*/ 228 h 241"/>
                        <a:gd name="T14" fmla="*/ 157 w 170"/>
                        <a:gd name="T15" fmla="*/ 228 h 241"/>
                        <a:gd name="T16" fmla="*/ 157 w 170"/>
                        <a:gd name="T17" fmla="*/ 66 h 241"/>
                        <a:gd name="T18" fmla="*/ 105 w 170"/>
                        <a:gd name="T19" fmla="*/ 13 h 241"/>
                        <a:gd name="T20" fmla="*/ 13 w 170"/>
                        <a:gd name="T21" fmla="*/ 13 h 241"/>
                        <a:gd name="T22" fmla="*/ 13 w 170"/>
                        <a:gd name="T23" fmla="*/ 228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41">
                          <a:moveTo>
                            <a:pt x="170" y="241"/>
                          </a:moveTo>
                          <a:lnTo>
                            <a:pt x="0" y="241"/>
                          </a:lnTo>
                          <a:lnTo>
                            <a:pt x="0" y="0"/>
                          </a:lnTo>
                          <a:lnTo>
                            <a:pt x="109" y="0"/>
                          </a:lnTo>
                          <a:lnTo>
                            <a:pt x="170" y="61"/>
                          </a:lnTo>
                          <a:lnTo>
                            <a:pt x="170" y="241"/>
                          </a:lnTo>
                          <a:close/>
                          <a:moveTo>
                            <a:pt x="13" y="228"/>
                          </a:moveTo>
                          <a:lnTo>
                            <a:pt x="157" y="228"/>
                          </a:lnTo>
                          <a:lnTo>
                            <a:pt x="157" y="66"/>
                          </a:lnTo>
                          <a:lnTo>
                            <a:pt x="105" y="13"/>
                          </a:lnTo>
                          <a:lnTo>
                            <a:pt x="13" y="13"/>
                          </a:lnTo>
                          <a:lnTo>
                            <a:pt x="13" y="2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9" name="Freeform 7">
                      <a:extLst>
                        <a:ext uri="{FF2B5EF4-FFF2-40B4-BE49-F238E27FC236}">
                          <a16:creationId xmlns:a16="http://schemas.microsoft.com/office/drawing/2014/main" id="{CA21D341-9027-4521-AA06-CED51BD172C7}"/>
                        </a:ext>
                      </a:extLst>
                    </p:cNvPr>
                    <p:cNvSpPr>
                      <a:spLocks/>
                    </p:cNvSpPr>
                    <p:nvPr/>
                  </p:nvSpPr>
                  <p:spPr bwMode="auto">
                    <a:xfrm>
                      <a:off x="3950" y="2071"/>
                      <a:ext cx="63" cy="63"/>
                    </a:xfrm>
                    <a:custGeom>
                      <a:avLst/>
                      <a:gdLst>
                        <a:gd name="T0" fmla="*/ 63 w 63"/>
                        <a:gd name="T1" fmla="*/ 63 h 63"/>
                        <a:gd name="T2" fmla="*/ 0 w 63"/>
                        <a:gd name="T3" fmla="*/ 63 h 63"/>
                        <a:gd name="T4" fmla="*/ 0 w 63"/>
                        <a:gd name="T5" fmla="*/ 0 h 63"/>
                        <a:gd name="T6" fmla="*/ 13 w 63"/>
                        <a:gd name="T7" fmla="*/ 0 h 63"/>
                        <a:gd name="T8" fmla="*/ 13 w 63"/>
                        <a:gd name="T9" fmla="*/ 50 h 63"/>
                        <a:gd name="T10" fmla="*/ 63 w 63"/>
                        <a:gd name="T11" fmla="*/ 50 h 63"/>
                        <a:gd name="T12" fmla="*/ 63 w 63"/>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63" h="63">
                          <a:moveTo>
                            <a:pt x="63" y="63"/>
                          </a:moveTo>
                          <a:lnTo>
                            <a:pt x="0" y="63"/>
                          </a:lnTo>
                          <a:lnTo>
                            <a:pt x="0" y="0"/>
                          </a:lnTo>
                          <a:lnTo>
                            <a:pt x="13" y="0"/>
                          </a:lnTo>
                          <a:lnTo>
                            <a:pt x="13" y="50"/>
                          </a:lnTo>
                          <a:lnTo>
                            <a:pt x="63" y="50"/>
                          </a:ln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0" name="Rectangle 8">
                      <a:extLst>
                        <a:ext uri="{FF2B5EF4-FFF2-40B4-BE49-F238E27FC236}">
                          <a16:creationId xmlns:a16="http://schemas.microsoft.com/office/drawing/2014/main" id="{19CB52A4-199E-4845-8D97-3D317EDFAC6A}"/>
                        </a:ext>
                      </a:extLst>
                    </p:cNvPr>
                    <p:cNvSpPr>
                      <a:spLocks noChangeArrowheads="1"/>
                    </p:cNvSpPr>
                    <p:nvPr/>
                  </p:nvSpPr>
                  <p:spPr bwMode="auto">
                    <a:xfrm>
                      <a:off x="3902" y="2149"/>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1" name="Rectangle 9">
                      <a:extLst>
                        <a:ext uri="{FF2B5EF4-FFF2-40B4-BE49-F238E27FC236}">
                          <a16:creationId xmlns:a16="http://schemas.microsoft.com/office/drawing/2014/main" id="{56A9E3C6-D7E6-476A-A5AB-083D9D725882}"/>
                        </a:ext>
                      </a:extLst>
                    </p:cNvPr>
                    <p:cNvSpPr>
                      <a:spLocks noChangeArrowheads="1"/>
                    </p:cNvSpPr>
                    <p:nvPr/>
                  </p:nvSpPr>
                  <p:spPr bwMode="auto">
                    <a:xfrm>
                      <a:off x="3963" y="2149"/>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2" name="Rectangle 10">
                      <a:extLst>
                        <a:ext uri="{FF2B5EF4-FFF2-40B4-BE49-F238E27FC236}">
                          <a16:creationId xmlns:a16="http://schemas.microsoft.com/office/drawing/2014/main" id="{0C284381-F28B-4879-B0CA-186AB46D9F93}"/>
                        </a:ext>
                      </a:extLst>
                    </p:cNvPr>
                    <p:cNvSpPr>
                      <a:spLocks noChangeArrowheads="1"/>
                    </p:cNvSpPr>
                    <p:nvPr/>
                  </p:nvSpPr>
                  <p:spPr bwMode="auto">
                    <a:xfrm>
                      <a:off x="3932" y="2149"/>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3" name="Rectangle 11">
                      <a:extLst>
                        <a:ext uri="{FF2B5EF4-FFF2-40B4-BE49-F238E27FC236}">
                          <a16:creationId xmlns:a16="http://schemas.microsoft.com/office/drawing/2014/main" id="{2ED7E3FB-C3F4-4626-986E-BBDFB98A5759}"/>
                        </a:ext>
                      </a:extLst>
                    </p:cNvPr>
                    <p:cNvSpPr>
                      <a:spLocks noChangeArrowheads="1"/>
                    </p:cNvSpPr>
                    <p:nvPr/>
                  </p:nvSpPr>
                  <p:spPr bwMode="auto">
                    <a:xfrm>
                      <a:off x="3902" y="2180"/>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4" name="Rectangle 12">
                      <a:extLst>
                        <a:ext uri="{FF2B5EF4-FFF2-40B4-BE49-F238E27FC236}">
                          <a16:creationId xmlns:a16="http://schemas.microsoft.com/office/drawing/2014/main" id="{C854876E-0D8A-41F9-9067-655908203262}"/>
                        </a:ext>
                      </a:extLst>
                    </p:cNvPr>
                    <p:cNvSpPr>
                      <a:spLocks noChangeArrowheads="1"/>
                    </p:cNvSpPr>
                    <p:nvPr/>
                  </p:nvSpPr>
                  <p:spPr bwMode="auto">
                    <a:xfrm>
                      <a:off x="3963" y="2180"/>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5" name="Rectangle 13">
                      <a:extLst>
                        <a:ext uri="{FF2B5EF4-FFF2-40B4-BE49-F238E27FC236}">
                          <a16:creationId xmlns:a16="http://schemas.microsoft.com/office/drawing/2014/main" id="{EBF9BA94-4C12-4B52-8486-55539774F56B}"/>
                        </a:ext>
                      </a:extLst>
                    </p:cNvPr>
                    <p:cNvSpPr>
                      <a:spLocks noChangeArrowheads="1"/>
                    </p:cNvSpPr>
                    <p:nvPr/>
                  </p:nvSpPr>
                  <p:spPr bwMode="auto">
                    <a:xfrm>
                      <a:off x="3932" y="2180"/>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6" name="Rectangle 14">
                      <a:extLst>
                        <a:ext uri="{FF2B5EF4-FFF2-40B4-BE49-F238E27FC236}">
                          <a16:creationId xmlns:a16="http://schemas.microsoft.com/office/drawing/2014/main" id="{5A1CF04D-8F20-42C9-9B7E-23822DF47B41}"/>
                        </a:ext>
                      </a:extLst>
                    </p:cNvPr>
                    <p:cNvSpPr>
                      <a:spLocks noChangeArrowheads="1"/>
                    </p:cNvSpPr>
                    <p:nvPr/>
                  </p:nvSpPr>
                  <p:spPr bwMode="auto">
                    <a:xfrm>
                      <a:off x="3902" y="2211"/>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7" name="Rectangle 15">
                      <a:extLst>
                        <a:ext uri="{FF2B5EF4-FFF2-40B4-BE49-F238E27FC236}">
                          <a16:creationId xmlns:a16="http://schemas.microsoft.com/office/drawing/2014/main" id="{CC6DD3E3-9F44-4906-B669-53CAD8B7EE7A}"/>
                        </a:ext>
                      </a:extLst>
                    </p:cNvPr>
                    <p:cNvSpPr>
                      <a:spLocks noChangeArrowheads="1"/>
                    </p:cNvSpPr>
                    <p:nvPr/>
                  </p:nvSpPr>
                  <p:spPr bwMode="auto">
                    <a:xfrm>
                      <a:off x="3963" y="2211"/>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8" name="Rectangle 16">
                      <a:extLst>
                        <a:ext uri="{FF2B5EF4-FFF2-40B4-BE49-F238E27FC236}">
                          <a16:creationId xmlns:a16="http://schemas.microsoft.com/office/drawing/2014/main" id="{8B797408-ECBF-4C2D-86A2-5C4C18A1A61E}"/>
                        </a:ext>
                      </a:extLst>
                    </p:cNvPr>
                    <p:cNvSpPr>
                      <a:spLocks noChangeArrowheads="1"/>
                    </p:cNvSpPr>
                    <p:nvPr/>
                  </p:nvSpPr>
                  <p:spPr bwMode="auto">
                    <a:xfrm>
                      <a:off x="3932" y="2211"/>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9" name="Rectangle 17">
                      <a:extLst>
                        <a:ext uri="{FF2B5EF4-FFF2-40B4-BE49-F238E27FC236}">
                          <a16:creationId xmlns:a16="http://schemas.microsoft.com/office/drawing/2014/main" id="{7A58B3DD-4F29-4B92-9E1C-7951B95B8EE3}"/>
                        </a:ext>
                      </a:extLst>
                    </p:cNvPr>
                    <p:cNvSpPr>
                      <a:spLocks noChangeArrowheads="1"/>
                    </p:cNvSpPr>
                    <p:nvPr/>
                  </p:nvSpPr>
                  <p:spPr bwMode="auto">
                    <a:xfrm>
                      <a:off x="3932" y="2241"/>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101" name="Group 100">
                  <a:extLst>
                    <a:ext uri="{FF2B5EF4-FFF2-40B4-BE49-F238E27FC236}">
                      <a16:creationId xmlns:a16="http://schemas.microsoft.com/office/drawing/2014/main" id="{85D16734-21F5-4C20-A7DD-13325EFB9ADE}"/>
                    </a:ext>
                  </a:extLst>
                </p:cNvPr>
                <p:cNvGrpSpPr/>
                <p:nvPr/>
              </p:nvGrpSpPr>
              <p:grpSpPr>
                <a:xfrm>
                  <a:off x="8282734" y="2834543"/>
                  <a:ext cx="1828375" cy="371123"/>
                  <a:chOff x="8509752" y="2673325"/>
                  <a:chExt cx="1865038" cy="378565"/>
                </a:xfrm>
              </p:grpSpPr>
              <p:sp>
                <p:nvSpPr>
                  <p:cNvPr id="107" name="TextBox 106">
                    <a:extLst>
                      <a:ext uri="{FF2B5EF4-FFF2-40B4-BE49-F238E27FC236}">
                        <a16:creationId xmlns:a16="http://schemas.microsoft.com/office/drawing/2014/main" id="{22FB15CB-F37A-42A1-BF27-58126A22ADE6}"/>
                      </a:ext>
                    </a:extLst>
                  </p:cNvPr>
                  <p:cNvSpPr txBox="1"/>
                  <p:nvPr/>
                </p:nvSpPr>
                <p:spPr>
                  <a:xfrm>
                    <a:off x="8775568" y="2673325"/>
                    <a:ext cx="1599222" cy="378565"/>
                  </a:xfrm>
                  <a:prstGeom prst="rect">
                    <a:avLst/>
                  </a:prstGeom>
                </p:spPr>
                <p:txBody>
                  <a:bodyPr wrap="square" lIns="143428" tIns="89642" rIns="143428" bIns="89642" rtlCol="0">
                    <a:spAutoFit/>
                  </a:bodyPr>
                  <a:lstStyle/>
                  <a:p>
                    <a:pPr marL="0" marR="0" lvl="0" indent="0" algn="l" defTabSz="914367" rtl="0" eaLnBrk="1" fontAlgn="base" latinLnBrk="0" hangingPunct="1">
                      <a:lnSpc>
                        <a:spcPct val="90000"/>
                      </a:lnSpc>
                      <a:spcBef>
                        <a:spcPct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100000">
                              <a:srgbClr val="353535"/>
                            </a:gs>
                          </a:gsLst>
                          <a:lin ang="5400000" scaled="0"/>
                        </a:gradFill>
                        <a:effectLst/>
                        <a:uLnTx/>
                        <a:uFillTx/>
                        <a:latin typeface="Segoe UI Semilight"/>
                        <a:ea typeface="+mn-ea"/>
                        <a:cs typeface="Segoe UI" panose="020B0502040204020203" pitchFamily="34" charset="0"/>
                      </a:rPr>
                      <a:t>Power BI reports</a:t>
                    </a:r>
                  </a:p>
                </p:txBody>
              </p:sp>
              <p:grpSp>
                <p:nvGrpSpPr>
                  <p:cNvPr id="108" name="Group 26">
                    <a:extLst>
                      <a:ext uri="{FF2B5EF4-FFF2-40B4-BE49-F238E27FC236}">
                        <a16:creationId xmlns:a16="http://schemas.microsoft.com/office/drawing/2014/main" id="{B3DE319A-6C6B-4B25-89C8-CA279B14AE3E}"/>
                      </a:ext>
                    </a:extLst>
                  </p:cNvPr>
                  <p:cNvGrpSpPr>
                    <a:grpSpLocks noChangeAspect="1"/>
                  </p:cNvGrpSpPr>
                  <p:nvPr/>
                </p:nvGrpSpPr>
                <p:grpSpPr bwMode="auto">
                  <a:xfrm>
                    <a:off x="8509752" y="2727806"/>
                    <a:ext cx="208596" cy="269602"/>
                    <a:chOff x="3812" y="2068"/>
                    <a:chExt cx="212" cy="274"/>
                  </a:xfrm>
                  <a:solidFill>
                    <a:schemeClr val="tx1">
                      <a:lumMod val="60000"/>
                      <a:lumOff val="40000"/>
                    </a:schemeClr>
                  </a:solidFill>
                </p:grpSpPr>
                <p:sp>
                  <p:nvSpPr>
                    <p:cNvPr id="109" name="Freeform 27">
                      <a:extLst>
                        <a:ext uri="{FF2B5EF4-FFF2-40B4-BE49-F238E27FC236}">
                          <a16:creationId xmlns:a16="http://schemas.microsoft.com/office/drawing/2014/main" id="{06F30989-DAA8-4B0F-BA7E-1108EF7171EE}"/>
                        </a:ext>
                      </a:extLst>
                    </p:cNvPr>
                    <p:cNvSpPr>
                      <a:spLocks noEditPoints="1"/>
                    </p:cNvSpPr>
                    <p:nvPr/>
                  </p:nvSpPr>
                  <p:spPr bwMode="auto">
                    <a:xfrm>
                      <a:off x="3854" y="2068"/>
                      <a:ext cx="170" cy="239"/>
                    </a:xfrm>
                    <a:custGeom>
                      <a:avLst/>
                      <a:gdLst>
                        <a:gd name="T0" fmla="*/ 170 w 170"/>
                        <a:gd name="T1" fmla="*/ 239 h 239"/>
                        <a:gd name="T2" fmla="*/ 0 w 170"/>
                        <a:gd name="T3" fmla="*/ 239 h 239"/>
                        <a:gd name="T4" fmla="*/ 0 w 170"/>
                        <a:gd name="T5" fmla="*/ 0 h 239"/>
                        <a:gd name="T6" fmla="*/ 109 w 170"/>
                        <a:gd name="T7" fmla="*/ 0 h 239"/>
                        <a:gd name="T8" fmla="*/ 170 w 170"/>
                        <a:gd name="T9" fmla="*/ 61 h 239"/>
                        <a:gd name="T10" fmla="*/ 170 w 170"/>
                        <a:gd name="T11" fmla="*/ 239 h 239"/>
                        <a:gd name="T12" fmla="*/ 13 w 170"/>
                        <a:gd name="T13" fmla="*/ 226 h 239"/>
                        <a:gd name="T14" fmla="*/ 157 w 170"/>
                        <a:gd name="T15" fmla="*/ 226 h 239"/>
                        <a:gd name="T16" fmla="*/ 157 w 170"/>
                        <a:gd name="T17" fmla="*/ 65 h 239"/>
                        <a:gd name="T18" fmla="*/ 102 w 170"/>
                        <a:gd name="T19" fmla="*/ 13 h 239"/>
                        <a:gd name="T20" fmla="*/ 13 w 170"/>
                        <a:gd name="T21" fmla="*/ 13 h 239"/>
                        <a:gd name="T22" fmla="*/ 13 w 170"/>
                        <a:gd name="T23" fmla="*/ 22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39">
                          <a:moveTo>
                            <a:pt x="170" y="239"/>
                          </a:moveTo>
                          <a:lnTo>
                            <a:pt x="0" y="239"/>
                          </a:lnTo>
                          <a:lnTo>
                            <a:pt x="0" y="0"/>
                          </a:lnTo>
                          <a:lnTo>
                            <a:pt x="109" y="0"/>
                          </a:lnTo>
                          <a:lnTo>
                            <a:pt x="170" y="61"/>
                          </a:lnTo>
                          <a:lnTo>
                            <a:pt x="170" y="239"/>
                          </a:lnTo>
                          <a:close/>
                          <a:moveTo>
                            <a:pt x="13" y="226"/>
                          </a:moveTo>
                          <a:lnTo>
                            <a:pt x="157" y="226"/>
                          </a:lnTo>
                          <a:lnTo>
                            <a:pt x="157" y="65"/>
                          </a:lnTo>
                          <a:lnTo>
                            <a:pt x="102" y="13"/>
                          </a:lnTo>
                          <a:lnTo>
                            <a:pt x="13" y="13"/>
                          </a:lnTo>
                          <a:lnTo>
                            <a:pt x="13" y="226"/>
                          </a:lnTo>
                          <a:close/>
                        </a:path>
                      </a:pathLst>
                    </a:custGeom>
                    <a:grpFill/>
                    <a:ln w="9525">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0" name="Freeform 28">
                      <a:extLst>
                        <a:ext uri="{FF2B5EF4-FFF2-40B4-BE49-F238E27FC236}">
                          <a16:creationId xmlns:a16="http://schemas.microsoft.com/office/drawing/2014/main" id="{33E9432F-13DA-4A6D-9D5D-F7393F331D5E}"/>
                        </a:ext>
                      </a:extLst>
                    </p:cNvPr>
                    <p:cNvSpPr>
                      <a:spLocks/>
                    </p:cNvSpPr>
                    <p:nvPr/>
                  </p:nvSpPr>
                  <p:spPr bwMode="auto">
                    <a:xfrm>
                      <a:off x="3812" y="2103"/>
                      <a:ext cx="171" cy="239"/>
                    </a:xfrm>
                    <a:custGeom>
                      <a:avLst/>
                      <a:gdLst>
                        <a:gd name="T0" fmla="*/ 171 w 171"/>
                        <a:gd name="T1" fmla="*/ 239 h 239"/>
                        <a:gd name="T2" fmla="*/ 0 w 171"/>
                        <a:gd name="T3" fmla="*/ 239 h 239"/>
                        <a:gd name="T4" fmla="*/ 0 w 171"/>
                        <a:gd name="T5" fmla="*/ 0 h 239"/>
                        <a:gd name="T6" fmla="*/ 28 w 171"/>
                        <a:gd name="T7" fmla="*/ 0 h 239"/>
                        <a:gd name="T8" fmla="*/ 28 w 171"/>
                        <a:gd name="T9" fmla="*/ 13 h 239"/>
                        <a:gd name="T10" fmla="*/ 13 w 171"/>
                        <a:gd name="T11" fmla="*/ 13 h 239"/>
                        <a:gd name="T12" fmla="*/ 13 w 171"/>
                        <a:gd name="T13" fmla="*/ 226 h 239"/>
                        <a:gd name="T14" fmla="*/ 157 w 171"/>
                        <a:gd name="T15" fmla="*/ 226 h 239"/>
                        <a:gd name="T16" fmla="*/ 157 w 171"/>
                        <a:gd name="T17" fmla="*/ 209 h 239"/>
                        <a:gd name="T18" fmla="*/ 171 w 171"/>
                        <a:gd name="T19" fmla="*/ 209 h 239"/>
                        <a:gd name="T20" fmla="*/ 171 w 171"/>
                        <a:gd name="T2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 h="239">
                          <a:moveTo>
                            <a:pt x="171" y="239"/>
                          </a:moveTo>
                          <a:lnTo>
                            <a:pt x="0" y="239"/>
                          </a:lnTo>
                          <a:lnTo>
                            <a:pt x="0" y="0"/>
                          </a:lnTo>
                          <a:lnTo>
                            <a:pt x="28" y="0"/>
                          </a:lnTo>
                          <a:lnTo>
                            <a:pt x="28" y="13"/>
                          </a:lnTo>
                          <a:lnTo>
                            <a:pt x="13" y="13"/>
                          </a:lnTo>
                          <a:lnTo>
                            <a:pt x="13" y="226"/>
                          </a:lnTo>
                          <a:lnTo>
                            <a:pt x="157" y="226"/>
                          </a:lnTo>
                          <a:lnTo>
                            <a:pt x="157" y="209"/>
                          </a:lnTo>
                          <a:lnTo>
                            <a:pt x="171" y="209"/>
                          </a:lnTo>
                          <a:lnTo>
                            <a:pt x="171" y="239"/>
                          </a:lnTo>
                          <a:close/>
                        </a:path>
                      </a:pathLst>
                    </a:custGeom>
                    <a:grpFill/>
                    <a:ln w="9525">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1" name="Freeform 29">
                      <a:extLst>
                        <a:ext uri="{FF2B5EF4-FFF2-40B4-BE49-F238E27FC236}">
                          <a16:creationId xmlns:a16="http://schemas.microsoft.com/office/drawing/2014/main" id="{A594E778-C77B-4791-A777-60C876237135}"/>
                        </a:ext>
                      </a:extLst>
                    </p:cNvPr>
                    <p:cNvSpPr>
                      <a:spLocks/>
                    </p:cNvSpPr>
                    <p:nvPr/>
                  </p:nvSpPr>
                  <p:spPr bwMode="auto">
                    <a:xfrm>
                      <a:off x="3948" y="2075"/>
                      <a:ext cx="63" cy="63"/>
                    </a:xfrm>
                    <a:custGeom>
                      <a:avLst/>
                      <a:gdLst>
                        <a:gd name="T0" fmla="*/ 63 w 63"/>
                        <a:gd name="T1" fmla="*/ 63 h 63"/>
                        <a:gd name="T2" fmla="*/ 0 w 63"/>
                        <a:gd name="T3" fmla="*/ 63 h 63"/>
                        <a:gd name="T4" fmla="*/ 0 w 63"/>
                        <a:gd name="T5" fmla="*/ 0 h 63"/>
                        <a:gd name="T6" fmla="*/ 13 w 63"/>
                        <a:gd name="T7" fmla="*/ 0 h 63"/>
                        <a:gd name="T8" fmla="*/ 13 w 63"/>
                        <a:gd name="T9" fmla="*/ 50 h 63"/>
                        <a:gd name="T10" fmla="*/ 63 w 63"/>
                        <a:gd name="T11" fmla="*/ 50 h 63"/>
                        <a:gd name="T12" fmla="*/ 63 w 63"/>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63" h="63">
                          <a:moveTo>
                            <a:pt x="63" y="63"/>
                          </a:moveTo>
                          <a:lnTo>
                            <a:pt x="0" y="63"/>
                          </a:lnTo>
                          <a:lnTo>
                            <a:pt x="0" y="0"/>
                          </a:lnTo>
                          <a:lnTo>
                            <a:pt x="13" y="0"/>
                          </a:lnTo>
                          <a:lnTo>
                            <a:pt x="13" y="50"/>
                          </a:lnTo>
                          <a:lnTo>
                            <a:pt x="63" y="50"/>
                          </a:ln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2" name="Freeform 30">
                      <a:extLst>
                        <a:ext uri="{FF2B5EF4-FFF2-40B4-BE49-F238E27FC236}">
                          <a16:creationId xmlns:a16="http://schemas.microsoft.com/office/drawing/2014/main" id="{0E4E42B6-9074-4280-A333-3A4B4CAE5EB6}"/>
                        </a:ext>
                      </a:extLst>
                    </p:cNvPr>
                    <p:cNvSpPr>
                      <a:spLocks/>
                    </p:cNvSpPr>
                    <p:nvPr/>
                  </p:nvSpPr>
                  <p:spPr bwMode="auto">
                    <a:xfrm>
                      <a:off x="3886" y="2168"/>
                      <a:ext cx="103" cy="50"/>
                    </a:xfrm>
                    <a:custGeom>
                      <a:avLst/>
                      <a:gdLst>
                        <a:gd name="T0" fmla="*/ 59 w 103"/>
                        <a:gd name="T1" fmla="*/ 50 h 50"/>
                        <a:gd name="T2" fmla="*/ 31 w 103"/>
                        <a:gd name="T3" fmla="*/ 22 h 50"/>
                        <a:gd name="T4" fmla="*/ 7 w 103"/>
                        <a:gd name="T5" fmla="*/ 46 h 50"/>
                        <a:gd name="T6" fmla="*/ 0 w 103"/>
                        <a:gd name="T7" fmla="*/ 39 h 50"/>
                        <a:gd name="T8" fmla="*/ 31 w 103"/>
                        <a:gd name="T9" fmla="*/ 9 h 50"/>
                        <a:gd name="T10" fmla="*/ 59 w 103"/>
                        <a:gd name="T11" fmla="*/ 37 h 50"/>
                        <a:gd name="T12" fmla="*/ 97 w 103"/>
                        <a:gd name="T13" fmla="*/ 0 h 50"/>
                        <a:gd name="T14" fmla="*/ 103 w 103"/>
                        <a:gd name="T15" fmla="*/ 7 h 50"/>
                        <a:gd name="T16" fmla="*/ 59 w 103"/>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50">
                          <a:moveTo>
                            <a:pt x="59" y="50"/>
                          </a:moveTo>
                          <a:lnTo>
                            <a:pt x="31" y="22"/>
                          </a:lnTo>
                          <a:lnTo>
                            <a:pt x="7" y="46"/>
                          </a:lnTo>
                          <a:lnTo>
                            <a:pt x="0" y="39"/>
                          </a:lnTo>
                          <a:lnTo>
                            <a:pt x="31" y="9"/>
                          </a:lnTo>
                          <a:lnTo>
                            <a:pt x="59" y="37"/>
                          </a:lnTo>
                          <a:lnTo>
                            <a:pt x="97" y="0"/>
                          </a:lnTo>
                          <a:lnTo>
                            <a:pt x="103" y="7"/>
                          </a:lnTo>
                          <a:lnTo>
                            <a:pt x="59"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3" name="Rectangle 31">
                      <a:extLst>
                        <a:ext uri="{FF2B5EF4-FFF2-40B4-BE49-F238E27FC236}">
                          <a16:creationId xmlns:a16="http://schemas.microsoft.com/office/drawing/2014/main" id="{ACDE3009-6F64-4E69-AA00-C4E5681E7368}"/>
                        </a:ext>
                      </a:extLst>
                    </p:cNvPr>
                    <p:cNvSpPr>
                      <a:spLocks noChangeArrowheads="1"/>
                    </p:cNvSpPr>
                    <p:nvPr/>
                  </p:nvSpPr>
                  <p:spPr bwMode="auto">
                    <a:xfrm>
                      <a:off x="3889" y="2223"/>
                      <a:ext cx="100"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14" name="Freeform 32">
                      <a:extLst>
                        <a:ext uri="{FF2B5EF4-FFF2-40B4-BE49-F238E27FC236}">
                          <a16:creationId xmlns:a16="http://schemas.microsoft.com/office/drawing/2014/main" id="{06C1B586-4A97-4B62-84F5-41BF2CBB1F8A}"/>
                        </a:ext>
                      </a:extLst>
                    </p:cNvPr>
                    <p:cNvSpPr>
                      <a:spLocks/>
                    </p:cNvSpPr>
                    <p:nvPr/>
                  </p:nvSpPr>
                  <p:spPr bwMode="auto">
                    <a:xfrm>
                      <a:off x="3967" y="2166"/>
                      <a:ext cx="22" cy="24"/>
                    </a:xfrm>
                    <a:custGeom>
                      <a:avLst/>
                      <a:gdLst>
                        <a:gd name="T0" fmla="*/ 22 w 22"/>
                        <a:gd name="T1" fmla="*/ 24 h 24"/>
                        <a:gd name="T2" fmla="*/ 13 w 22"/>
                        <a:gd name="T3" fmla="*/ 24 h 24"/>
                        <a:gd name="T4" fmla="*/ 13 w 22"/>
                        <a:gd name="T5" fmla="*/ 9 h 24"/>
                        <a:gd name="T6" fmla="*/ 0 w 22"/>
                        <a:gd name="T7" fmla="*/ 9 h 24"/>
                        <a:gd name="T8" fmla="*/ 0 w 22"/>
                        <a:gd name="T9" fmla="*/ 0 h 24"/>
                        <a:gd name="T10" fmla="*/ 22 w 22"/>
                        <a:gd name="T11" fmla="*/ 0 h 24"/>
                        <a:gd name="T12" fmla="*/ 22 w 2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22" h="24">
                          <a:moveTo>
                            <a:pt x="22" y="24"/>
                          </a:moveTo>
                          <a:lnTo>
                            <a:pt x="13" y="24"/>
                          </a:lnTo>
                          <a:lnTo>
                            <a:pt x="13" y="9"/>
                          </a:lnTo>
                          <a:lnTo>
                            <a:pt x="0" y="9"/>
                          </a:lnTo>
                          <a:lnTo>
                            <a:pt x="0" y="0"/>
                          </a:lnTo>
                          <a:lnTo>
                            <a:pt x="22" y="0"/>
                          </a:lnTo>
                          <a:lnTo>
                            <a:pt x="2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102" name="Group 101">
                  <a:extLst>
                    <a:ext uri="{FF2B5EF4-FFF2-40B4-BE49-F238E27FC236}">
                      <a16:creationId xmlns:a16="http://schemas.microsoft.com/office/drawing/2014/main" id="{61477B1F-209A-475E-B1F8-E1A0886ABB61}"/>
                    </a:ext>
                  </a:extLst>
                </p:cNvPr>
                <p:cNvGrpSpPr/>
                <p:nvPr/>
              </p:nvGrpSpPr>
              <p:grpSpPr>
                <a:xfrm>
                  <a:off x="8278842" y="3743666"/>
                  <a:ext cx="278867" cy="186544"/>
                  <a:chOff x="4794597" y="4302647"/>
                  <a:chExt cx="435323" cy="291204"/>
                </a:xfrm>
                <a:solidFill>
                  <a:schemeClr val="bg1"/>
                </a:solidFill>
              </p:grpSpPr>
              <p:sp>
                <p:nvSpPr>
                  <p:cNvPr id="104" name="Freeform 5">
                    <a:extLst>
                      <a:ext uri="{FF2B5EF4-FFF2-40B4-BE49-F238E27FC236}">
                        <a16:creationId xmlns:a16="http://schemas.microsoft.com/office/drawing/2014/main" id="{A4C35F73-6BED-4F3B-8DA8-00F324E54153}"/>
                      </a:ext>
                    </a:extLst>
                  </p:cNvPr>
                  <p:cNvSpPr>
                    <a:spLocks/>
                  </p:cNvSpPr>
                  <p:nvPr/>
                </p:nvSpPr>
                <p:spPr bwMode="auto">
                  <a:xfrm>
                    <a:off x="4794597" y="4343547"/>
                    <a:ext cx="435323" cy="250304"/>
                  </a:xfrm>
                  <a:custGeom>
                    <a:avLst/>
                    <a:gdLst>
                      <a:gd name="T0" fmla="*/ 141 w 218"/>
                      <a:gd name="T1" fmla="*/ 0 h 153"/>
                      <a:gd name="T2" fmla="*/ 192 w 218"/>
                      <a:gd name="T3" fmla="*/ 0 h 153"/>
                      <a:gd name="T4" fmla="*/ 218 w 218"/>
                      <a:gd name="T5" fmla="*/ 153 h 153"/>
                      <a:gd name="T6" fmla="*/ 0 w 218"/>
                      <a:gd name="T7" fmla="*/ 153 h 153"/>
                      <a:gd name="T8" fmla="*/ 24 w 218"/>
                      <a:gd name="T9" fmla="*/ 0 h 153"/>
                      <a:gd name="T10" fmla="*/ 73 w 218"/>
                      <a:gd name="T11" fmla="*/ 0 h 153"/>
                    </a:gdLst>
                    <a:ahLst/>
                    <a:cxnLst>
                      <a:cxn ang="0">
                        <a:pos x="T0" y="T1"/>
                      </a:cxn>
                      <a:cxn ang="0">
                        <a:pos x="T2" y="T3"/>
                      </a:cxn>
                      <a:cxn ang="0">
                        <a:pos x="T4" y="T5"/>
                      </a:cxn>
                      <a:cxn ang="0">
                        <a:pos x="T6" y="T7"/>
                      </a:cxn>
                      <a:cxn ang="0">
                        <a:pos x="T8" y="T9"/>
                      </a:cxn>
                      <a:cxn ang="0">
                        <a:pos x="T10" y="T11"/>
                      </a:cxn>
                    </a:cxnLst>
                    <a:rect l="0" t="0" r="r" b="b"/>
                    <a:pathLst>
                      <a:path w="218" h="153">
                        <a:moveTo>
                          <a:pt x="141" y="0"/>
                        </a:moveTo>
                        <a:lnTo>
                          <a:pt x="192" y="0"/>
                        </a:lnTo>
                        <a:lnTo>
                          <a:pt x="218" y="153"/>
                        </a:lnTo>
                        <a:lnTo>
                          <a:pt x="0" y="153"/>
                        </a:lnTo>
                        <a:lnTo>
                          <a:pt x="24" y="0"/>
                        </a:lnTo>
                        <a:lnTo>
                          <a:pt x="73" y="0"/>
                        </a:lnTo>
                      </a:path>
                    </a:pathLst>
                  </a:custGeom>
                  <a:grpFill/>
                  <a:ln w="15875" cap="flat">
                    <a:solidFill>
                      <a:schemeClr val="tx1">
                        <a:lumMod val="60000"/>
                        <a:lumOff val="4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105" name="Freeform 8">
                    <a:extLst>
                      <a:ext uri="{FF2B5EF4-FFF2-40B4-BE49-F238E27FC236}">
                        <a16:creationId xmlns:a16="http://schemas.microsoft.com/office/drawing/2014/main" id="{3BC008BB-4022-499A-851C-8ED87D5446AA}"/>
                      </a:ext>
                    </a:extLst>
                  </p:cNvPr>
                  <p:cNvSpPr>
                    <a:spLocks/>
                  </p:cNvSpPr>
                  <p:nvPr/>
                </p:nvSpPr>
                <p:spPr bwMode="auto">
                  <a:xfrm>
                    <a:off x="4876469" y="4302647"/>
                    <a:ext cx="313512" cy="98158"/>
                  </a:xfrm>
                  <a:custGeom>
                    <a:avLst/>
                    <a:gdLst>
                      <a:gd name="T0" fmla="*/ 0 w 157"/>
                      <a:gd name="T1" fmla="*/ 58 h 60"/>
                      <a:gd name="T2" fmla="*/ 40 w 157"/>
                      <a:gd name="T3" fmla="*/ 17 h 60"/>
                      <a:gd name="T4" fmla="*/ 49 w 157"/>
                      <a:gd name="T5" fmla="*/ 25 h 60"/>
                      <a:gd name="T6" fmla="*/ 74 w 157"/>
                      <a:gd name="T7" fmla="*/ 0 h 60"/>
                      <a:gd name="T8" fmla="*/ 134 w 157"/>
                      <a:gd name="T9" fmla="*/ 60 h 60"/>
                      <a:gd name="T10" fmla="*/ 157 w 157"/>
                      <a:gd name="T11" fmla="*/ 60 h 60"/>
                    </a:gdLst>
                    <a:ahLst/>
                    <a:cxnLst>
                      <a:cxn ang="0">
                        <a:pos x="T0" y="T1"/>
                      </a:cxn>
                      <a:cxn ang="0">
                        <a:pos x="T2" y="T3"/>
                      </a:cxn>
                      <a:cxn ang="0">
                        <a:pos x="T4" y="T5"/>
                      </a:cxn>
                      <a:cxn ang="0">
                        <a:pos x="T6" y="T7"/>
                      </a:cxn>
                      <a:cxn ang="0">
                        <a:pos x="T8" y="T9"/>
                      </a:cxn>
                      <a:cxn ang="0">
                        <a:pos x="T10" y="T11"/>
                      </a:cxn>
                    </a:cxnLst>
                    <a:rect l="0" t="0" r="r" b="b"/>
                    <a:pathLst>
                      <a:path w="157" h="60">
                        <a:moveTo>
                          <a:pt x="0" y="58"/>
                        </a:moveTo>
                        <a:lnTo>
                          <a:pt x="40" y="17"/>
                        </a:lnTo>
                        <a:lnTo>
                          <a:pt x="49" y="25"/>
                        </a:lnTo>
                        <a:lnTo>
                          <a:pt x="74" y="0"/>
                        </a:lnTo>
                        <a:lnTo>
                          <a:pt x="134" y="60"/>
                        </a:lnTo>
                        <a:lnTo>
                          <a:pt x="157" y="60"/>
                        </a:lnTo>
                      </a:path>
                    </a:pathLst>
                  </a:custGeom>
                  <a:grpFill/>
                  <a:ln w="15875" cap="flat">
                    <a:solidFill>
                      <a:schemeClr val="tx1">
                        <a:lumMod val="60000"/>
                        <a:lumOff val="4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106" name="Freeform 9">
                    <a:extLst>
                      <a:ext uri="{FF2B5EF4-FFF2-40B4-BE49-F238E27FC236}">
                        <a16:creationId xmlns:a16="http://schemas.microsoft.com/office/drawing/2014/main" id="{5127C72A-A607-4B4F-8C90-FB43F31A64D5}"/>
                      </a:ext>
                    </a:extLst>
                  </p:cNvPr>
                  <p:cNvSpPr>
                    <a:spLocks/>
                  </p:cNvSpPr>
                  <p:nvPr/>
                </p:nvSpPr>
                <p:spPr bwMode="auto">
                  <a:xfrm>
                    <a:off x="4828544" y="4372994"/>
                    <a:ext cx="397382" cy="215949"/>
                  </a:xfrm>
                  <a:custGeom>
                    <a:avLst/>
                    <a:gdLst>
                      <a:gd name="T0" fmla="*/ 0 w 93"/>
                      <a:gd name="T1" fmla="*/ 7 h 62"/>
                      <a:gd name="T2" fmla="*/ 22 w 93"/>
                      <a:gd name="T3" fmla="*/ 27 h 62"/>
                      <a:gd name="T4" fmla="*/ 38 w 93"/>
                      <a:gd name="T5" fmla="*/ 43 h 62"/>
                      <a:gd name="T6" fmla="*/ 55 w 93"/>
                      <a:gd name="T7" fmla="*/ 27 h 62"/>
                      <a:gd name="T8" fmla="*/ 55 w 93"/>
                      <a:gd name="T9" fmla="*/ 26 h 62"/>
                      <a:gd name="T10" fmla="*/ 62 w 93"/>
                      <a:gd name="T11" fmla="*/ 19 h 62"/>
                      <a:gd name="T12" fmla="*/ 69 w 93"/>
                      <a:gd name="T13" fmla="*/ 26 h 62"/>
                      <a:gd name="T14" fmla="*/ 69 w 93"/>
                      <a:gd name="T15" fmla="*/ 26 h 62"/>
                      <a:gd name="T16" fmla="*/ 93 w 93"/>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62">
                        <a:moveTo>
                          <a:pt x="0" y="7"/>
                        </a:moveTo>
                        <a:cubicBezTo>
                          <a:pt x="0" y="7"/>
                          <a:pt x="25" y="0"/>
                          <a:pt x="22" y="27"/>
                        </a:cubicBezTo>
                        <a:cubicBezTo>
                          <a:pt x="21" y="36"/>
                          <a:pt x="29" y="43"/>
                          <a:pt x="38" y="43"/>
                        </a:cubicBezTo>
                        <a:cubicBezTo>
                          <a:pt x="47" y="43"/>
                          <a:pt x="55" y="36"/>
                          <a:pt x="55" y="27"/>
                        </a:cubicBezTo>
                        <a:cubicBezTo>
                          <a:pt x="55" y="26"/>
                          <a:pt x="55" y="26"/>
                          <a:pt x="55" y="26"/>
                        </a:cubicBezTo>
                        <a:cubicBezTo>
                          <a:pt x="55" y="22"/>
                          <a:pt x="58" y="19"/>
                          <a:pt x="62" y="19"/>
                        </a:cubicBezTo>
                        <a:cubicBezTo>
                          <a:pt x="66" y="19"/>
                          <a:pt x="69" y="22"/>
                          <a:pt x="69" y="26"/>
                        </a:cubicBezTo>
                        <a:cubicBezTo>
                          <a:pt x="69" y="26"/>
                          <a:pt x="69" y="26"/>
                          <a:pt x="69" y="26"/>
                        </a:cubicBezTo>
                        <a:cubicBezTo>
                          <a:pt x="69" y="26"/>
                          <a:pt x="66" y="58"/>
                          <a:pt x="93" y="62"/>
                        </a:cubicBezTo>
                      </a:path>
                    </a:pathLst>
                  </a:custGeom>
                  <a:grpFill/>
                  <a:ln w="15875" cap="flat">
                    <a:solidFill>
                      <a:schemeClr val="tx1">
                        <a:lumMod val="60000"/>
                        <a:lumOff val="4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grpSp>
            <p:sp>
              <p:nvSpPr>
                <p:cNvPr id="103" name="TextBox 102">
                  <a:extLst>
                    <a:ext uri="{FF2B5EF4-FFF2-40B4-BE49-F238E27FC236}">
                      <a16:creationId xmlns:a16="http://schemas.microsoft.com/office/drawing/2014/main" id="{8118214A-1F05-4200-90E7-096EC7236B9C}"/>
                    </a:ext>
                  </a:extLst>
                </p:cNvPr>
                <p:cNvSpPr txBox="1"/>
                <p:nvPr/>
              </p:nvSpPr>
              <p:spPr>
                <a:xfrm>
                  <a:off x="8570759" y="3662102"/>
                  <a:ext cx="1301691" cy="638083"/>
                </a:xfrm>
                <a:prstGeom prst="rect">
                  <a:avLst/>
                </a:prstGeom>
                <a:solidFill>
                  <a:schemeClr val="bg1"/>
                </a:solidFill>
              </p:spPr>
              <p:txBody>
                <a:bodyPr wrap="square" lIns="143428" tIns="89642" rIns="143428" bIns="89642" rtlCol="0">
                  <a:spAutoFit/>
                </a:bodyPr>
                <a:lstStyle/>
                <a:p>
                  <a:pPr marL="0" marR="0" lvl="0" indent="0" algn="l" defTabSz="914367" rtl="0" eaLnBrk="1" fontAlgn="base" latinLnBrk="0" hangingPunct="1">
                    <a:lnSpc>
                      <a:spcPct val="90000"/>
                    </a:lnSpc>
                    <a:spcBef>
                      <a:spcPct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100000">
                            <a:srgbClr val="353535"/>
                          </a:gs>
                        </a:gsLst>
                        <a:lin ang="5400000" scaled="0"/>
                      </a:gradFill>
                      <a:effectLst/>
                      <a:uLnTx/>
                      <a:uFillTx/>
                      <a:latin typeface="Segoe UI Semilight"/>
                      <a:ea typeface="+mn-ea"/>
                      <a:cs typeface="Segoe UI" panose="020B0502040204020203" pitchFamily="34" charset="0"/>
                    </a:rPr>
                    <a:t>Custom </a:t>
                  </a:r>
                </a:p>
                <a:p>
                  <a:pPr marL="0" marR="0" lvl="0" indent="0" algn="l" defTabSz="914367" rtl="0" eaLnBrk="1" fontAlgn="base" latinLnBrk="0" hangingPunct="1">
                    <a:lnSpc>
                      <a:spcPct val="90000"/>
                    </a:lnSpc>
                    <a:spcBef>
                      <a:spcPct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100000">
                            <a:srgbClr val="353535"/>
                          </a:gs>
                        </a:gsLst>
                        <a:lin ang="5400000" scaled="0"/>
                      </a:gradFill>
                      <a:effectLst/>
                      <a:uLnTx/>
                      <a:uFillTx/>
                      <a:latin typeface="Segoe UI Semilight"/>
                      <a:ea typeface="+mn-ea"/>
                      <a:cs typeface="Segoe UI" panose="020B0502040204020203" pitchFamily="34" charset="0"/>
                    </a:rPr>
                    <a:t>Visualizations</a:t>
                  </a:r>
                </a:p>
              </p:txBody>
            </p:sp>
          </p:grpSp>
          <p:sp>
            <p:nvSpPr>
              <p:cNvPr id="87" name="Rectangle 86">
                <a:extLst>
                  <a:ext uri="{FF2B5EF4-FFF2-40B4-BE49-F238E27FC236}">
                    <a16:creationId xmlns:a16="http://schemas.microsoft.com/office/drawing/2014/main" id="{3DAF1DB7-559A-4070-A570-777353ACD8EE}"/>
                  </a:ext>
                </a:extLst>
              </p:cNvPr>
              <p:cNvSpPr/>
              <p:nvPr/>
            </p:nvSpPr>
            <p:spPr bwMode="auto">
              <a:xfrm>
                <a:off x="6934682" y="4555314"/>
                <a:ext cx="3888810" cy="49906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439">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Power BI Report Server</a:t>
                </a:r>
              </a:p>
            </p:txBody>
          </p:sp>
          <p:cxnSp>
            <p:nvCxnSpPr>
              <p:cNvPr id="88" name="Straight Connector 87">
                <a:extLst>
                  <a:ext uri="{FF2B5EF4-FFF2-40B4-BE49-F238E27FC236}">
                    <a16:creationId xmlns:a16="http://schemas.microsoft.com/office/drawing/2014/main" id="{66ED124D-3303-4A4B-807A-10ECF4947B72}"/>
                  </a:ext>
                </a:extLst>
              </p:cNvPr>
              <p:cNvCxnSpPr>
                <a:cxnSpLocks/>
              </p:cNvCxnSpPr>
              <p:nvPr/>
            </p:nvCxnSpPr>
            <p:spPr>
              <a:xfrm>
                <a:off x="6553201" y="2685846"/>
                <a:ext cx="0" cy="2437942"/>
              </a:xfrm>
              <a:prstGeom prst="line">
                <a:avLst/>
              </a:prstGeom>
              <a:ln w="9525">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8255E077-F96E-414C-BBD8-7AED3C04FD1F}"/>
                  </a:ext>
                </a:extLst>
              </p:cNvPr>
              <p:cNvCxnSpPr>
                <a:cxnSpLocks/>
              </p:cNvCxnSpPr>
              <p:nvPr/>
            </p:nvCxnSpPr>
            <p:spPr>
              <a:xfrm flipH="1">
                <a:off x="6588370" y="5135512"/>
                <a:ext cx="4618892" cy="0"/>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9013D9B-D5E9-4336-8BD9-13E4FACA9AD7}"/>
                  </a:ext>
                </a:extLst>
              </p:cNvPr>
              <p:cNvCxnSpPr>
                <a:cxnSpLocks/>
              </p:cNvCxnSpPr>
              <p:nvPr/>
            </p:nvCxnSpPr>
            <p:spPr>
              <a:xfrm>
                <a:off x="11207262" y="3392473"/>
                <a:ext cx="5" cy="1731316"/>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B653716-C664-4B2C-A634-5977713BC745}"/>
                  </a:ext>
                </a:extLst>
              </p:cNvPr>
              <p:cNvCxnSpPr>
                <a:cxnSpLocks/>
              </p:cNvCxnSpPr>
              <p:nvPr/>
            </p:nvCxnSpPr>
            <p:spPr>
              <a:xfrm flipH="1">
                <a:off x="10357377" y="3339891"/>
                <a:ext cx="849885" cy="2563"/>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28AB85C-96B2-4A01-9148-2B438E6439AF}"/>
                  </a:ext>
                </a:extLst>
              </p:cNvPr>
              <p:cNvCxnSpPr>
                <a:cxnSpLocks/>
              </p:cNvCxnSpPr>
              <p:nvPr/>
            </p:nvCxnSpPr>
            <p:spPr>
              <a:xfrm>
                <a:off x="7818331" y="2034635"/>
                <a:ext cx="3004" cy="656011"/>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B0CC77E-FA7D-4CBA-97DA-74931DF4F01C}"/>
                  </a:ext>
                </a:extLst>
              </p:cNvPr>
              <p:cNvCxnSpPr>
                <a:cxnSpLocks/>
              </p:cNvCxnSpPr>
              <p:nvPr/>
            </p:nvCxnSpPr>
            <p:spPr>
              <a:xfrm>
                <a:off x="10377384" y="2031199"/>
                <a:ext cx="0" cy="1308692"/>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459BF66-F6FF-4955-A79D-066CFA8A1587}"/>
                  </a:ext>
                </a:extLst>
              </p:cNvPr>
              <p:cNvCxnSpPr>
                <a:cxnSpLocks/>
              </p:cNvCxnSpPr>
              <p:nvPr/>
            </p:nvCxnSpPr>
            <p:spPr>
              <a:xfrm flipH="1">
                <a:off x="6563343" y="2674958"/>
                <a:ext cx="1268239" cy="2745"/>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A9AAFCD-8B0A-47CF-9686-F0F4D3B7E4EB}"/>
                  </a:ext>
                </a:extLst>
              </p:cNvPr>
              <p:cNvCxnSpPr>
                <a:cxnSpLocks/>
              </p:cNvCxnSpPr>
              <p:nvPr/>
            </p:nvCxnSpPr>
            <p:spPr>
              <a:xfrm flipH="1">
                <a:off x="7806352" y="2026908"/>
                <a:ext cx="2498239" cy="0"/>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82" name="Rectangle 81">
            <a:extLst>
              <a:ext uri="{FF2B5EF4-FFF2-40B4-BE49-F238E27FC236}">
                <a16:creationId xmlns:a16="http://schemas.microsoft.com/office/drawing/2014/main" id="{B239335E-DD6E-42C9-9466-D7391335FEA5}"/>
              </a:ext>
            </a:extLst>
          </p:cNvPr>
          <p:cNvSpPr/>
          <p:nvPr/>
        </p:nvSpPr>
        <p:spPr bwMode="auto">
          <a:xfrm>
            <a:off x="3101709" y="4500194"/>
            <a:ext cx="654474" cy="48331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Tree>
    <p:extLst>
      <p:ext uri="{BB962C8B-B14F-4D97-AF65-F5344CB8AC3E}">
        <p14:creationId xmlns:p14="http://schemas.microsoft.com/office/powerpoint/2010/main" val="2754482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grpId="0" nodeType="afterEffect" nodePh="1">
                                  <p:stCondLst>
                                    <p:cond delay="0"/>
                                  </p:stCondLst>
                                  <p:endCondLst>
                                    <p:cond evt="begin" delay="0">
                                      <p:tn val="21"/>
                                    </p:cond>
                                  </p:endCondLst>
                                  <p:childTnLst>
                                    <p:set>
                                      <p:cBhvr>
                                        <p:cTn id="22" dur="1" fill="hold">
                                          <p:stCondLst>
                                            <p:cond delay="0"/>
                                          </p:stCondLst>
                                        </p:cTn>
                                        <p:tgtEl>
                                          <p:spTgt spid="163"/>
                                        </p:tgtEl>
                                        <p:attrNameLst>
                                          <p:attrName>style.visibility</p:attrName>
                                        </p:attrNameLst>
                                      </p:cBhvr>
                                      <p:to>
                                        <p:strVal val="visible"/>
                                      </p:to>
                                    </p:set>
                                    <p:animEffect transition="in" filter="fade">
                                      <p:cBhvr>
                                        <p:cTn id="23" dur="1000"/>
                                        <p:tgtEl>
                                          <p:spTgt spid="163"/>
                                        </p:tgtEl>
                                      </p:cBhvr>
                                    </p:animEffect>
                                    <p:anim calcmode="lin" valueType="num">
                                      <p:cBhvr>
                                        <p:cTn id="24" dur="1000" fill="hold"/>
                                        <p:tgtEl>
                                          <p:spTgt spid="163"/>
                                        </p:tgtEl>
                                        <p:attrNameLst>
                                          <p:attrName>ppt_x</p:attrName>
                                        </p:attrNameLst>
                                      </p:cBhvr>
                                      <p:tavLst>
                                        <p:tav tm="0">
                                          <p:val>
                                            <p:strVal val="#ppt_x"/>
                                          </p:val>
                                        </p:tav>
                                        <p:tav tm="100000">
                                          <p:val>
                                            <p:strVal val="#ppt_x"/>
                                          </p:val>
                                        </p:tav>
                                      </p:tavLst>
                                    </p:anim>
                                    <p:anim calcmode="lin" valueType="num">
                                      <p:cBhvr>
                                        <p:cTn id="25" dur="1000" fill="hold"/>
                                        <p:tgtEl>
                                          <p:spTgt spid="163"/>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par>
                          <p:cTn id="31" fill="hold">
                            <p:stCondLst>
                              <p:cond delay="2000"/>
                            </p:stCondLst>
                            <p:childTnLst>
                              <p:par>
                                <p:cTn id="32" presetID="42" presetClass="entr" presetSubtype="0" fill="hold" grpId="0" nodeType="afterEffect" nodePh="1">
                                  <p:stCondLst>
                                    <p:cond delay="0"/>
                                  </p:stCondLst>
                                  <p:endCondLst>
                                    <p:cond evt="begin" delay="0">
                                      <p:tn val="32"/>
                                    </p:cond>
                                  </p:endCondLst>
                                  <p:childTnLst>
                                    <p:set>
                                      <p:cBhvr>
                                        <p:cTn id="33" dur="1" fill="hold">
                                          <p:stCondLst>
                                            <p:cond delay="0"/>
                                          </p:stCondLst>
                                        </p:cTn>
                                        <p:tgtEl>
                                          <p:spTgt spid="164"/>
                                        </p:tgtEl>
                                        <p:attrNameLst>
                                          <p:attrName>style.visibility</p:attrName>
                                        </p:attrNameLst>
                                      </p:cBhvr>
                                      <p:to>
                                        <p:strVal val="visible"/>
                                      </p:to>
                                    </p:set>
                                    <p:animEffect transition="in" filter="fade">
                                      <p:cBhvr>
                                        <p:cTn id="34" dur="1000"/>
                                        <p:tgtEl>
                                          <p:spTgt spid="164"/>
                                        </p:tgtEl>
                                      </p:cBhvr>
                                    </p:animEffect>
                                    <p:anim calcmode="lin" valueType="num">
                                      <p:cBhvr>
                                        <p:cTn id="35" dur="1000" fill="hold"/>
                                        <p:tgtEl>
                                          <p:spTgt spid="164"/>
                                        </p:tgtEl>
                                        <p:attrNameLst>
                                          <p:attrName>ppt_x</p:attrName>
                                        </p:attrNameLst>
                                      </p:cBhvr>
                                      <p:tavLst>
                                        <p:tav tm="0">
                                          <p:val>
                                            <p:strVal val="#ppt_x"/>
                                          </p:val>
                                        </p:tav>
                                        <p:tav tm="100000">
                                          <p:val>
                                            <p:strVal val="#ppt_x"/>
                                          </p:val>
                                        </p:tav>
                                      </p:tavLst>
                                    </p:anim>
                                    <p:anim calcmode="lin" valueType="num">
                                      <p:cBhvr>
                                        <p:cTn id="36" dur="1000" fill="hold"/>
                                        <p:tgtEl>
                                          <p:spTgt spid="164"/>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1000"/>
                                        <p:tgtEl>
                                          <p:spTgt spid="19"/>
                                        </p:tgtEl>
                                      </p:cBhvr>
                                    </p:animEffect>
                                    <p:anim calcmode="lin" valueType="num">
                                      <p:cBhvr>
                                        <p:cTn id="40" dur="1000" fill="hold"/>
                                        <p:tgtEl>
                                          <p:spTgt spid="19"/>
                                        </p:tgtEl>
                                        <p:attrNameLst>
                                          <p:attrName>ppt_x</p:attrName>
                                        </p:attrNameLst>
                                      </p:cBhvr>
                                      <p:tavLst>
                                        <p:tav tm="0">
                                          <p:val>
                                            <p:strVal val="#ppt_x"/>
                                          </p:val>
                                        </p:tav>
                                        <p:tav tm="100000">
                                          <p:val>
                                            <p:strVal val="#ppt_x"/>
                                          </p:val>
                                        </p:tav>
                                      </p:tavLst>
                                    </p:anim>
                                    <p:anim calcmode="lin" valueType="num">
                                      <p:cBhvr>
                                        <p:cTn id="4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p:bldP spid="163" grpId="0"/>
      <p:bldP spid="2" grpId="0"/>
      <p:bldP spid="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hidden="1"/>
          <p:cNvSpPr/>
          <p:nvPr/>
        </p:nvSpPr>
        <p:spPr>
          <a:xfrm>
            <a:off x="337715" y="207683"/>
            <a:ext cx="11076245" cy="995697"/>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3529" b="0" i="0" u="none" strike="noStrike" kern="0" cap="none" spc="0" normalizeH="0" baseline="0" noProof="0" dirty="0">
                <a:ln>
                  <a:noFill/>
                </a:ln>
                <a:solidFill>
                  <a:srgbClr val="505050"/>
                </a:solidFill>
                <a:effectLst/>
                <a:uLnTx/>
                <a:uFillTx/>
                <a:latin typeface="Segoe UI Semilight"/>
                <a:ea typeface="+mn-ea"/>
                <a:cs typeface="+mn-cs"/>
              </a:rPr>
              <a:t>Interactive Power BI Reports</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2353" b="0" i="1" u="none" strike="noStrike" kern="0" cap="none" spc="0" normalizeH="0" baseline="0" noProof="0" dirty="0">
                <a:ln>
                  <a:noFill/>
                </a:ln>
                <a:solidFill>
                  <a:srgbClr val="505050"/>
                </a:solidFill>
                <a:effectLst/>
                <a:uLnTx/>
                <a:uFillTx/>
                <a:latin typeface="Segoe UI Semilight"/>
                <a:ea typeface="+mn-ea"/>
                <a:cs typeface="+mn-cs"/>
              </a:rPr>
              <a:t>TAG</a:t>
            </a:r>
          </a:p>
        </p:txBody>
      </p:sp>
      <p:sp>
        <p:nvSpPr>
          <p:cNvPr id="11" name="Title 1"/>
          <p:cNvSpPr>
            <a:spLocks noGrp="1"/>
          </p:cNvSpPr>
          <p:nvPr>
            <p:ph type="title"/>
          </p:nvPr>
        </p:nvSpPr>
        <p:spPr>
          <a:xfrm>
            <a:off x="269241" y="289957"/>
            <a:ext cx="11655840" cy="899537"/>
          </a:xfrm>
        </p:spPr>
        <p:txBody>
          <a:bodyPr>
            <a:normAutofit fontScale="90000"/>
          </a:bodyPr>
          <a:lstStyle/>
          <a:p>
            <a:pPr lvl="0"/>
            <a:r>
              <a:rPr lang="en-US" dirty="0"/>
              <a:t>Keep Power BI reports on-premises</a:t>
            </a:r>
            <a:br>
              <a:rPr lang="en-US" dirty="0"/>
            </a:br>
            <a:r>
              <a:rPr lang="en-US" sz="2800" spc="0" dirty="0">
                <a:gradFill>
                  <a:gsLst>
                    <a:gs pos="5439">
                      <a:srgbClr val="0078D7"/>
                    </a:gs>
                    <a:gs pos="100000">
                      <a:srgbClr val="0078D7"/>
                    </a:gs>
                  </a:gsLst>
                  <a:lin ang="5400000" scaled="0"/>
                </a:gradFill>
                <a:latin typeface="Segoe UI Light" panose="020B0502040204020203" pitchFamily="34" charset="0"/>
                <a:cs typeface="Segoe UI Light" panose="020B0502040204020203" pitchFamily="34" charset="0"/>
              </a:rPr>
              <a:t>Fully interactive reports to visualize your data and gain insights </a:t>
            </a:r>
            <a:endParaRPr lang="en-US" sz="2400" spc="0" dirty="0">
              <a:gradFill>
                <a:gsLst>
                  <a:gs pos="5439">
                    <a:srgbClr val="0078D7"/>
                  </a:gs>
                  <a:gs pos="100000">
                    <a:srgbClr val="0078D7"/>
                  </a:gs>
                </a:gsLst>
                <a:lin ang="5400000" scaled="0"/>
              </a:gradFill>
              <a:latin typeface="Segoe UI Light" panose="020B0502040204020203" pitchFamily="34" charset="0"/>
              <a:cs typeface="Segoe UI Light" panose="020B0502040204020203" pitchFamily="34" charset="0"/>
            </a:endParaRPr>
          </a:p>
        </p:txBody>
      </p:sp>
      <p:grpSp>
        <p:nvGrpSpPr>
          <p:cNvPr id="3" name="Group 2"/>
          <p:cNvGrpSpPr/>
          <p:nvPr/>
        </p:nvGrpSpPr>
        <p:grpSpPr>
          <a:xfrm>
            <a:off x="10804915" y="300485"/>
            <a:ext cx="1158239" cy="1158239"/>
            <a:chOff x="10804915" y="300485"/>
            <a:chExt cx="1158239" cy="1158239"/>
          </a:xfrm>
        </p:grpSpPr>
        <p:sp>
          <p:nvSpPr>
            <p:cNvPr id="16" name="Oval 15"/>
            <p:cNvSpPr/>
            <p:nvPr/>
          </p:nvSpPr>
          <p:spPr bwMode="auto">
            <a:xfrm>
              <a:off x="10804915" y="300485"/>
              <a:ext cx="1158239" cy="1158239"/>
            </a:xfrm>
            <a:prstGeom prst="ellipse">
              <a:avLst/>
            </a:prstGeom>
            <a:solidFill>
              <a:srgbClr val="F8F8F8"/>
            </a:solidFill>
            <a:ln w="4762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latin typeface="Segoe UI"/>
              </a:endParaRPr>
            </a:p>
          </p:txBody>
        </p:sp>
        <p:pic>
          <p:nvPicPr>
            <p:cNvPr id="8" name="Graphic 7" descr="Bar chart">
              <a:extLst>
                <a:ext uri="{FF2B5EF4-FFF2-40B4-BE49-F238E27FC236}">
                  <a16:creationId xmlns:a16="http://schemas.microsoft.com/office/drawing/2014/main" id="{9C319FC6-D7F2-4D44-9DC6-3AE2B581022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91445" y="487015"/>
              <a:ext cx="785179" cy="785179"/>
            </a:xfrm>
            <a:prstGeom prst="rect">
              <a:avLst/>
            </a:prstGeom>
          </p:spPr>
        </p:pic>
      </p:grpSp>
      <p:grpSp>
        <p:nvGrpSpPr>
          <p:cNvPr id="9" name="Group 8">
            <a:extLst>
              <a:ext uri="{FF2B5EF4-FFF2-40B4-BE49-F238E27FC236}">
                <a16:creationId xmlns:a16="http://schemas.microsoft.com/office/drawing/2014/main" id="{B4982A15-431A-41CA-9FF8-CC2479FE7CA0}"/>
              </a:ext>
            </a:extLst>
          </p:cNvPr>
          <p:cNvGrpSpPr/>
          <p:nvPr/>
        </p:nvGrpSpPr>
        <p:grpSpPr>
          <a:xfrm>
            <a:off x="368555" y="2230981"/>
            <a:ext cx="5615620" cy="3237594"/>
            <a:chOff x="655638" y="2230981"/>
            <a:chExt cx="5615620" cy="3237594"/>
          </a:xfrm>
        </p:grpSpPr>
        <p:grpSp>
          <p:nvGrpSpPr>
            <p:cNvPr id="10" name="Group 9">
              <a:extLst>
                <a:ext uri="{FF2B5EF4-FFF2-40B4-BE49-F238E27FC236}">
                  <a16:creationId xmlns:a16="http://schemas.microsoft.com/office/drawing/2014/main" id="{83D7C22B-B266-4145-BE3B-A12F7292E30E}"/>
                </a:ext>
              </a:extLst>
            </p:cNvPr>
            <p:cNvGrpSpPr/>
            <p:nvPr/>
          </p:nvGrpSpPr>
          <p:grpSpPr>
            <a:xfrm>
              <a:off x="655638" y="2230981"/>
              <a:ext cx="5615620" cy="3237594"/>
              <a:chOff x="655638" y="2219210"/>
              <a:chExt cx="5615620" cy="3237594"/>
            </a:xfrm>
          </p:grpSpPr>
          <p:sp>
            <p:nvSpPr>
              <p:cNvPr id="18" name="Rectangle 17">
                <a:extLst>
                  <a:ext uri="{FF2B5EF4-FFF2-40B4-BE49-F238E27FC236}">
                    <a16:creationId xmlns:a16="http://schemas.microsoft.com/office/drawing/2014/main" id="{1FDD7731-4F99-4EB5-A706-95600C16AB1D}"/>
                  </a:ext>
                </a:extLst>
              </p:cNvPr>
              <p:cNvSpPr/>
              <p:nvPr/>
            </p:nvSpPr>
            <p:spPr bwMode="auto">
              <a:xfrm>
                <a:off x="1173982" y="2219210"/>
                <a:ext cx="4663463" cy="3020135"/>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sp>
            <p:nvSpPr>
              <p:cNvPr id="19" name="Freeform 51">
                <a:extLst>
                  <a:ext uri="{FF2B5EF4-FFF2-40B4-BE49-F238E27FC236}">
                    <a16:creationId xmlns:a16="http://schemas.microsoft.com/office/drawing/2014/main" id="{8C691A5D-6044-4884-B262-F2DA050CF5D4}"/>
                  </a:ext>
                </a:extLst>
              </p:cNvPr>
              <p:cNvSpPr>
                <a:spLocks/>
              </p:cNvSpPr>
              <p:nvPr/>
            </p:nvSpPr>
            <p:spPr bwMode="auto">
              <a:xfrm>
                <a:off x="655638" y="5233090"/>
                <a:ext cx="5615620" cy="223714"/>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 name="Rectangle 19">
                <a:extLst>
                  <a:ext uri="{FF2B5EF4-FFF2-40B4-BE49-F238E27FC236}">
                    <a16:creationId xmlns:a16="http://schemas.microsoft.com/office/drawing/2014/main" id="{BCD0BB7E-F11E-4C07-AB36-EC76F8CBD2F4}"/>
                  </a:ext>
                </a:extLst>
              </p:cNvPr>
              <p:cNvSpPr/>
              <p:nvPr/>
            </p:nvSpPr>
            <p:spPr bwMode="auto">
              <a:xfrm>
                <a:off x="1397460" y="2452255"/>
                <a:ext cx="4216508" cy="2577107"/>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C645C467-2106-47CC-B377-476416101799}"/>
                  </a:ext>
                </a:extLst>
              </p:cNvPr>
              <p:cNvSpPr/>
              <p:nvPr/>
            </p:nvSpPr>
            <p:spPr bwMode="auto">
              <a:xfrm>
                <a:off x="2622804" y="2219210"/>
                <a:ext cx="3207041" cy="2947370"/>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grpSp>
        <p:pic>
          <p:nvPicPr>
            <p:cNvPr id="17" name="Picture 16">
              <a:extLst>
                <a:ext uri="{FF2B5EF4-FFF2-40B4-BE49-F238E27FC236}">
                  <a16:creationId xmlns:a16="http://schemas.microsoft.com/office/drawing/2014/main" id="{EB162265-B019-4227-9F95-2F211937D40D}"/>
                </a:ext>
              </a:extLst>
            </p:cNvPr>
            <p:cNvPicPr>
              <a:picLocks noChangeAspect="1"/>
            </p:cNvPicPr>
            <p:nvPr/>
          </p:nvPicPr>
          <p:blipFill>
            <a:blip r:embed="rId5"/>
            <a:stretch>
              <a:fillRect/>
            </a:stretch>
          </p:blipFill>
          <p:spPr>
            <a:xfrm>
              <a:off x="1406754" y="2484345"/>
              <a:ext cx="110320" cy="2330730"/>
            </a:xfrm>
            <a:prstGeom prst="rect">
              <a:avLst/>
            </a:prstGeom>
          </p:spPr>
        </p:pic>
      </p:grpSp>
      <p:sp>
        <p:nvSpPr>
          <p:cNvPr id="26" name="Rectangle 25">
            <a:extLst>
              <a:ext uri="{FF2B5EF4-FFF2-40B4-BE49-F238E27FC236}">
                <a16:creationId xmlns:a16="http://schemas.microsoft.com/office/drawing/2014/main" id="{B5CA4279-C0D5-4DB2-B3CA-C013A83EB7FD}"/>
              </a:ext>
            </a:extLst>
          </p:cNvPr>
          <p:cNvSpPr/>
          <p:nvPr/>
        </p:nvSpPr>
        <p:spPr bwMode="auto">
          <a:xfrm>
            <a:off x="6068707" y="2570314"/>
            <a:ext cx="5733414" cy="813240"/>
          </a:xfrm>
          <a:prstGeom prst="rect">
            <a:avLst/>
          </a:prstGeom>
        </p:spPr>
        <p:txBody>
          <a:bodyPr vert="horz" wrap="square" lIns="146304" tIns="91440" rIns="146304" bIns="91440" rtlCol="0" anchor="ctr">
            <a:noAutofit/>
          </a:bodyPr>
          <a:lstStyle/>
          <a:p>
            <a:pPr defTabSz="914367">
              <a:lnSpc>
                <a:spcPct val="90000"/>
              </a:lnSpc>
              <a:buSzPct val="90000"/>
            </a:pPr>
            <a:r>
              <a:rPr lang="en-US" sz="2400" dirty="0">
                <a:gradFill>
                  <a:gsLst>
                    <a:gs pos="5439">
                      <a:srgbClr val="0078D7"/>
                    </a:gs>
                    <a:gs pos="100000">
                      <a:srgbClr val="0078D7"/>
                    </a:gs>
                  </a:gsLst>
                  <a:lin ang="5400000" scaled="0"/>
                </a:gradFill>
                <a:latin typeface="Segoe UI Light" panose="020B0502040204020203" pitchFamily="34" charset="0"/>
                <a:cs typeface="Segoe UI Light" panose="020B0502040204020203" pitchFamily="34" charset="0"/>
              </a:rPr>
              <a:t>Explore data across multiple visualizations</a:t>
            </a:r>
          </a:p>
        </p:txBody>
      </p:sp>
      <p:sp>
        <p:nvSpPr>
          <p:cNvPr id="32" name="Rectangle 31">
            <a:extLst>
              <a:ext uri="{FF2B5EF4-FFF2-40B4-BE49-F238E27FC236}">
                <a16:creationId xmlns:a16="http://schemas.microsoft.com/office/drawing/2014/main" id="{D8E7BCD3-18D0-4EA0-8DA9-B0C8006918FA}"/>
              </a:ext>
            </a:extLst>
          </p:cNvPr>
          <p:cNvSpPr/>
          <p:nvPr/>
        </p:nvSpPr>
        <p:spPr bwMode="auto">
          <a:xfrm>
            <a:off x="6068706" y="3558110"/>
            <a:ext cx="5200109" cy="813240"/>
          </a:xfrm>
          <a:prstGeom prst="rect">
            <a:avLst/>
          </a:prstGeom>
        </p:spPr>
        <p:txBody>
          <a:bodyPr vert="horz" wrap="square" lIns="146304" tIns="91440" rIns="146304" bIns="91440" rtlCol="0" anchor="ctr">
            <a:noAutofit/>
          </a:bodyPr>
          <a:lstStyle/>
          <a:p>
            <a:pPr defTabSz="914367">
              <a:lnSpc>
                <a:spcPct val="90000"/>
              </a:lnSpc>
              <a:buSzPct val="90000"/>
            </a:pPr>
            <a:r>
              <a:rPr lang="en-US" sz="2400" dirty="0">
                <a:gradFill>
                  <a:gsLst>
                    <a:gs pos="5439">
                      <a:srgbClr val="0078D7"/>
                    </a:gs>
                    <a:gs pos="100000">
                      <a:srgbClr val="0078D7"/>
                    </a:gs>
                  </a:gsLst>
                  <a:lin ang="5400000" scaled="0"/>
                </a:gradFill>
                <a:latin typeface="Segoe UI Light" panose="020B0502040204020203" pitchFamily="34" charset="0"/>
                <a:cs typeface="Segoe UI Light" panose="020B0502040204020203" pitchFamily="34" charset="0"/>
              </a:rPr>
              <a:t>Drill through to underlying reports</a:t>
            </a:r>
          </a:p>
        </p:txBody>
      </p:sp>
      <p:sp>
        <p:nvSpPr>
          <p:cNvPr id="35" name="Rectangle 34">
            <a:extLst>
              <a:ext uri="{FF2B5EF4-FFF2-40B4-BE49-F238E27FC236}">
                <a16:creationId xmlns:a16="http://schemas.microsoft.com/office/drawing/2014/main" id="{C27E2FA6-01E2-4C72-A562-F45339A5C78D}"/>
              </a:ext>
            </a:extLst>
          </p:cNvPr>
          <p:cNvSpPr/>
          <p:nvPr/>
        </p:nvSpPr>
        <p:spPr bwMode="auto">
          <a:xfrm>
            <a:off x="6068706" y="4581439"/>
            <a:ext cx="6059312" cy="813240"/>
          </a:xfrm>
          <a:prstGeom prst="rect">
            <a:avLst/>
          </a:prstGeom>
        </p:spPr>
        <p:txBody>
          <a:bodyPr vert="horz" wrap="square" lIns="146304" tIns="91440" rIns="146304" bIns="91440" rtlCol="0" anchor="ctr">
            <a:noAutofit/>
          </a:bodyPr>
          <a:lstStyle/>
          <a:p>
            <a:pPr defTabSz="914367">
              <a:lnSpc>
                <a:spcPct val="90000"/>
              </a:lnSpc>
              <a:buSzPct val="90000"/>
            </a:pPr>
            <a:r>
              <a:rPr lang="en-US" sz="2400" dirty="0">
                <a:gradFill>
                  <a:gsLst>
                    <a:gs pos="5439">
                      <a:srgbClr val="0078D7"/>
                    </a:gs>
                    <a:gs pos="100000">
                      <a:srgbClr val="0078D7"/>
                    </a:gs>
                  </a:gsLst>
                  <a:lin ang="5400000" scaled="0"/>
                </a:gradFill>
                <a:latin typeface="Segoe UI Light" panose="020B0502040204020203" pitchFamily="34" charset="0"/>
                <a:cs typeface="Segoe UI Light" panose="020B0502040204020203" pitchFamily="34" charset="0"/>
              </a:rPr>
              <a:t>Apply filters at a visual, page, or report level</a:t>
            </a:r>
          </a:p>
        </p:txBody>
      </p:sp>
      <p:pic>
        <p:nvPicPr>
          <p:cNvPr id="22" name="Picture 21"/>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110377" y="2458406"/>
            <a:ext cx="4216508" cy="2568996"/>
          </a:xfrm>
          <a:prstGeom prst="rect">
            <a:avLst/>
          </a:prstGeom>
        </p:spPr>
      </p:pic>
    </p:spTree>
    <p:extLst>
      <p:ext uri="{BB962C8B-B14F-4D97-AF65-F5344CB8AC3E}">
        <p14:creationId xmlns:p14="http://schemas.microsoft.com/office/powerpoint/2010/main" val="9519144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27BB4E1F-17FC-4850-BE12-1A5382A8C61D}"/>
              </a:ext>
            </a:extLst>
          </p:cNvPr>
          <p:cNvSpPr/>
          <p:nvPr/>
        </p:nvSpPr>
        <p:spPr bwMode="auto">
          <a:xfrm>
            <a:off x="6393876" y="3788777"/>
            <a:ext cx="5806278" cy="6673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8" rIns="0" bIns="44808" numCol="1" spcCol="0" rtlCol="0" fromWordArt="0" anchor="t" anchorCtr="0" forceAA="0" compatLnSpc="1">
            <a:prstTxWarp prst="textNoShape">
              <a:avLst/>
            </a:prstTxWarp>
            <a:spAutoFit/>
          </a:bodyPr>
          <a:lstStyle/>
          <a:p>
            <a:pPr marL="142541" defTabSz="913420">
              <a:lnSpc>
                <a:spcPct val="90000"/>
              </a:lnSpc>
              <a:spcBef>
                <a:spcPts val="1176"/>
              </a:spcBef>
              <a:spcAft>
                <a:spcPts val="588"/>
              </a:spcAft>
              <a:buClr>
                <a:srgbClr val="FF8C00"/>
              </a:buClr>
              <a:buSzPct val="115000"/>
            </a:pPr>
            <a:r>
              <a:rPr lang="en-US" sz="2400" dirty="0">
                <a:gradFill>
                  <a:gsLst>
                    <a:gs pos="5439">
                      <a:srgbClr val="0078D7"/>
                    </a:gs>
                    <a:gs pos="100000">
                      <a:srgbClr val="0078D7"/>
                    </a:gs>
                  </a:gsLst>
                  <a:lin ang="5400000" scaled="0"/>
                </a:gradFill>
                <a:latin typeface="Segoe UI Light" panose="020B0502040204020203" pitchFamily="34" charset="0"/>
                <a:cs typeface="Segoe UI Light" panose="020B0502040204020203" pitchFamily="34" charset="0"/>
              </a:rPr>
              <a:t>Consume in multiple ways</a:t>
            </a:r>
            <a:br>
              <a:rPr lang="en-US" sz="2353" dirty="0">
                <a:gradFill>
                  <a:gsLst>
                    <a:gs pos="1250">
                      <a:srgbClr val="0078D7"/>
                    </a:gs>
                    <a:gs pos="100000">
                      <a:srgbClr val="0078D7"/>
                    </a:gs>
                  </a:gsLst>
                  <a:lin ang="5400000" scaled="0"/>
                </a:gradFill>
                <a:latin typeface="Segoe UI Semilight"/>
              </a:rPr>
            </a:br>
            <a:r>
              <a:rPr lang="en-US" sz="1765" dirty="0">
                <a:gradFill>
                  <a:gsLst>
                    <a:gs pos="1250">
                      <a:schemeClr val="tx1"/>
                    </a:gs>
                    <a:gs pos="100000">
                      <a:schemeClr val="tx1"/>
                    </a:gs>
                  </a:gsLst>
                  <a:lin ang="5400000" scaled="0"/>
                </a:gradFill>
                <a:cs typeface="Segoe UI" panose="020B0502040204020203" pitchFamily="34" charset="0"/>
              </a:rPr>
              <a:t>Modern browsers, mobile app or embed into apps</a:t>
            </a:r>
          </a:p>
        </p:txBody>
      </p:sp>
      <p:sp>
        <p:nvSpPr>
          <p:cNvPr id="40" name="Rectangle 39">
            <a:extLst>
              <a:ext uri="{FF2B5EF4-FFF2-40B4-BE49-F238E27FC236}">
                <a16:creationId xmlns:a16="http://schemas.microsoft.com/office/drawing/2014/main" id="{755D78E3-288F-44A4-B6E9-D25439AD4C95}"/>
              </a:ext>
            </a:extLst>
          </p:cNvPr>
          <p:cNvSpPr/>
          <p:nvPr/>
        </p:nvSpPr>
        <p:spPr bwMode="auto">
          <a:xfrm>
            <a:off x="6385722" y="5402963"/>
            <a:ext cx="5806278" cy="9052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8" rIns="0" bIns="44808" numCol="1" spcCol="0" rtlCol="0" fromWordArt="0" anchor="t" anchorCtr="0" forceAA="0" compatLnSpc="1">
            <a:prstTxWarp prst="textNoShape">
              <a:avLst/>
            </a:prstTxWarp>
            <a:spAutoFit/>
          </a:bodyPr>
          <a:lstStyle/>
          <a:p>
            <a:pPr marL="142541" defTabSz="913420">
              <a:lnSpc>
                <a:spcPct val="90000"/>
              </a:lnSpc>
              <a:spcBef>
                <a:spcPts val="1176"/>
              </a:spcBef>
              <a:spcAft>
                <a:spcPts val="588"/>
              </a:spcAft>
              <a:buClr>
                <a:srgbClr val="FF8C00"/>
              </a:buClr>
              <a:buSzPct val="115000"/>
            </a:pPr>
            <a:r>
              <a:rPr lang="en-US" sz="2400" dirty="0">
                <a:gradFill>
                  <a:gsLst>
                    <a:gs pos="5439">
                      <a:srgbClr val="0078D7"/>
                    </a:gs>
                    <a:gs pos="100000">
                      <a:srgbClr val="0078D7"/>
                    </a:gs>
                  </a:gsLst>
                  <a:lin ang="5400000" scaled="0"/>
                </a:gradFill>
                <a:latin typeface="Segoe UI Light" panose="020B0502040204020203" pitchFamily="34" charset="0"/>
                <a:cs typeface="Segoe UI Light" panose="020B0502040204020203" pitchFamily="34" charset="0"/>
              </a:rPr>
              <a:t>Benefit from an enterprise-ready solution</a:t>
            </a:r>
            <a:br>
              <a:rPr lang="en-US" sz="2353" dirty="0">
                <a:gradFill>
                  <a:gsLst>
                    <a:gs pos="1250">
                      <a:srgbClr val="0078D7"/>
                    </a:gs>
                    <a:gs pos="100000">
                      <a:srgbClr val="0078D7"/>
                    </a:gs>
                  </a:gsLst>
                  <a:lin ang="5400000" scaled="0"/>
                </a:gradFill>
                <a:latin typeface="Segoe UI Semilight"/>
              </a:rPr>
            </a:br>
            <a:r>
              <a:rPr lang="en-US" sz="1765" dirty="0">
                <a:gradFill>
                  <a:gsLst>
                    <a:gs pos="1250">
                      <a:schemeClr val="tx1"/>
                    </a:gs>
                    <a:gs pos="100000">
                      <a:schemeClr val="tx1"/>
                    </a:gs>
                  </a:gsLst>
                  <a:lin ang="5400000" scaled="0"/>
                </a:gradFill>
                <a:cs typeface="Segoe UI" panose="020B0502040204020203" pitchFamily="34" charset="0"/>
              </a:rPr>
              <a:t>Manage permissions, enable security, set up alerts, and access reports in one modern web portal</a:t>
            </a:r>
          </a:p>
        </p:txBody>
      </p:sp>
      <p:sp>
        <p:nvSpPr>
          <p:cNvPr id="70" name="Rectangle 69"/>
          <p:cNvSpPr/>
          <p:nvPr/>
        </p:nvSpPr>
        <p:spPr bwMode="auto">
          <a:xfrm>
            <a:off x="6385722" y="1930165"/>
            <a:ext cx="5806278" cy="9052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8" rIns="0" bIns="44808" numCol="1" spcCol="0" rtlCol="0" fromWordArt="0" anchor="t" anchorCtr="0" forceAA="0" compatLnSpc="1">
            <a:prstTxWarp prst="textNoShape">
              <a:avLst/>
            </a:prstTxWarp>
            <a:spAutoFit/>
          </a:bodyPr>
          <a:lstStyle/>
          <a:p>
            <a:pPr marL="142541" marR="0" lvl="0" indent="0" algn="l" defTabSz="913420" rtl="0" eaLnBrk="1" fontAlgn="auto" latinLnBrk="0" hangingPunct="1">
              <a:lnSpc>
                <a:spcPct val="90000"/>
              </a:lnSpc>
              <a:spcBef>
                <a:spcPts val="1176"/>
              </a:spcBef>
              <a:spcAft>
                <a:spcPts val="588"/>
              </a:spcAft>
              <a:buClr>
                <a:srgbClr val="FF8C00"/>
              </a:buClr>
              <a:buSzPct val="115000"/>
              <a:buFontTx/>
              <a:buNone/>
              <a:tabLst/>
              <a:defRPr/>
            </a:pPr>
            <a:r>
              <a:rPr lang="en-US" sz="2400" dirty="0">
                <a:gradFill>
                  <a:gsLst>
                    <a:gs pos="5439">
                      <a:srgbClr val="0078D7"/>
                    </a:gs>
                    <a:gs pos="100000">
                      <a:srgbClr val="0078D7"/>
                    </a:gs>
                  </a:gsLst>
                  <a:lin ang="5400000" scaled="0"/>
                </a:gradFill>
                <a:latin typeface="Segoe UI Light" panose="020B0502040204020203" pitchFamily="34" charset="0"/>
                <a:cs typeface="Segoe UI Light" panose="020B0502040204020203" pitchFamily="34" charset="0"/>
              </a:rPr>
              <a:t>Publish SSRS reports</a:t>
            </a:r>
            <a:br>
              <a:rPr kumimoji="0" lang="en-US" sz="3137" b="0" i="0" u="none" strike="noStrike" kern="0" cap="none" spc="0" normalizeH="0" baseline="0" noProof="0" dirty="0">
                <a:ln>
                  <a:noFill/>
                </a:ln>
                <a:gradFill>
                  <a:gsLst>
                    <a:gs pos="2917">
                      <a:srgbClr val="505050"/>
                    </a:gs>
                    <a:gs pos="100000">
                      <a:srgbClr val="505050"/>
                    </a:gs>
                  </a:gsLst>
                  <a:lin ang="5400000" scaled="0"/>
                </a:gradFill>
                <a:effectLst/>
                <a:uLnTx/>
                <a:uFillTx/>
                <a:latin typeface="Segoe UI Light"/>
                <a:ea typeface="+mn-ea"/>
                <a:cs typeface="+mn-cs"/>
              </a:rPr>
            </a:br>
            <a:r>
              <a:rPr lang="en-US" sz="1765" dirty="0">
                <a:gradFill>
                  <a:gsLst>
                    <a:gs pos="1250">
                      <a:schemeClr val="tx1"/>
                    </a:gs>
                    <a:gs pos="100000">
                      <a:schemeClr val="tx1"/>
                    </a:gs>
                  </a:gsLst>
                  <a:lin ang="5400000" scaled="0"/>
                </a:gradFill>
                <a:cs typeface="Segoe UI" panose="020B0502040204020203" pitchFamily="34" charset="0"/>
              </a:rPr>
              <a:t>Create</a:t>
            </a:r>
            <a:r>
              <a:rPr kumimoji="0" lang="en-US" sz="1765" b="0" i="0" u="none" strike="noStrike" kern="1200" cap="none" spc="0" normalizeH="0" baseline="0" noProof="0" dirty="0">
                <a:ln>
                  <a:noFill/>
                </a:ln>
                <a:gradFill>
                  <a:gsLst>
                    <a:gs pos="2917">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 </a:t>
            </a:r>
            <a:r>
              <a:rPr lang="en-US" sz="1765" dirty="0">
                <a:gradFill>
                  <a:gsLst>
                    <a:gs pos="1250">
                      <a:schemeClr val="tx1"/>
                    </a:gs>
                    <a:gs pos="100000">
                      <a:schemeClr val="tx1"/>
                    </a:gs>
                  </a:gsLst>
                  <a:lin ang="5400000" scaled="0"/>
                </a:gradFill>
                <a:cs typeface="Segoe UI" panose="020B0502040204020203" pitchFamily="34" charset="0"/>
              </a:rPr>
              <a:t>and publish precisely-formatted, paginated, modern reports</a:t>
            </a:r>
          </a:p>
        </p:txBody>
      </p:sp>
      <p:sp>
        <p:nvSpPr>
          <p:cNvPr id="2" name="Rectangle 1">
            <a:extLst>
              <a:ext uri="{FF2B5EF4-FFF2-40B4-BE49-F238E27FC236}">
                <a16:creationId xmlns:a16="http://schemas.microsoft.com/office/drawing/2014/main" id="{50EC101C-AF73-4F0D-ABCD-DF13091FE7E3}"/>
              </a:ext>
            </a:extLst>
          </p:cNvPr>
          <p:cNvSpPr/>
          <p:nvPr/>
        </p:nvSpPr>
        <p:spPr bwMode="auto">
          <a:xfrm>
            <a:off x="0" y="1635286"/>
            <a:ext cx="6385722" cy="522271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3" name="Rectangle 82" hidden="1"/>
          <p:cNvSpPr/>
          <p:nvPr/>
        </p:nvSpPr>
        <p:spPr>
          <a:xfrm>
            <a:off x="337715" y="207683"/>
            <a:ext cx="11076245" cy="995697"/>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3529" b="0" i="0" u="none" strike="noStrike" kern="0" cap="none" spc="0" normalizeH="0" baseline="0" noProof="0" dirty="0">
                <a:ln>
                  <a:noFill/>
                </a:ln>
                <a:solidFill>
                  <a:srgbClr val="505050"/>
                </a:solidFill>
                <a:effectLst/>
                <a:uLnTx/>
                <a:uFillTx/>
                <a:latin typeface="Segoe UI Semilight"/>
                <a:ea typeface="+mn-ea"/>
                <a:cs typeface="+mn-cs"/>
              </a:rPr>
              <a:t>Power BI Report Server</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2353" b="0" i="1" u="none" strike="noStrike" kern="0" cap="none" spc="0" normalizeH="0" baseline="0" noProof="0" dirty="0">
                <a:ln>
                  <a:noFill/>
                </a:ln>
                <a:solidFill>
                  <a:srgbClr val="505050"/>
                </a:solidFill>
                <a:effectLst/>
                <a:uLnTx/>
                <a:uFillTx/>
                <a:latin typeface="Segoe UI Semilight"/>
                <a:ea typeface="+mn-ea"/>
                <a:cs typeface="+mn-cs"/>
              </a:rPr>
              <a:t>Self service BI and enterprise reporting in one solution</a:t>
            </a:r>
          </a:p>
        </p:txBody>
      </p:sp>
      <p:sp>
        <p:nvSpPr>
          <p:cNvPr id="3" name="Title 2"/>
          <p:cNvSpPr>
            <a:spLocks noGrp="1"/>
          </p:cNvSpPr>
          <p:nvPr>
            <p:ph type="title"/>
          </p:nvPr>
        </p:nvSpPr>
        <p:spPr/>
        <p:txBody>
          <a:bodyPr/>
          <a:lstStyle/>
          <a:p>
            <a:pPr lvl="0"/>
            <a:r>
              <a:rPr lang="en-US" dirty="0"/>
              <a:t>Compatible with SSRS</a:t>
            </a:r>
            <a:br>
              <a:rPr lang="en-US" dirty="0"/>
            </a:br>
            <a:r>
              <a:rPr lang="en-US" sz="2800" spc="0" dirty="0">
                <a:gradFill>
                  <a:gsLst>
                    <a:gs pos="5439">
                      <a:srgbClr val="0078D7"/>
                    </a:gs>
                    <a:gs pos="100000">
                      <a:srgbClr val="0078D7"/>
                    </a:gs>
                  </a:gsLst>
                  <a:lin ang="5400000" scaled="0"/>
                </a:gradFill>
                <a:latin typeface="Segoe UI Light" panose="020B0502040204020203" pitchFamily="34" charset="0"/>
                <a:cs typeface="Segoe UI Light" panose="020B0502040204020203" pitchFamily="34" charset="0"/>
              </a:rPr>
              <a:t>Built on proven SQL Server Reporting Services technology</a:t>
            </a:r>
            <a:endParaRPr lang="en-US" sz="2400" spc="0" dirty="0">
              <a:gradFill>
                <a:gsLst>
                  <a:gs pos="5439">
                    <a:srgbClr val="0078D7"/>
                  </a:gs>
                  <a:gs pos="100000">
                    <a:srgbClr val="0078D7"/>
                  </a:gs>
                </a:gsLst>
                <a:lin ang="5400000" scaled="0"/>
              </a:gradFill>
              <a:latin typeface="Segoe UI Light" panose="020B0502040204020203" pitchFamily="34" charset="0"/>
              <a:cs typeface="Segoe UI Light" panose="020B0502040204020203" pitchFamily="34" charset="0"/>
            </a:endParaRPr>
          </a:p>
        </p:txBody>
      </p:sp>
      <p:grpSp>
        <p:nvGrpSpPr>
          <p:cNvPr id="4" name="Group 3"/>
          <p:cNvGrpSpPr/>
          <p:nvPr/>
        </p:nvGrpSpPr>
        <p:grpSpPr>
          <a:xfrm>
            <a:off x="10804915" y="300485"/>
            <a:ext cx="1158239" cy="1158239"/>
            <a:chOff x="10804915" y="300485"/>
            <a:chExt cx="1158239" cy="1158239"/>
          </a:xfrm>
        </p:grpSpPr>
        <p:sp>
          <p:nvSpPr>
            <p:cNvPr id="39" name="Oval 38"/>
            <p:cNvSpPr/>
            <p:nvPr/>
          </p:nvSpPr>
          <p:spPr bwMode="auto">
            <a:xfrm>
              <a:off x="10804915" y="300485"/>
              <a:ext cx="1158239" cy="1158239"/>
            </a:xfrm>
            <a:prstGeom prst="ellipse">
              <a:avLst/>
            </a:prstGeom>
            <a:solidFill>
              <a:srgbClr val="F8F8F8"/>
            </a:solidFill>
            <a:ln w="4762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latin typeface="Segoe UI"/>
              </a:endParaRPr>
            </a:p>
          </p:txBody>
        </p:sp>
        <p:pic>
          <p:nvPicPr>
            <p:cNvPr id="12" name="Graphic 11" descr="List">
              <a:extLst>
                <a:ext uri="{FF2B5EF4-FFF2-40B4-BE49-F238E27FC236}">
                  <a16:creationId xmlns:a16="http://schemas.microsoft.com/office/drawing/2014/main" id="{1F0117AD-C9EE-420D-8E0B-8FBD65E661F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96040" y="491610"/>
              <a:ext cx="775988" cy="775988"/>
            </a:xfrm>
            <a:prstGeom prst="rect">
              <a:avLst/>
            </a:prstGeom>
          </p:spPr>
        </p:pic>
      </p:grpSp>
      <p:sp>
        <p:nvSpPr>
          <p:cNvPr id="31" name="Oval 30">
            <a:extLst>
              <a:ext uri="{FF2B5EF4-FFF2-40B4-BE49-F238E27FC236}">
                <a16:creationId xmlns:a16="http://schemas.microsoft.com/office/drawing/2014/main" id="{2DC5150E-99FF-44ED-9C81-D5FDCDAFA812}"/>
              </a:ext>
            </a:extLst>
          </p:cNvPr>
          <p:cNvSpPr/>
          <p:nvPr/>
        </p:nvSpPr>
        <p:spPr bwMode="auto">
          <a:xfrm>
            <a:off x="404366" y="3204067"/>
            <a:ext cx="1463040" cy="1463040"/>
          </a:xfrm>
          <a:prstGeom prst="ellipse">
            <a:avLst/>
          </a:prstGeom>
          <a:solidFill>
            <a:srgbClr val="F8F8F8"/>
          </a:solidFill>
          <a:ln w="4762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latin typeface="Segoe UI"/>
            </a:endParaRPr>
          </a:p>
        </p:txBody>
      </p:sp>
      <p:grpSp>
        <p:nvGrpSpPr>
          <p:cNvPr id="22" name="Group 21">
            <a:extLst>
              <a:ext uri="{FF2B5EF4-FFF2-40B4-BE49-F238E27FC236}">
                <a16:creationId xmlns:a16="http://schemas.microsoft.com/office/drawing/2014/main" id="{223C17ED-7BBB-46BA-9B1F-CB3EABF0F702}"/>
              </a:ext>
            </a:extLst>
          </p:cNvPr>
          <p:cNvGrpSpPr>
            <a:grpSpLocks noChangeAspect="1"/>
          </p:cNvGrpSpPr>
          <p:nvPr/>
        </p:nvGrpSpPr>
        <p:grpSpPr>
          <a:xfrm>
            <a:off x="696483" y="3476588"/>
            <a:ext cx="911105" cy="896305"/>
            <a:chOff x="5948542" y="1303998"/>
            <a:chExt cx="717926" cy="706269"/>
          </a:xfrm>
          <a:solidFill>
            <a:srgbClr val="0070C0"/>
          </a:solidFill>
        </p:grpSpPr>
        <p:sp>
          <p:nvSpPr>
            <p:cNvPr id="23" name="Freeform 87">
              <a:extLst>
                <a:ext uri="{FF2B5EF4-FFF2-40B4-BE49-F238E27FC236}">
                  <a16:creationId xmlns:a16="http://schemas.microsoft.com/office/drawing/2014/main" id="{2A5F1422-A892-4492-9F95-33A97B9FFC20}"/>
                </a:ext>
              </a:extLst>
            </p:cNvPr>
            <p:cNvSpPr>
              <a:spLocks/>
            </p:cNvSpPr>
            <p:nvPr/>
          </p:nvSpPr>
          <p:spPr bwMode="auto">
            <a:xfrm>
              <a:off x="5948542" y="1303998"/>
              <a:ext cx="391363" cy="573125"/>
            </a:xfrm>
            <a:custGeom>
              <a:avLst/>
              <a:gdLst>
                <a:gd name="connsiteX0" fmla="*/ 122238 w 2276475"/>
                <a:gd name="connsiteY0" fmla="*/ 2868613 h 3333750"/>
                <a:gd name="connsiteX1" fmla="*/ 122238 w 2276475"/>
                <a:gd name="connsiteY1" fmla="*/ 3185748 h 3333750"/>
                <a:gd name="connsiteX2" fmla="*/ 128322 w 2276475"/>
                <a:gd name="connsiteY2" fmla="*/ 3213101 h 3333750"/>
                <a:gd name="connsiteX3" fmla="*/ 2148154 w 2276475"/>
                <a:gd name="connsiteY3" fmla="*/ 3213101 h 3333750"/>
                <a:gd name="connsiteX4" fmla="*/ 2154238 w 2276475"/>
                <a:gd name="connsiteY4" fmla="*/ 3185748 h 3333750"/>
                <a:gd name="connsiteX5" fmla="*/ 2154238 w 2276475"/>
                <a:gd name="connsiteY5" fmla="*/ 2868613 h 3333750"/>
                <a:gd name="connsiteX6" fmla="*/ 2019847 w 2276475"/>
                <a:gd name="connsiteY6" fmla="*/ 2868613 h 3333750"/>
                <a:gd name="connsiteX7" fmla="*/ 126626 w 2276475"/>
                <a:gd name="connsiteY7" fmla="*/ 2868613 h 3333750"/>
                <a:gd name="connsiteX8" fmla="*/ 399008 w 2276475"/>
                <a:gd name="connsiteY8" fmla="*/ 2470150 h 3333750"/>
                <a:gd name="connsiteX9" fmla="*/ 1342482 w 2276475"/>
                <a:gd name="connsiteY9" fmla="*/ 2470150 h 3333750"/>
                <a:gd name="connsiteX10" fmla="*/ 1403351 w 2276475"/>
                <a:gd name="connsiteY10" fmla="*/ 2531269 h 3333750"/>
                <a:gd name="connsiteX11" fmla="*/ 1342482 w 2276475"/>
                <a:gd name="connsiteY11" fmla="*/ 2592388 h 3333750"/>
                <a:gd name="connsiteX12" fmla="*/ 399008 w 2276475"/>
                <a:gd name="connsiteY12" fmla="*/ 2592388 h 3333750"/>
                <a:gd name="connsiteX13" fmla="*/ 338138 w 2276475"/>
                <a:gd name="connsiteY13" fmla="*/ 2531269 h 3333750"/>
                <a:gd name="connsiteX14" fmla="*/ 399008 w 2276475"/>
                <a:gd name="connsiteY14" fmla="*/ 2470150 h 3333750"/>
                <a:gd name="connsiteX15" fmla="*/ 1677078 w 2276475"/>
                <a:gd name="connsiteY15" fmla="*/ 2373313 h 3333750"/>
                <a:gd name="connsiteX16" fmla="*/ 1600621 w 2276475"/>
                <a:gd name="connsiteY16" fmla="*/ 2403641 h 3333750"/>
                <a:gd name="connsiteX17" fmla="*/ 1570038 w 2276475"/>
                <a:gd name="connsiteY17" fmla="*/ 2473397 h 3333750"/>
                <a:gd name="connsiteX18" fmla="*/ 1600621 w 2276475"/>
                <a:gd name="connsiteY18" fmla="*/ 2546185 h 3333750"/>
                <a:gd name="connsiteX19" fmla="*/ 1674020 w 2276475"/>
                <a:gd name="connsiteY19" fmla="*/ 2576513 h 3333750"/>
                <a:gd name="connsiteX20" fmla="*/ 1747418 w 2276475"/>
                <a:gd name="connsiteY20" fmla="*/ 2546185 h 3333750"/>
                <a:gd name="connsiteX21" fmla="*/ 1778001 w 2276475"/>
                <a:gd name="connsiteY21" fmla="*/ 2473397 h 3333750"/>
                <a:gd name="connsiteX22" fmla="*/ 1677078 w 2276475"/>
                <a:gd name="connsiteY22" fmla="*/ 2373313 h 3333750"/>
                <a:gd name="connsiteX23" fmla="*/ 1676272 w 2276475"/>
                <a:gd name="connsiteY23" fmla="*/ 2252663 h 3333750"/>
                <a:gd name="connsiteX24" fmla="*/ 1898650 w 2276475"/>
                <a:gd name="connsiteY24" fmla="*/ 2474190 h 3333750"/>
                <a:gd name="connsiteX25" fmla="*/ 1834678 w 2276475"/>
                <a:gd name="connsiteY25" fmla="*/ 2631990 h 3333750"/>
                <a:gd name="connsiteX26" fmla="*/ 1673225 w 2276475"/>
                <a:gd name="connsiteY26" fmla="*/ 2698751 h 3333750"/>
                <a:gd name="connsiteX27" fmla="*/ 1514818 w 2276475"/>
                <a:gd name="connsiteY27" fmla="*/ 2631990 h 3333750"/>
                <a:gd name="connsiteX28" fmla="*/ 1447800 w 2276475"/>
                <a:gd name="connsiteY28" fmla="*/ 2474190 h 3333750"/>
                <a:gd name="connsiteX29" fmla="*/ 1514818 w 2276475"/>
                <a:gd name="connsiteY29" fmla="*/ 2316390 h 3333750"/>
                <a:gd name="connsiteX30" fmla="*/ 1676272 w 2276475"/>
                <a:gd name="connsiteY30" fmla="*/ 2252663 h 3333750"/>
                <a:gd name="connsiteX31" fmla="*/ 122238 w 2276475"/>
                <a:gd name="connsiteY31" fmla="*/ 2193925 h 3333750"/>
                <a:gd name="connsiteX32" fmla="*/ 122238 w 2276475"/>
                <a:gd name="connsiteY32" fmla="*/ 2203756 h 3333750"/>
                <a:gd name="connsiteX33" fmla="*/ 122238 w 2276475"/>
                <a:gd name="connsiteY33" fmla="*/ 2374283 h 3333750"/>
                <a:gd name="connsiteX34" fmla="*/ 122238 w 2276475"/>
                <a:gd name="connsiteY34" fmla="*/ 2574870 h 3333750"/>
                <a:gd name="connsiteX35" fmla="*/ 122238 w 2276475"/>
                <a:gd name="connsiteY35" fmla="*/ 2747963 h 3333750"/>
                <a:gd name="connsiteX36" fmla="*/ 256628 w 2276475"/>
                <a:gd name="connsiteY36" fmla="*/ 2747963 h 3333750"/>
                <a:gd name="connsiteX37" fmla="*/ 2149850 w 2276475"/>
                <a:gd name="connsiteY37" fmla="*/ 2747963 h 3333750"/>
                <a:gd name="connsiteX38" fmla="*/ 2154238 w 2276475"/>
                <a:gd name="connsiteY38" fmla="*/ 2747963 h 3333750"/>
                <a:gd name="connsiteX39" fmla="*/ 2154238 w 2276475"/>
                <a:gd name="connsiteY39" fmla="*/ 2193925 h 3333750"/>
                <a:gd name="connsiteX40" fmla="*/ 2019847 w 2276475"/>
                <a:gd name="connsiteY40" fmla="*/ 2193925 h 3333750"/>
                <a:gd name="connsiteX41" fmla="*/ 126626 w 2276475"/>
                <a:gd name="connsiteY41" fmla="*/ 2193925 h 3333750"/>
                <a:gd name="connsiteX42" fmla="*/ 399008 w 2276475"/>
                <a:gd name="connsiteY42" fmla="*/ 1808163 h 3333750"/>
                <a:gd name="connsiteX43" fmla="*/ 1342482 w 2276475"/>
                <a:gd name="connsiteY43" fmla="*/ 1808163 h 3333750"/>
                <a:gd name="connsiteX44" fmla="*/ 1403351 w 2276475"/>
                <a:gd name="connsiteY44" fmla="*/ 1869282 h 3333750"/>
                <a:gd name="connsiteX45" fmla="*/ 1342482 w 2276475"/>
                <a:gd name="connsiteY45" fmla="*/ 1930401 h 3333750"/>
                <a:gd name="connsiteX46" fmla="*/ 399008 w 2276475"/>
                <a:gd name="connsiteY46" fmla="*/ 1930401 h 3333750"/>
                <a:gd name="connsiteX47" fmla="*/ 338138 w 2276475"/>
                <a:gd name="connsiteY47" fmla="*/ 1869282 h 3333750"/>
                <a:gd name="connsiteX48" fmla="*/ 399008 w 2276475"/>
                <a:gd name="connsiteY48" fmla="*/ 1808163 h 3333750"/>
                <a:gd name="connsiteX49" fmla="*/ 1674020 w 2276475"/>
                <a:gd name="connsiteY49" fmla="*/ 1692275 h 3333750"/>
                <a:gd name="connsiteX50" fmla="*/ 1570038 w 2276475"/>
                <a:gd name="connsiteY50" fmla="*/ 1793141 h 3333750"/>
                <a:gd name="connsiteX51" fmla="*/ 1674020 w 2276475"/>
                <a:gd name="connsiteY51" fmla="*/ 1897063 h 3333750"/>
                <a:gd name="connsiteX52" fmla="*/ 1778001 w 2276475"/>
                <a:gd name="connsiteY52" fmla="*/ 1796197 h 3333750"/>
                <a:gd name="connsiteX53" fmla="*/ 1747418 w 2276475"/>
                <a:gd name="connsiteY53" fmla="*/ 1722840 h 3333750"/>
                <a:gd name="connsiteX54" fmla="*/ 1674020 w 2276475"/>
                <a:gd name="connsiteY54" fmla="*/ 1692275 h 3333750"/>
                <a:gd name="connsiteX55" fmla="*/ 1673225 w 2276475"/>
                <a:gd name="connsiteY55" fmla="*/ 1571625 h 3333750"/>
                <a:gd name="connsiteX56" fmla="*/ 1834678 w 2276475"/>
                <a:gd name="connsiteY56" fmla="*/ 1638387 h 3333750"/>
                <a:gd name="connsiteX57" fmla="*/ 1898650 w 2276475"/>
                <a:gd name="connsiteY57" fmla="*/ 1796186 h 3333750"/>
                <a:gd name="connsiteX58" fmla="*/ 1673225 w 2276475"/>
                <a:gd name="connsiteY58" fmla="*/ 2017713 h 3333750"/>
                <a:gd name="connsiteX59" fmla="*/ 1447800 w 2276475"/>
                <a:gd name="connsiteY59" fmla="*/ 1796186 h 3333750"/>
                <a:gd name="connsiteX60" fmla="*/ 1673225 w 2276475"/>
                <a:gd name="connsiteY60" fmla="*/ 1571625 h 3333750"/>
                <a:gd name="connsiteX61" fmla="*/ 122238 w 2276475"/>
                <a:gd name="connsiteY61" fmla="*/ 1519238 h 3333750"/>
                <a:gd name="connsiteX62" fmla="*/ 122238 w 2276475"/>
                <a:gd name="connsiteY62" fmla="*/ 1970070 h 3333750"/>
                <a:gd name="connsiteX63" fmla="*/ 122238 w 2276475"/>
                <a:gd name="connsiteY63" fmla="*/ 2073275 h 3333750"/>
                <a:gd name="connsiteX64" fmla="*/ 256628 w 2276475"/>
                <a:gd name="connsiteY64" fmla="*/ 2073275 h 3333750"/>
                <a:gd name="connsiteX65" fmla="*/ 2149850 w 2276475"/>
                <a:gd name="connsiteY65" fmla="*/ 2073275 h 3333750"/>
                <a:gd name="connsiteX66" fmla="*/ 2154238 w 2276475"/>
                <a:gd name="connsiteY66" fmla="*/ 2073275 h 3333750"/>
                <a:gd name="connsiteX67" fmla="*/ 2154238 w 2276475"/>
                <a:gd name="connsiteY67" fmla="*/ 1833306 h 3333750"/>
                <a:gd name="connsiteX68" fmla="*/ 2154238 w 2276475"/>
                <a:gd name="connsiteY68" fmla="*/ 1541561 h 3333750"/>
                <a:gd name="connsiteX69" fmla="*/ 2154238 w 2276475"/>
                <a:gd name="connsiteY69" fmla="*/ 1519238 h 3333750"/>
                <a:gd name="connsiteX70" fmla="*/ 2019847 w 2276475"/>
                <a:gd name="connsiteY70" fmla="*/ 1519238 h 3333750"/>
                <a:gd name="connsiteX71" fmla="*/ 126626 w 2276475"/>
                <a:gd name="connsiteY71" fmla="*/ 1519238 h 3333750"/>
                <a:gd name="connsiteX72" fmla="*/ 399000 w 2276475"/>
                <a:gd name="connsiteY72" fmla="*/ 1143000 h 3333750"/>
                <a:gd name="connsiteX73" fmla="*/ 1339314 w 2276475"/>
                <a:gd name="connsiteY73" fmla="*/ 1143000 h 3333750"/>
                <a:gd name="connsiteX74" fmla="*/ 1400176 w 2276475"/>
                <a:gd name="connsiteY74" fmla="*/ 1203325 h 3333750"/>
                <a:gd name="connsiteX75" fmla="*/ 1339314 w 2276475"/>
                <a:gd name="connsiteY75" fmla="*/ 1263650 h 3333750"/>
                <a:gd name="connsiteX76" fmla="*/ 399000 w 2276475"/>
                <a:gd name="connsiteY76" fmla="*/ 1263650 h 3333750"/>
                <a:gd name="connsiteX77" fmla="*/ 338138 w 2276475"/>
                <a:gd name="connsiteY77" fmla="*/ 1203325 h 3333750"/>
                <a:gd name="connsiteX78" fmla="*/ 399000 w 2276475"/>
                <a:gd name="connsiteY78" fmla="*/ 1143000 h 3333750"/>
                <a:gd name="connsiteX79" fmla="*/ 1674020 w 2276475"/>
                <a:gd name="connsiteY79" fmla="*/ 1012825 h 3333750"/>
                <a:gd name="connsiteX80" fmla="*/ 1603679 w 2276475"/>
                <a:gd name="connsiteY80" fmla="*/ 1043153 h 3333750"/>
                <a:gd name="connsiteX81" fmla="*/ 1570038 w 2276475"/>
                <a:gd name="connsiteY81" fmla="*/ 1115942 h 3333750"/>
                <a:gd name="connsiteX82" fmla="*/ 1674020 w 2276475"/>
                <a:gd name="connsiteY82" fmla="*/ 1216025 h 3333750"/>
                <a:gd name="connsiteX83" fmla="*/ 1778001 w 2276475"/>
                <a:gd name="connsiteY83" fmla="*/ 1115942 h 3333750"/>
                <a:gd name="connsiteX84" fmla="*/ 1747418 w 2276475"/>
                <a:gd name="connsiteY84" fmla="*/ 1043153 h 3333750"/>
                <a:gd name="connsiteX85" fmla="*/ 1674020 w 2276475"/>
                <a:gd name="connsiteY85" fmla="*/ 1012825 h 3333750"/>
                <a:gd name="connsiteX86" fmla="*/ 1673225 w 2276475"/>
                <a:gd name="connsiteY86" fmla="*/ 890588 h 3333750"/>
                <a:gd name="connsiteX87" fmla="*/ 1676272 w 2276475"/>
                <a:gd name="connsiteY87" fmla="*/ 890588 h 3333750"/>
                <a:gd name="connsiteX88" fmla="*/ 1831632 w 2276475"/>
                <a:gd name="connsiteY88" fmla="*/ 957350 h 3333750"/>
                <a:gd name="connsiteX89" fmla="*/ 1898650 w 2276475"/>
                <a:gd name="connsiteY89" fmla="*/ 1115149 h 3333750"/>
                <a:gd name="connsiteX90" fmla="*/ 1673225 w 2276475"/>
                <a:gd name="connsiteY90" fmla="*/ 1336676 h 3333750"/>
                <a:gd name="connsiteX91" fmla="*/ 1447800 w 2276475"/>
                <a:gd name="connsiteY91" fmla="*/ 1115149 h 3333750"/>
                <a:gd name="connsiteX92" fmla="*/ 1514818 w 2276475"/>
                <a:gd name="connsiteY92" fmla="*/ 954315 h 3333750"/>
                <a:gd name="connsiteX93" fmla="*/ 1673225 w 2276475"/>
                <a:gd name="connsiteY93" fmla="*/ 890588 h 3333750"/>
                <a:gd name="connsiteX94" fmla="*/ 122238 w 2276475"/>
                <a:gd name="connsiteY94" fmla="*/ 844550 h 3333750"/>
                <a:gd name="connsiteX95" fmla="*/ 122238 w 2276475"/>
                <a:gd name="connsiteY95" fmla="*/ 1398588 h 3333750"/>
                <a:gd name="connsiteX96" fmla="*/ 256628 w 2276475"/>
                <a:gd name="connsiteY96" fmla="*/ 1398588 h 3333750"/>
                <a:gd name="connsiteX97" fmla="*/ 2149850 w 2276475"/>
                <a:gd name="connsiteY97" fmla="*/ 1398588 h 3333750"/>
                <a:gd name="connsiteX98" fmla="*/ 2154238 w 2276475"/>
                <a:gd name="connsiteY98" fmla="*/ 1398588 h 3333750"/>
                <a:gd name="connsiteX99" fmla="*/ 2154238 w 2276475"/>
                <a:gd name="connsiteY99" fmla="*/ 1341995 h 3333750"/>
                <a:gd name="connsiteX100" fmla="*/ 2154238 w 2276475"/>
                <a:gd name="connsiteY100" fmla="*/ 1128212 h 3333750"/>
                <a:gd name="connsiteX101" fmla="*/ 2154238 w 2276475"/>
                <a:gd name="connsiteY101" fmla="*/ 844550 h 3333750"/>
                <a:gd name="connsiteX102" fmla="*/ 2019847 w 2276475"/>
                <a:gd name="connsiteY102" fmla="*/ 844550 h 3333750"/>
                <a:gd name="connsiteX103" fmla="*/ 126626 w 2276475"/>
                <a:gd name="connsiteY103" fmla="*/ 844550 h 3333750"/>
                <a:gd name="connsiteX104" fmla="*/ 395840 w 2276475"/>
                <a:gd name="connsiteY104" fmla="*/ 471488 h 3333750"/>
                <a:gd name="connsiteX105" fmla="*/ 1342474 w 2276475"/>
                <a:gd name="connsiteY105" fmla="*/ 471488 h 3333750"/>
                <a:gd name="connsiteX106" fmla="*/ 1403351 w 2276475"/>
                <a:gd name="connsiteY106" fmla="*/ 531813 h 3333750"/>
                <a:gd name="connsiteX107" fmla="*/ 1342474 w 2276475"/>
                <a:gd name="connsiteY107" fmla="*/ 592138 h 3333750"/>
                <a:gd name="connsiteX108" fmla="*/ 395840 w 2276475"/>
                <a:gd name="connsiteY108" fmla="*/ 592138 h 3333750"/>
                <a:gd name="connsiteX109" fmla="*/ 334963 w 2276475"/>
                <a:gd name="connsiteY109" fmla="*/ 531813 h 3333750"/>
                <a:gd name="connsiteX110" fmla="*/ 395840 w 2276475"/>
                <a:gd name="connsiteY110" fmla="*/ 471488 h 3333750"/>
                <a:gd name="connsiteX111" fmla="*/ 1677078 w 2276475"/>
                <a:gd name="connsiteY111" fmla="*/ 331788 h 3333750"/>
                <a:gd name="connsiteX112" fmla="*/ 1570038 w 2276475"/>
                <a:gd name="connsiteY112" fmla="*/ 431872 h 3333750"/>
                <a:gd name="connsiteX113" fmla="*/ 1600621 w 2276475"/>
                <a:gd name="connsiteY113" fmla="*/ 504660 h 3333750"/>
                <a:gd name="connsiteX114" fmla="*/ 1674020 w 2276475"/>
                <a:gd name="connsiteY114" fmla="*/ 534988 h 3333750"/>
                <a:gd name="connsiteX115" fmla="*/ 1747418 w 2276475"/>
                <a:gd name="connsiteY115" fmla="*/ 504660 h 3333750"/>
                <a:gd name="connsiteX116" fmla="*/ 1778001 w 2276475"/>
                <a:gd name="connsiteY116" fmla="*/ 434905 h 3333750"/>
                <a:gd name="connsiteX117" fmla="*/ 1677078 w 2276475"/>
                <a:gd name="connsiteY117" fmla="*/ 331788 h 3333750"/>
                <a:gd name="connsiteX118" fmla="*/ 1676272 w 2276475"/>
                <a:gd name="connsiteY118" fmla="*/ 209550 h 3333750"/>
                <a:gd name="connsiteX119" fmla="*/ 1898650 w 2276475"/>
                <a:gd name="connsiteY119" fmla="*/ 434910 h 3333750"/>
                <a:gd name="connsiteX120" fmla="*/ 1831632 w 2276475"/>
                <a:gd name="connsiteY120" fmla="*/ 593272 h 3333750"/>
                <a:gd name="connsiteX121" fmla="*/ 1673225 w 2276475"/>
                <a:gd name="connsiteY121" fmla="*/ 657225 h 3333750"/>
                <a:gd name="connsiteX122" fmla="*/ 1670179 w 2276475"/>
                <a:gd name="connsiteY122" fmla="*/ 657225 h 3333750"/>
                <a:gd name="connsiteX123" fmla="*/ 1514818 w 2276475"/>
                <a:gd name="connsiteY123" fmla="*/ 590226 h 3333750"/>
                <a:gd name="connsiteX124" fmla="*/ 1447800 w 2276475"/>
                <a:gd name="connsiteY124" fmla="*/ 431865 h 3333750"/>
                <a:gd name="connsiteX125" fmla="*/ 1676272 w 2276475"/>
                <a:gd name="connsiteY125" fmla="*/ 209550 h 3333750"/>
                <a:gd name="connsiteX126" fmla="*/ 128322 w 2276475"/>
                <a:gd name="connsiteY126" fmla="*/ 122238 h 3333750"/>
                <a:gd name="connsiteX127" fmla="*/ 122238 w 2276475"/>
                <a:gd name="connsiteY127" fmla="*/ 155669 h 3333750"/>
                <a:gd name="connsiteX128" fmla="*/ 122238 w 2276475"/>
                <a:gd name="connsiteY128" fmla="*/ 723900 h 3333750"/>
                <a:gd name="connsiteX129" fmla="*/ 256628 w 2276475"/>
                <a:gd name="connsiteY129" fmla="*/ 723900 h 3333750"/>
                <a:gd name="connsiteX130" fmla="*/ 2149850 w 2276475"/>
                <a:gd name="connsiteY130" fmla="*/ 723900 h 3333750"/>
                <a:gd name="connsiteX131" fmla="*/ 2154238 w 2276475"/>
                <a:gd name="connsiteY131" fmla="*/ 723900 h 3333750"/>
                <a:gd name="connsiteX132" fmla="*/ 2154238 w 2276475"/>
                <a:gd name="connsiteY132" fmla="*/ 152630 h 3333750"/>
                <a:gd name="connsiteX133" fmla="*/ 2148154 w 2276475"/>
                <a:gd name="connsiteY133" fmla="*/ 122238 h 3333750"/>
                <a:gd name="connsiteX134" fmla="*/ 128322 w 2276475"/>
                <a:gd name="connsiteY134" fmla="*/ 122238 h 3333750"/>
                <a:gd name="connsiteX135" fmla="*/ 106520 w 2276475"/>
                <a:gd name="connsiteY135" fmla="*/ 0 h 3333750"/>
                <a:gd name="connsiteX136" fmla="*/ 2169956 w 2276475"/>
                <a:gd name="connsiteY136" fmla="*/ 0 h 3333750"/>
                <a:gd name="connsiteX137" fmla="*/ 2197346 w 2276475"/>
                <a:gd name="connsiteY137" fmla="*/ 6078 h 3333750"/>
                <a:gd name="connsiteX138" fmla="*/ 2276475 w 2276475"/>
                <a:gd name="connsiteY138" fmla="*/ 151949 h 3333750"/>
                <a:gd name="connsiteX139" fmla="*/ 2276475 w 2276475"/>
                <a:gd name="connsiteY139" fmla="*/ 784225 h 3333750"/>
                <a:gd name="connsiteX140" fmla="*/ 2276475 w 2276475"/>
                <a:gd name="connsiteY140" fmla="*/ 1127458 h 3333750"/>
                <a:gd name="connsiteX141" fmla="*/ 2276475 w 2276475"/>
                <a:gd name="connsiteY141" fmla="*/ 1446550 h 3333750"/>
                <a:gd name="connsiteX142" fmla="*/ 2276475 w 2276475"/>
                <a:gd name="connsiteY142" fmla="*/ 1458913 h 3333750"/>
                <a:gd name="connsiteX143" fmla="*/ 2276475 w 2276475"/>
                <a:gd name="connsiteY143" fmla="*/ 1573943 h 3333750"/>
                <a:gd name="connsiteX144" fmla="*/ 2276475 w 2276475"/>
                <a:gd name="connsiteY144" fmla="*/ 1832499 h 3333750"/>
                <a:gd name="connsiteX145" fmla="*/ 2276475 w 2276475"/>
                <a:gd name="connsiteY145" fmla="*/ 2133600 h 3333750"/>
                <a:gd name="connsiteX146" fmla="*/ 2276475 w 2276475"/>
                <a:gd name="connsiteY146" fmla="*/ 2808288 h 3333750"/>
                <a:gd name="connsiteX147" fmla="*/ 2276475 w 2276475"/>
                <a:gd name="connsiteY147" fmla="*/ 3184841 h 3333750"/>
                <a:gd name="connsiteX148" fmla="*/ 2197346 w 2276475"/>
                <a:gd name="connsiteY148" fmla="*/ 3327672 h 3333750"/>
                <a:gd name="connsiteX149" fmla="*/ 2169956 w 2276475"/>
                <a:gd name="connsiteY149" fmla="*/ 3333750 h 3333750"/>
                <a:gd name="connsiteX150" fmla="*/ 106520 w 2276475"/>
                <a:gd name="connsiteY150" fmla="*/ 3333750 h 3333750"/>
                <a:gd name="connsiteX151" fmla="*/ 79129 w 2276475"/>
                <a:gd name="connsiteY151" fmla="*/ 3327672 h 3333750"/>
                <a:gd name="connsiteX152" fmla="*/ 0 w 2276475"/>
                <a:gd name="connsiteY152" fmla="*/ 3184841 h 3333750"/>
                <a:gd name="connsiteX153" fmla="*/ 0 w 2276475"/>
                <a:gd name="connsiteY153" fmla="*/ 2808288 h 3333750"/>
                <a:gd name="connsiteX154" fmla="*/ 0 w 2276475"/>
                <a:gd name="connsiteY154" fmla="*/ 2574008 h 3333750"/>
                <a:gd name="connsiteX155" fmla="*/ 0 w 2276475"/>
                <a:gd name="connsiteY155" fmla="*/ 2373436 h 3333750"/>
                <a:gd name="connsiteX156" fmla="*/ 0 w 2276475"/>
                <a:gd name="connsiteY156" fmla="*/ 2139768 h 3333750"/>
                <a:gd name="connsiteX157" fmla="*/ 0 w 2276475"/>
                <a:gd name="connsiteY157" fmla="*/ 2133600 h 3333750"/>
                <a:gd name="connsiteX158" fmla="*/ 0 w 2276475"/>
                <a:gd name="connsiteY158" fmla="*/ 2067930 h 3333750"/>
                <a:gd name="connsiteX159" fmla="*/ 0 w 2276475"/>
                <a:gd name="connsiteY159" fmla="*/ 1969253 h 3333750"/>
                <a:gd name="connsiteX160" fmla="*/ 0 w 2276475"/>
                <a:gd name="connsiteY160" fmla="*/ 1458913 h 3333750"/>
                <a:gd name="connsiteX161" fmla="*/ 0 w 2276475"/>
                <a:gd name="connsiteY161" fmla="*/ 784225 h 3333750"/>
                <a:gd name="connsiteX162" fmla="*/ 0 w 2276475"/>
                <a:gd name="connsiteY162" fmla="*/ 154988 h 3333750"/>
                <a:gd name="connsiteX163" fmla="*/ 79129 w 2276475"/>
                <a:gd name="connsiteY163" fmla="*/ 6078 h 3333750"/>
                <a:gd name="connsiteX164" fmla="*/ 106520 w 2276475"/>
                <a:gd name="connsiteY164" fmla="*/ 0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2276475" h="3333750">
                  <a:moveTo>
                    <a:pt x="122238" y="2868613"/>
                  </a:moveTo>
                  <a:lnTo>
                    <a:pt x="122238" y="3185748"/>
                  </a:lnTo>
                  <a:cubicBezTo>
                    <a:pt x="122238" y="3200944"/>
                    <a:pt x="125280" y="3210062"/>
                    <a:pt x="128322" y="3213101"/>
                  </a:cubicBezTo>
                  <a:cubicBezTo>
                    <a:pt x="2148154" y="3213101"/>
                    <a:pt x="2148154" y="3213101"/>
                    <a:pt x="2148154" y="3213101"/>
                  </a:cubicBezTo>
                  <a:cubicBezTo>
                    <a:pt x="2151196" y="3210062"/>
                    <a:pt x="2154238" y="3200944"/>
                    <a:pt x="2154238" y="3185748"/>
                  </a:cubicBezTo>
                  <a:lnTo>
                    <a:pt x="2154238" y="2868613"/>
                  </a:lnTo>
                  <a:lnTo>
                    <a:pt x="2019847" y="2868613"/>
                  </a:lnTo>
                  <a:cubicBezTo>
                    <a:pt x="692797" y="2868613"/>
                    <a:pt x="264716" y="2868613"/>
                    <a:pt x="126626" y="2868613"/>
                  </a:cubicBezTo>
                  <a:close/>
                  <a:moveTo>
                    <a:pt x="399008" y="2470150"/>
                  </a:moveTo>
                  <a:cubicBezTo>
                    <a:pt x="1342482" y="2470150"/>
                    <a:pt x="1342482" y="2470150"/>
                    <a:pt x="1342482" y="2470150"/>
                  </a:cubicBezTo>
                  <a:cubicBezTo>
                    <a:pt x="1375960" y="2470150"/>
                    <a:pt x="1403351" y="2497654"/>
                    <a:pt x="1403351" y="2531269"/>
                  </a:cubicBezTo>
                  <a:cubicBezTo>
                    <a:pt x="1403351" y="2564885"/>
                    <a:pt x="1375960" y="2592388"/>
                    <a:pt x="1342482" y="2592388"/>
                  </a:cubicBezTo>
                  <a:cubicBezTo>
                    <a:pt x="399008" y="2592388"/>
                    <a:pt x="399008" y="2592388"/>
                    <a:pt x="399008" y="2592388"/>
                  </a:cubicBezTo>
                  <a:cubicBezTo>
                    <a:pt x="365529" y="2592388"/>
                    <a:pt x="338138" y="2564885"/>
                    <a:pt x="338138" y="2531269"/>
                  </a:cubicBezTo>
                  <a:cubicBezTo>
                    <a:pt x="338138" y="2497654"/>
                    <a:pt x="365529" y="2470150"/>
                    <a:pt x="399008" y="2470150"/>
                  </a:cubicBezTo>
                  <a:close/>
                  <a:moveTo>
                    <a:pt x="1677078" y="2373313"/>
                  </a:moveTo>
                  <a:cubicBezTo>
                    <a:pt x="1646495" y="2373313"/>
                    <a:pt x="1618971" y="2385444"/>
                    <a:pt x="1600621" y="2403641"/>
                  </a:cubicBezTo>
                  <a:cubicBezTo>
                    <a:pt x="1582271" y="2421839"/>
                    <a:pt x="1570038" y="2446101"/>
                    <a:pt x="1570038" y="2473397"/>
                  </a:cubicBezTo>
                  <a:cubicBezTo>
                    <a:pt x="1570038" y="2500692"/>
                    <a:pt x="1582271" y="2527988"/>
                    <a:pt x="1600621" y="2546185"/>
                  </a:cubicBezTo>
                  <a:cubicBezTo>
                    <a:pt x="1618971" y="2564382"/>
                    <a:pt x="1646495" y="2576513"/>
                    <a:pt x="1674020" y="2576513"/>
                  </a:cubicBezTo>
                  <a:cubicBezTo>
                    <a:pt x="1701544" y="2576513"/>
                    <a:pt x="1729069" y="2564382"/>
                    <a:pt x="1747418" y="2546185"/>
                  </a:cubicBezTo>
                  <a:cubicBezTo>
                    <a:pt x="1768826" y="2524955"/>
                    <a:pt x="1778001" y="2500692"/>
                    <a:pt x="1778001" y="2473397"/>
                  </a:cubicBezTo>
                  <a:cubicBezTo>
                    <a:pt x="1778001" y="2418806"/>
                    <a:pt x="1732127" y="2373313"/>
                    <a:pt x="1677078" y="2373313"/>
                  </a:cubicBezTo>
                  <a:close/>
                  <a:moveTo>
                    <a:pt x="1676272" y="2252663"/>
                  </a:moveTo>
                  <a:cubicBezTo>
                    <a:pt x="1798123" y="2252663"/>
                    <a:pt x="1898650" y="2352805"/>
                    <a:pt x="1898650" y="2474190"/>
                  </a:cubicBezTo>
                  <a:cubicBezTo>
                    <a:pt x="1898650" y="2534882"/>
                    <a:pt x="1877326" y="2589505"/>
                    <a:pt x="1834678" y="2631990"/>
                  </a:cubicBezTo>
                  <a:cubicBezTo>
                    <a:pt x="1792030" y="2674474"/>
                    <a:pt x="1734151" y="2698751"/>
                    <a:pt x="1673225" y="2698751"/>
                  </a:cubicBezTo>
                  <a:cubicBezTo>
                    <a:pt x="1612300" y="2698751"/>
                    <a:pt x="1557466" y="2674474"/>
                    <a:pt x="1514818" y="2631990"/>
                  </a:cubicBezTo>
                  <a:cubicBezTo>
                    <a:pt x="1472171" y="2589505"/>
                    <a:pt x="1447800" y="2534882"/>
                    <a:pt x="1447800" y="2474190"/>
                  </a:cubicBezTo>
                  <a:cubicBezTo>
                    <a:pt x="1447800" y="2416532"/>
                    <a:pt x="1472171" y="2358875"/>
                    <a:pt x="1514818" y="2316390"/>
                  </a:cubicBezTo>
                  <a:cubicBezTo>
                    <a:pt x="1557466" y="2276940"/>
                    <a:pt x="1615346" y="2252663"/>
                    <a:pt x="1676272" y="2252663"/>
                  </a:cubicBezTo>
                  <a:close/>
                  <a:moveTo>
                    <a:pt x="122238" y="2193925"/>
                  </a:moveTo>
                  <a:lnTo>
                    <a:pt x="122238" y="2203756"/>
                  </a:lnTo>
                  <a:cubicBezTo>
                    <a:pt x="122238" y="2374283"/>
                    <a:pt x="122238" y="2374283"/>
                    <a:pt x="122238" y="2374283"/>
                  </a:cubicBezTo>
                  <a:cubicBezTo>
                    <a:pt x="122238" y="2574870"/>
                    <a:pt x="122238" y="2574870"/>
                    <a:pt x="122238" y="2574870"/>
                  </a:cubicBezTo>
                  <a:lnTo>
                    <a:pt x="122238" y="2747963"/>
                  </a:lnTo>
                  <a:lnTo>
                    <a:pt x="256628" y="2747963"/>
                  </a:lnTo>
                  <a:cubicBezTo>
                    <a:pt x="1583679" y="2747963"/>
                    <a:pt x="2011759" y="2747963"/>
                    <a:pt x="2149850" y="2747963"/>
                  </a:cubicBezTo>
                  <a:lnTo>
                    <a:pt x="2154238" y="2747963"/>
                  </a:lnTo>
                  <a:lnTo>
                    <a:pt x="2154238" y="2193925"/>
                  </a:lnTo>
                  <a:lnTo>
                    <a:pt x="2019847" y="2193925"/>
                  </a:lnTo>
                  <a:cubicBezTo>
                    <a:pt x="692797" y="2193925"/>
                    <a:pt x="264716" y="2193925"/>
                    <a:pt x="126626" y="2193925"/>
                  </a:cubicBezTo>
                  <a:close/>
                  <a:moveTo>
                    <a:pt x="399008" y="1808163"/>
                  </a:moveTo>
                  <a:cubicBezTo>
                    <a:pt x="1342482" y="1808163"/>
                    <a:pt x="1342482" y="1808163"/>
                    <a:pt x="1342482" y="1808163"/>
                  </a:cubicBezTo>
                  <a:cubicBezTo>
                    <a:pt x="1375960" y="1808163"/>
                    <a:pt x="1403351" y="1835666"/>
                    <a:pt x="1403351" y="1869282"/>
                  </a:cubicBezTo>
                  <a:cubicBezTo>
                    <a:pt x="1403351" y="1902897"/>
                    <a:pt x="1375960" y="1930401"/>
                    <a:pt x="1342482" y="1930401"/>
                  </a:cubicBezTo>
                  <a:cubicBezTo>
                    <a:pt x="399008" y="1930401"/>
                    <a:pt x="399008" y="1930401"/>
                    <a:pt x="399008" y="1930401"/>
                  </a:cubicBezTo>
                  <a:cubicBezTo>
                    <a:pt x="365529" y="1930401"/>
                    <a:pt x="338138" y="1902897"/>
                    <a:pt x="338138" y="1869282"/>
                  </a:cubicBezTo>
                  <a:cubicBezTo>
                    <a:pt x="338138" y="1835666"/>
                    <a:pt x="365529" y="1808163"/>
                    <a:pt x="399008" y="1808163"/>
                  </a:cubicBezTo>
                  <a:close/>
                  <a:moveTo>
                    <a:pt x="1674020" y="1692275"/>
                  </a:moveTo>
                  <a:cubicBezTo>
                    <a:pt x="1618971" y="1692275"/>
                    <a:pt x="1570038" y="1741180"/>
                    <a:pt x="1570038" y="1793141"/>
                  </a:cubicBezTo>
                  <a:cubicBezTo>
                    <a:pt x="1570038" y="1851215"/>
                    <a:pt x="1618971" y="1897063"/>
                    <a:pt x="1674020" y="1897063"/>
                  </a:cubicBezTo>
                  <a:cubicBezTo>
                    <a:pt x="1729069" y="1897063"/>
                    <a:pt x="1778001" y="1851215"/>
                    <a:pt x="1778001" y="1796197"/>
                  </a:cubicBezTo>
                  <a:cubicBezTo>
                    <a:pt x="1778001" y="1768689"/>
                    <a:pt x="1768826" y="1744236"/>
                    <a:pt x="1747418" y="1722840"/>
                  </a:cubicBezTo>
                  <a:cubicBezTo>
                    <a:pt x="1729069" y="1701445"/>
                    <a:pt x="1701544" y="1692275"/>
                    <a:pt x="1674020" y="1692275"/>
                  </a:cubicBezTo>
                  <a:close/>
                  <a:moveTo>
                    <a:pt x="1673225" y="1571625"/>
                  </a:moveTo>
                  <a:cubicBezTo>
                    <a:pt x="1731105" y="1571625"/>
                    <a:pt x="1792030" y="1595902"/>
                    <a:pt x="1834678" y="1638387"/>
                  </a:cubicBezTo>
                  <a:cubicBezTo>
                    <a:pt x="1877326" y="1680871"/>
                    <a:pt x="1898650" y="1738529"/>
                    <a:pt x="1898650" y="1796186"/>
                  </a:cubicBezTo>
                  <a:cubicBezTo>
                    <a:pt x="1898650" y="1917571"/>
                    <a:pt x="1795077" y="2017713"/>
                    <a:pt x="1673225" y="2017713"/>
                  </a:cubicBezTo>
                  <a:cubicBezTo>
                    <a:pt x="1548328" y="2017713"/>
                    <a:pt x="1447800" y="1917571"/>
                    <a:pt x="1447800" y="1796186"/>
                  </a:cubicBezTo>
                  <a:cubicBezTo>
                    <a:pt x="1447800" y="1674802"/>
                    <a:pt x="1551374" y="1571625"/>
                    <a:pt x="1673225" y="1571625"/>
                  </a:cubicBezTo>
                  <a:close/>
                  <a:moveTo>
                    <a:pt x="122238" y="1519238"/>
                  </a:moveTo>
                  <a:lnTo>
                    <a:pt x="122238" y="1970070"/>
                  </a:lnTo>
                  <a:lnTo>
                    <a:pt x="122238" y="2073275"/>
                  </a:lnTo>
                  <a:lnTo>
                    <a:pt x="256628" y="2073275"/>
                  </a:lnTo>
                  <a:cubicBezTo>
                    <a:pt x="1583679" y="2073275"/>
                    <a:pt x="2011759" y="2073275"/>
                    <a:pt x="2149850" y="2073275"/>
                  </a:cubicBezTo>
                  <a:lnTo>
                    <a:pt x="2154238" y="2073275"/>
                  </a:lnTo>
                  <a:lnTo>
                    <a:pt x="2154238" y="1833306"/>
                  </a:lnTo>
                  <a:cubicBezTo>
                    <a:pt x="2154238" y="1688564"/>
                    <a:pt x="2154238" y="1598101"/>
                    <a:pt x="2154238" y="1541561"/>
                  </a:cubicBezTo>
                  <a:lnTo>
                    <a:pt x="2154238" y="1519238"/>
                  </a:lnTo>
                  <a:lnTo>
                    <a:pt x="2019847" y="1519238"/>
                  </a:lnTo>
                  <a:cubicBezTo>
                    <a:pt x="692797" y="1519238"/>
                    <a:pt x="264716" y="1519238"/>
                    <a:pt x="126626" y="1519238"/>
                  </a:cubicBezTo>
                  <a:close/>
                  <a:moveTo>
                    <a:pt x="399000" y="1143000"/>
                  </a:moveTo>
                  <a:cubicBezTo>
                    <a:pt x="1339314" y="1143000"/>
                    <a:pt x="1339314" y="1143000"/>
                    <a:pt x="1339314" y="1143000"/>
                  </a:cubicBezTo>
                  <a:cubicBezTo>
                    <a:pt x="1372788" y="1143000"/>
                    <a:pt x="1400176" y="1170146"/>
                    <a:pt x="1400176" y="1203325"/>
                  </a:cubicBezTo>
                  <a:cubicBezTo>
                    <a:pt x="1400176" y="1236504"/>
                    <a:pt x="1372788" y="1263650"/>
                    <a:pt x="1339314" y="1263650"/>
                  </a:cubicBezTo>
                  <a:cubicBezTo>
                    <a:pt x="399000" y="1263650"/>
                    <a:pt x="399000" y="1263650"/>
                    <a:pt x="399000" y="1263650"/>
                  </a:cubicBezTo>
                  <a:cubicBezTo>
                    <a:pt x="365526" y="1263650"/>
                    <a:pt x="338138" y="1236504"/>
                    <a:pt x="338138" y="1203325"/>
                  </a:cubicBezTo>
                  <a:cubicBezTo>
                    <a:pt x="338138" y="1170146"/>
                    <a:pt x="365526" y="1143000"/>
                    <a:pt x="399000" y="1143000"/>
                  </a:cubicBezTo>
                  <a:close/>
                  <a:moveTo>
                    <a:pt x="1674020" y="1012825"/>
                  </a:moveTo>
                  <a:cubicBezTo>
                    <a:pt x="1646495" y="1012825"/>
                    <a:pt x="1622029" y="1021924"/>
                    <a:pt x="1603679" y="1043153"/>
                  </a:cubicBezTo>
                  <a:cubicBezTo>
                    <a:pt x="1582271" y="1061351"/>
                    <a:pt x="1570038" y="1088646"/>
                    <a:pt x="1570038" y="1115942"/>
                  </a:cubicBezTo>
                  <a:cubicBezTo>
                    <a:pt x="1570038" y="1170533"/>
                    <a:pt x="1618971" y="1216025"/>
                    <a:pt x="1674020" y="1216025"/>
                  </a:cubicBezTo>
                  <a:cubicBezTo>
                    <a:pt x="1729069" y="1216025"/>
                    <a:pt x="1778001" y="1170533"/>
                    <a:pt x="1778001" y="1115942"/>
                  </a:cubicBezTo>
                  <a:cubicBezTo>
                    <a:pt x="1778001" y="1088646"/>
                    <a:pt x="1768826" y="1064383"/>
                    <a:pt x="1747418" y="1043153"/>
                  </a:cubicBezTo>
                  <a:cubicBezTo>
                    <a:pt x="1729069" y="1024956"/>
                    <a:pt x="1701544" y="1012825"/>
                    <a:pt x="1674020" y="1012825"/>
                  </a:cubicBezTo>
                  <a:close/>
                  <a:moveTo>
                    <a:pt x="1673225" y="890588"/>
                  </a:moveTo>
                  <a:cubicBezTo>
                    <a:pt x="1673225" y="890588"/>
                    <a:pt x="1676272" y="890588"/>
                    <a:pt x="1676272" y="890588"/>
                  </a:cubicBezTo>
                  <a:cubicBezTo>
                    <a:pt x="1734151" y="890588"/>
                    <a:pt x="1788984" y="914865"/>
                    <a:pt x="1831632" y="957350"/>
                  </a:cubicBezTo>
                  <a:cubicBezTo>
                    <a:pt x="1874280" y="999834"/>
                    <a:pt x="1898650" y="1057492"/>
                    <a:pt x="1898650" y="1115149"/>
                  </a:cubicBezTo>
                  <a:cubicBezTo>
                    <a:pt x="1898650" y="1236534"/>
                    <a:pt x="1798123" y="1336676"/>
                    <a:pt x="1673225" y="1336676"/>
                  </a:cubicBezTo>
                  <a:cubicBezTo>
                    <a:pt x="1551374" y="1336676"/>
                    <a:pt x="1447800" y="1236534"/>
                    <a:pt x="1447800" y="1115149"/>
                  </a:cubicBezTo>
                  <a:cubicBezTo>
                    <a:pt x="1447800" y="1054457"/>
                    <a:pt x="1472171" y="999834"/>
                    <a:pt x="1514818" y="954315"/>
                  </a:cubicBezTo>
                  <a:cubicBezTo>
                    <a:pt x="1557466" y="914865"/>
                    <a:pt x="1615346" y="890588"/>
                    <a:pt x="1673225" y="890588"/>
                  </a:cubicBezTo>
                  <a:close/>
                  <a:moveTo>
                    <a:pt x="122238" y="844550"/>
                  </a:moveTo>
                  <a:lnTo>
                    <a:pt x="122238" y="1398588"/>
                  </a:lnTo>
                  <a:lnTo>
                    <a:pt x="256628" y="1398588"/>
                  </a:lnTo>
                  <a:cubicBezTo>
                    <a:pt x="1583679" y="1398588"/>
                    <a:pt x="2011759" y="1398588"/>
                    <a:pt x="2149850" y="1398588"/>
                  </a:cubicBezTo>
                  <a:lnTo>
                    <a:pt x="2154238" y="1398588"/>
                  </a:lnTo>
                  <a:lnTo>
                    <a:pt x="2154238" y="1341995"/>
                  </a:lnTo>
                  <a:cubicBezTo>
                    <a:pt x="2154238" y="1128212"/>
                    <a:pt x="2154238" y="1128212"/>
                    <a:pt x="2154238" y="1128212"/>
                  </a:cubicBezTo>
                  <a:lnTo>
                    <a:pt x="2154238" y="844550"/>
                  </a:lnTo>
                  <a:lnTo>
                    <a:pt x="2019847" y="844550"/>
                  </a:lnTo>
                  <a:cubicBezTo>
                    <a:pt x="692797" y="844550"/>
                    <a:pt x="264716" y="844550"/>
                    <a:pt x="126626" y="844550"/>
                  </a:cubicBezTo>
                  <a:close/>
                  <a:moveTo>
                    <a:pt x="395840" y="471488"/>
                  </a:moveTo>
                  <a:cubicBezTo>
                    <a:pt x="1342474" y="471488"/>
                    <a:pt x="1342474" y="471488"/>
                    <a:pt x="1342474" y="471488"/>
                  </a:cubicBezTo>
                  <a:cubicBezTo>
                    <a:pt x="1375957" y="471488"/>
                    <a:pt x="1403351" y="498634"/>
                    <a:pt x="1403351" y="531813"/>
                  </a:cubicBezTo>
                  <a:cubicBezTo>
                    <a:pt x="1403351" y="564992"/>
                    <a:pt x="1375957" y="592138"/>
                    <a:pt x="1342474" y="592138"/>
                  </a:cubicBezTo>
                  <a:cubicBezTo>
                    <a:pt x="395840" y="592138"/>
                    <a:pt x="395840" y="592138"/>
                    <a:pt x="395840" y="592138"/>
                  </a:cubicBezTo>
                  <a:cubicBezTo>
                    <a:pt x="362358" y="592138"/>
                    <a:pt x="334963" y="564992"/>
                    <a:pt x="334963" y="531813"/>
                  </a:cubicBezTo>
                  <a:cubicBezTo>
                    <a:pt x="334963" y="498634"/>
                    <a:pt x="362358" y="471488"/>
                    <a:pt x="395840" y="471488"/>
                  </a:cubicBezTo>
                  <a:close/>
                  <a:moveTo>
                    <a:pt x="1677078" y="331788"/>
                  </a:moveTo>
                  <a:cubicBezTo>
                    <a:pt x="1618971" y="331788"/>
                    <a:pt x="1573097" y="377281"/>
                    <a:pt x="1570038" y="431872"/>
                  </a:cubicBezTo>
                  <a:cubicBezTo>
                    <a:pt x="1570038" y="459167"/>
                    <a:pt x="1582271" y="486463"/>
                    <a:pt x="1600621" y="504660"/>
                  </a:cubicBezTo>
                  <a:cubicBezTo>
                    <a:pt x="1618971" y="525890"/>
                    <a:pt x="1646495" y="534988"/>
                    <a:pt x="1674020" y="534988"/>
                  </a:cubicBezTo>
                  <a:cubicBezTo>
                    <a:pt x="1701544" y="534988"/>
                    <a:pt x="1729069" y="525890"/>
                    <a:pt x="1747418" y="504660"/>
                  </a:cubicBezTo>
                  <a:cubicBezTo>
                    <a:pt x="1768826" y="486463"/>
                    <a:pt x="1778001" y="462200"/>
                    <a:pt x="1778001" y="434905"/>
                  </a:cubicBezTo>
                  <a:cubicBezTo>
                    <a:pt x="1778001" y="380314"/>
                    <a:pt x="1732127" y="331788"/>
                    <a:pt x="1677078" y="331788"/>
                  </a:cubicBezTo>
                  <a:close/>
                  <a:moveTo>
                    <a:pt x="1676272" y="209550"/>
                  </a:moveTo>
                  <a:cubicBezTo>
                    <a:pt x="1798123" y="212595"/>
                    <a:pt x="1898650" y="313094"/>
                    <a:pt x="1898650" y="434910"/>
                  </a:cubicBezTo>
                  <a:cubicBezTo>
                    <a:pt x="1898650" y="492773"/>
                    <a:pt x="1874280" y="550636"/>
                    <a:pt x="1831632" y="593272"/>
                  </a:cubicBezTo>
                  <a:cubicBezTo>
                    <a:pt x="1788984" y="632862"/>
                    <a:pt x="1734151" y="657225"/>
                    <a:pt x="1673225" y="657225"/>
                  </a:cubicBezTo>
                  <a:cubicBezTo>
                    <a:pt x="1673225" y="657225"/>
                    <a:pt x="1673225" y="657225"/>
                    <a:pt x="1670179" y="657225"/>
                  </a:cubicBezTo>
                  <a:cubicBezTo>
                    <a:pt x="1612300" y="657225"/>
                    <a:pt x="1554420" y="632862"/>
                    <a:pt x="1514818" y="590226"/>
                  </a:cubicBezTo>
                  <a:cubicBezTo>
                    <a:pt x="1472171" y="547590"/>
                    <a:pt x="1447800" y="492773"/>
                    <a:pt x="1447800" y="431865"/>
                  </a:cubicBezTo>
                  <a:cubicBezTo>
                    <a:pt x="1450847" y="307003"/>
                    <a:pt x="1548328" y="209550"/>
                    <a:pt x="1676272" y="209550"/>
                  </a:cubicBezTo>
                  <a:close/>
                  <a:moveTo>
                    <a:pt x="128322" y="122238"/>
                  </a:moveTo>
                  <a:cubicBezTo>
                    <a:pt x="125280" y="128317"/>
                    <a:pt x="122238" y="137434"/>
                    <a:pt x="122238" y="155669"/>
                  </a:cubicBezTo>
                  <a:lnTo>
                    <a:pt x="122238" y="723900"/>
                  </a:lnTo>
                  <a:lnTo>
                    <a:pt x="256628" y="723900"/>
                  </a:lnTo>
                  <a:cubicBezTo>
                    <a:pt x="1583679" y="723900"/>
                    <a:pt x="2011759" y="723900"/>
                    <a:pt x="2149850" y="723900"/>
                  </a:cubicBezTo>
                  <a:lnTo>
                    <a:pt x="2154238" y="723900"/>
                  </a:lnTo>
                  <a:lnTo>
                    <a:pt x="2154238" y="152630"/>
                  </a:lnTo>
                  <a:cubicBezTo>
                    <a:pt x="2154238" y="134395"/>
                    <a:pt x="2151196" y="128317"/>
                    <a:pt x="2148154" y="122238"/>
                  </a:cubicBezTo>
                  <a:cubicBezTo>
                    <a:pt x="128322" y="122238"/>
                    <a:pt x="128322" y="122238"/>
                    <a:pt x="128322" y="122238"/>
                  </a:cubicBezTo>
                  <a:close/>
                  <a:moveTo>
                    <a:pt x="106520" y="0"/>
                  </a:moveTo>
                  <a:cubicBezTo>
                    <a:pt x="2169956" y="0"/>
                    <a:pt x="2169956" y="0"/>
                    <a:pt x="2169956" y="0"/>
                  </a:cubicBezTo>
                  <a:cubicBezTo>
                    <a:pt x="2179086" y="0"/>
                    <a:pt x="2188216" y="3039"/>
                    <a:pt x="2197346" y="6078"/>
                  </a:cubicBezTo>
                  <a:cubicBezTo>
                    <a:pt x="2276475" y="48624"/>
                    <a:pt x="2276475" y="127637"/>
                    <a:pt x="2276475" y="151949"/>
                  </a:cubicBezTo>
                  <a:lnTo>
                    <a:pt x="2276475" y="784225"/>
                  </a:lnTo>
                  <a:lnTo>
                    <a:pt x="2276475" y="1127458"/>
                  </a:lnTo>
                  <a:cubicBezTo>
                    <a:pt x="2276475" y="1446550"/>
                    <a:pt x="2276475" y="1446550"/>
                    <a:pt x="2276475" y="1446550"/>
                  </a:cubicBezTo>
                  <a:lnTo>
                    <a:pt x="2276475" y="1458913"/>
                  </a:lnTo>
                  <a:lnTo>
                    <a:pt x="2276475" y="1573943"/>
                  </a:lnTo>
                  <a:cubicBezTo>
                    <a:pt x="2276475" y="1832499"/>
                    <a:pt x="2276475" y="1832499"/>
                    <a:pt x="2276475" y="1832499"/>
                  </a:cubicBezTo>
                  <a:lnTo>
                    <a:pt x="2276475" y="2133600"/>
                  </a:lnTo>
                  <a:lnTo>
                    <a:pt x="2276475" y="2808288"/>
                  </a:lnTo>
                  <a:lnTo>
                    <a:pt x="2276475" y="3184841"/>
                  </a:lnTo>
                  <a:cubicBezTo>
                    <a:pt x="2276475" y="3251698"/>
                    <a:pt x="2249084" y="3300321"/>
                    <a:pt x="2197346" y="3327672"/>
                  </a:cubicBezTo>
                  <a:cubicBezTo>
                    <a:pt x="2188216" y="3330711"/>
                    <a:pt x="2179086" y="3333750"/>
                    <a:pt x="2169956" y="3333750"/>
                  </a:cubicBezTo>
                  <a:cubicBezTo>
                    <a:pt x="106520" y="3333750"/>
                    <a:pt x="106520" y="3333750"/>
                    <a:pt x="106520" y="3333750"/>
                  </a:cubicBezTo>
                  <a:cubicBezTo>
                    <a:pt x="97390" y="3333750"/>
                    <a:pt x="88259" y="3330711"/>
                    <a:pt x="79129" y="3327672"/>
                  </a:cubicBezTo>
                  <a:cubicBezTo>
                    <a:pt x="27391" y="3300321"/>
                    <a:pt x="0" y="3251698"/>
                    <a:pt x="0" y="3184841"/>
                  </a:cubicBezTo>
                  <a:lnTo>
                    <a:pt x="0" y="2808288"/>
                  </a:lnTo>
                  <a:lnTo>
                    <a:pt x="0" y="2574008"/>
                  </a:lnTo>
                  <a:cubicBezTo>
                    <a:pt x="0" y="2373436"/>
                    <a:pt x="0" y="2373436"/>
                    <a:pt x="0" y="2373436"/>
                  </a:cubicBezTo>
                  <a:cubicBezTo>
                    <a:pt x="0" y="2272390"/>
                    <a:pt x="0" y="2196606"/>
                    <a:pt x="0" y="2139768"/>
                  </a:cubicBezTo>
                  <a:lnTo>
                    <a:pt x="0" y="2133600"/>
                  </a:lnTo>
                  <a:lnTo>
                    <a:pt x="0" y="2067930"/>
                  </a:lnTo>
                  <a:cubicBezTo>
                    <a:pt x="0" y="1969253"/>
                    <a:pt x="0" y="1969253"/>
                    <a:pt x="0" y="1969253"/>
                  </a:cubicBezTo>
                  <a:lnTo>
                    <a:pt x="0" y="1458913"/>
                  </a:lnTo>
                  <a:lnTo>
                    <a:pt x="0" y="784225"/>
                  </a:lnTo>
                  <a:lnTo>
                    <a:pt x="0" y="154988"/>
                  </a:lnTo>
                  <a:cubicBezTo>
                    <a:pt x="0" y="127637"/>
                    <a:pt x="0" y="48624"/>
                    <a:pt x="79129" y="6078"/>
                  </a:cubicBezTo>
                  <a:cubicBezTo>
                    <a:pt x="88259" y="3039"/>
                    <a:pt x="97390" y="0"/>
                    <a:pt x="106520" y="0"/>
                  </a:cubicBezTo>
                  <a:close/>
                </a:path>
              </a:pathLst>
            </a:custGeom>
            <a:solidFill>
              <a:schemeClr val="tx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353535"/>
                </a:solidFill>
                <a:effectLst/>
                <a:uLnTx/>
                <a:uFillTx/>
                <a:latin typeface="Segoe UI Semilight"/>
                <a:ea typeface="+mn-ea"/>
                <a:cs typeface="+mn-cs"/>
              </a:endParaRPr>
            </a:p>
          </p:txBody>
        </p:sp>
        <p:grpSp>
          <p:nvGrpSpPr>
            <p:cNvPr id="24" name="Group 23">
              <a:extLst>
                <a:ext uri="{FF2B5EF4-FFF2-40B4-BE49-F238E27FC236}">
                  <a16:creationId xmlns:a16="http://schemas.microsoft.com/office/drawing/2014/main" id="{10511954-3571-4D5B-B0D3-7BD0722FB82F}"/>
                </a:ext>
              </a:extLst>
            </p:cNvPr>
            <p:cNvGrpSpPr/>
            <p:nvPr/>
          </p:nvGrpSpPr>
          <p:grpSpPr>
            <a:xfrm>
              <a:off x="6243357" y="1665679"/>
              <a:ext cx="423111" cy="344588"/>
              <a:chOff x="8145044" y="-724286"/>
              <a:chExt cx="423111" cy="344588"/>
            </a:xfrm>
            <a:grpFill/>
          </p:grpSpPr>
          <p:sp>
            <p:nvSpPr>
              <p:cNvPr id="25" name="Rectangle: Rounded Corners 24">
                <a:extLst>
                  <a:ext uri="{FF2B5EF4-FFF2-40B4-BE49-F238E27FC236}">
                    <a16:creationId xmlns:a16="http://schemas.microsoft.com/office/drawing/2014/main" id="{E1566B6F-7D89-4F6D-A100-1F8E8C3F2B36}"/>
                  </a:ext>
                </a:extLst>
              </p:cNvPr>
              <p:cNvSpPr/>
              <p:nvPr/>
            </p:nvSpPr>
            <p:spPr bwMode="auto">
              <a:xfrm>
                <a:off x="8145044" y="-724286"/>
                <a:ext cx="423111" cy="289311"/>
              </a:xfrm>
              <a:prstGeom prst="roundRect">
                <a:avLst>
                  <a:gd name="adj" fmla="val 16667"/>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353535"/>
                  </a:solidFill>
                  <a:effectLst/>
                  <a:uLnTx/>
                  <a:uFillTx/>
                  <a:latin typeface="Segoe UI Semilight"/>
                  <a:ea typeface="Segoe UI" pitchFamily="34" charset="0"/>
                  <a:cs typeface="Segoe UI" pitchFamily="34" charset="0"/>
                </a:endParaRPr>
              </a:p>
            </p:txBody>
          </p:sp>
          <p:grpSp>
            <p:nvGrpSpPr>
              <p:cNvPr id="26" name="Group 25">
                <a:extLst>
                  <a:ext uri="{FF2B5EF4-FFF2-40B4-BE49-F238E27FC236}">
                    <a16:creationId xmlns:a16="http://schemas.microsoft.com/office/drawing/2014/main" id="{010CCA67-8064-41E3-A8B7-594A6557C3E7}"/>
                  </a:ext>
                </a:extLst>
              </p:cNvPr>
              <p:cNvGrpSpPr/>
              <p:nvPr/>
            </p:nvGrpSpPr>
            <p:grpSpPr>
              <a:xfrm>
                <a:off x="8145045" y="-724285"/>
                <a:ext cx="423110" cy="344587"/>
                <a:chOff x="4176714" y="1866900"/>
                <a:chExt cx="3832225" cy="3121026"/>
              </a:xfrm>
              <a:grpFill/>
            </p:grpSpPr>
            <p:sp>
              <p:nvSpPr>
                <p:cNvPr id="27" name="Freeform 122">
                  <a:extLst>
                    <a:ext uri="{FF2B5EF4-FFF2-40B4-BE49-F238E27FC236}">
                      <a16:creationId xmlns:a16="http://schemas.microsoft.com/office/drawing/2014/main" id="{6A7655F6-0882-4B3E-82FD-407A9AF93A8A}"/>
                    </a:ext>
                  </a:extLst>
                </p:cNvPr>
                <p:cNvSpPr>
                  <a:spLocks/>
                </p:cNvSpPr>
                <p:nvPr/>
              </p:nvSpPr>
              <p:spPr bwMode="auto">
                <a:xfrm>
                  <a:off x="4176714" y="1866900"/>
                  <a:ext cx="3832225" cy="3121026"/>
                </a:xfrm>
                <a:custGeom>
                  <a:avLst/>
                  <a:gdLst>
                    <a:gd name="connsiteX0" fmla="*/ 393379 w 3832225"/>
                    <a:gd name="connsiteY0" fmla="*/ 122238 h 3121026"/>
                    <a:gd name="connsiteX1" fmla="*/ 120650 w 3832225"/>
                    <a:gd name="connsiteY1" fmla="*/ 395768 h 3121026"/>
                    <a:gd name="connsiteX2" fmla="*/ 120650 w 3832225"/>
                    <a:gd name="connsiteY2" fmla="*/ 2283121 h 3121026"/>
                    <a:gd name="connsiteX3" fmla="*/ 393379 w 3832225"/>
                    <a:gd name="connsiteY3" fmla="*/ 2556651 h 3121026"/>
                    <a:gd name="connsiteX4" fmla="*/ 1672172 w 3832225"/>
                    <a:gd name="connsiteY4" fmla="*/ 2556651 h 3121026"/>
                    <a:gd name="connsiteX5" fmla="*/ 1672172 w 3832225"/>
                    <a:gd name="connsiteY5" fmla="*/ 2900082 h 3121026"/>
                    <a:gd name="connsiteX6" fmla="*/ 1169140 w 3832225"/>
                    <a:gd name="connsiteY6" fmla="*/ 2900082 h 3121026"/>
                    <a:gd name="connsiteX7" fmla="*/ 1063079 w 3832225"/>
                    <a:gd name="connsiteY7" fmla="*/ 3000376 h 3121026"/>
                    <a:gd name="connsiteX8" fmla="*/ 2769147 w 3832225"/>
                    <a:gd name="connsiteY8" fmla="*/ 3000376 h 3121026"/>
                    <a:gd name="connsiteX9" fmla="*/ 2666116 w 3832225"/>
                    <a:gd name="connsiteY9" fmla="*/ 2900082 h 3121026"/>
                    <a:gd name="connsiteX10" fmla="*/ 2160053 w 3832225"/>
                    <a:gd name="connsiteY10" fmla="*/ 2900082 h 3121026"/>
                    <a:gd name="connsiteX11" fmla="*/ 2160053 w 3832225"/>
                    <a:gd name="connsiteY11" fmla="*/ 2556651 h 3121026"/>
                    <a:gd name="connsiteX12" fmla="*/ 3441877 w 3832225"/>
                    <a:gd name="connsiteY12" fmla="*/ 2556651 h 3121026"/>
                    <a:gd name="connsiteX13" fmla="*/ 3711575 w 3832225"/>
                    <a:gd name="connsiteY13" fmla="*/ 2283121 h 3121026"/>
                    <a:gd name="connsiteX14" fmla="*/ 3711575 w 3832225"/>
                    <a:gd name="connsiteY14" fmla="*/ 395768 h 3121026"/>
                    <a:gd name="connsiteX15" fmla="*/ 3441877 w 3832225"/>
                    <a:gd name="connsiteY15" fmla="*/ 122238 h 3121026"/>
                    <a:gd name="connsiteX16" fmla="*/ 393379 w 3832225"/>
                    <a:gd name="connsiteY16" fmla="*/ 122238 h 3121026"/>
                    <a:gd name="connsiteX17" fmla="*/ 393826 w 3832225"/>
                    <a:gd name="connsiteY17" fmla="*/ 0 h 3121026"/>
                    <a:gd name="connsiteX18" fmla="*/ 3441429 w 3832225"/>
                    <a:gd name="connsiteY18" fmla="*/ 0 h 3121026"/>
                    <a:gd name="connsiteX19" fmla="*/ 3832225 w 3832225"/>
                    <a:gd name="connsiteY19" fmla="*/ 395067 h 3121026"/>
                    <a:gd name="connsiteX20" fmla="*/ 3832225 w 3832225"/>
                    <a:gd name="connsiteY20" fmla="*/ 2282269 h 3121026"/>
                    <a:gd name="connsiteX21" fmla="*/ 3441429 w 3832225"/>
                    <a:gd name="connsiteY21" fmla="*/ 2677336 h 3121026"/>
                    <a:gd name="connsiteX22" fmla="*/ 2281159 w 3832225"/>
                    <a:gd name="connsiteY22" fmla="*/ 2677336 h 3121026"/>
                    <a:gd name="connsiteX23" fmla="*/ 2281159 w 3832225"/>
                    <a:gd name="connsiteY23" fmla="*/ 2777622 h 3121026"/>
                    <a:gd name="connsiteX24" fmla="*/ 2665896 w 3832225"/>
                    <a:gd name="connsiteY24" fmla="*/ 2777622 h 3121026"/>
                    <a:gd name="connsiteX25" fmla="*/ 2890073 w 3832225"/>
                    <a:gd name="connsiteY25" fmla="*/ 3005545 h 3121026"/>
                    <a:gd name="connsiteX26" fmla="*/ 2890073 w 3832225"/>
                    <a:gd name="connsiteY26" fmla="*/ 3121026 h 3121026"/>
                    <a:gd name="connsiteX27" fmla="*/ 942152 w 3832225"/>
                    <a:gd name="connsiteY27" fmla="*/ 3121026 h 3121026"/>
                    <a:gd name="connsiteX28" fmla="*/ 942152 w 3832225"/>
                    <a:gd name="connsiteY28" fmla="*/ 3005545 h 3121026"/>
                    <a:gd name="connsiteX29" fmla="*/ 1169359 w 3832225"/>
                    <a:gd name="connsiteY29" fmla="*/ 2777622 h 3121026"/>
                    <a:gd name="connsiteX30" fmla="*/ 1551067 w 3832225"/>
                    <a:gd name="connsiteY30" fmla="*/ 2777622 h 3121026"/>
                    <a:gd name="connsiteX31" fmla="*/ 1551067 w 3832225"/>
                    <a:gd name="connsiteY31" fmla="*/ 2677336 h 3121026"/>
                    <a:gd name="connsiteX32" fmla="*/ 393826 w 3832225"/>
                    <a:gd name="connsiteY32" fmla="*/ 2677336 h 3121026"/>
                    <a:gd name="connsiteX33" fmla="*/ 0 w 3832225"/>
                    <a:gd name="connsiteY33" fmla="*/ 2282269 h 3121026"/>
                    <a:gd name="connsiteX34" fmla="*/ 0 w 3832225"/>
                    <a:gd name="connsiteY34" fmla="*/ 395067 h 3121026"/>
                    <a:gd name="connsiteX35" fmla="*/ 393826 w 3832225"/>
                    <a:gd name="connsiteY35" fmla="*/ 0 h 312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832225" h="3121026">
                      <a:moveTo>
                        <a:pt x="393379" y="122238"/>
                      </a:moveTo>
                      <a:cubicBezTo>
                        <a:pt x="244893" y="122238"/>
                        <a:pt x="120650" y="243807"/>
                        <a:pt x="120650" y="395768"/>
                      </a:cubicBezTo>
                      <a:cubicBezTo>
                        <a:pt x="120650" y="2283121"/>
                        <a:pt x="120650" y="2283121"/>
                        <a:pt x="120650" y="2283121"/>
                      </a:cubicBezTo>
                      <a:cubicBezTo>
                        <a:pt x="120650" y="2435082"/>
                        <a:pt x="244893" y="2556651"/>
                        <a:pt x="393379" y="2556651"/>
                      </a:cubicBezTo>
                      <a:cubicBezTo>
                        <a:pt x="1672172" y="2556651"/>
                        <a:pt x="1672172" y="2556651"/>
                        <a:pt x="1672172" y="2556651"/>
                      </a:cubicBezTo>
                      <a:cubicBezTo>
                        <a:pt x="1672172" y="2900082"/>
                        <a:pt x="1672172" y="2900082"/>
                        <a:pt x="1672172" y="2900082"/>
                      </a:cubicBezTo>
                      <a:cubicBezTo>
                        <a:pt x="1169140" y="2900082"/>
                        <a:pt x="1169140" y="2900082"/>
                        <a:pt x="1169140" y="2900082"/>
                      </a:cubicBezTo>
                      <a:cubicBezTo>
                        <a:pt x="1111564" y="2900082"/>
                        <a:pt x="1066109" y="2945670"/>
                        <a:pt x="1063079" y="3000376"/>
                      </a:cubicBezTo>
                      <a:cubicBezTo>
                        <a:pt x="2769147" y="3000376"/>
                        <a:pt x="2769147" y="3000376"/>
                        <a:pt x="2769147" y="3000376"/>
                      </a:cubicBezTo>
                      <a:cubicBezTo>
                        <a:pt x="2766116" y="2945670"/>
                        <a:pt x="2720662" y="2900082"/>
                        <a:pt x="2666116" y="2900082"/>
                      </a:cubicBezTo>
                      <a:cubicBezTo>
                        <a:pt x="2160053" y="2900082"/>
                        <a:pt x="2160053" y="2900082"/>
                        <a:pt x="2160053" y="2900082"/>
                      </a:cubicBezTo>
                      <a:cubicBezTo>
                        <a:pt x="2160053" y="2556651"/>
                        <a:pt x="2160053" y="2556651"/>
                        <a:pt x="2160053" y="2556651"/>
                      </a:cubicBezTo>
                      <a:cubicBezTo>
                        <a:pt x="3441877" y="2556651"/>
                        <a:pt x="3441877" y="2556651"/>
                        <a:pt x="3441877" y="2556651"/>
                      </a:cubicBezTo>
                      <a:cubicBezTo>
                        <a:pt x="3590362" y="2556651"/>
                        <a:pt x="3711575" y="2435082"/>
                        <a:pt x="3711575" y="2283121"/>
                      </a:cubicBezTo>
                      <a:cubicBezTo>
                        <a:pt x="3711575" y="395768"/>
                        <a:pt x="3711575" y="395768"/>
                        <a:pt x="3711575" y="395768"/>
                      </a:cubicBezTo>
                      <a:cubicBezTo>
                        <a:pt x="3711575" y="243807"/>
                        <a:pt x="3590362" y="122238"/>
                        <a:pt x="3441877" y="122238"/>
                      </a:cubicBezTo>
                      <a:cubicBezTo>
                        <a:pt x="393379" y="122238"/>
                        <a:pt x="393379" y="122238"/>
                        <a:pt x="393379" y="122238"/>
                      </a:cubicBezTo>
                      <a:close/>
                      <a:moveTo>
                        <a:pt x="393826" y="0"/>
                      </a:moveTo>
                      <a:cubicBezTo>
                        <a:pt x="3441429" y="0"/>
                        <a:pt x="3441429" y="0"/>
                        <a:pt x="3441429" y="0"/>
                      </a:cubicBezTo>
                      <a:cubicBezTo>
                        <a:pt x="3656518" y="0"/>
                        <a:pt x="3832225" y="176261"/>
                        <a:pt x="3832225" y="395067"/>
                      </a:cubicBezTo>
                      <a:cubicBezTo>
                        <a:pt x="3832225" y="2282269"/>
                        <a:pt x="3832225" y="2282269"/>
                        <a:pt x="3832225" y="2282269"/>
                      </a:cubicBezTo>
                      <a:cubicBezTo>
                        <a:pt x="3832225" y="2501075"/>
                        <a:pt x="3656518" y="2677336"/>
                        <a:pt x="3441429" y="2677336"/>
                      </a:cubicBezTo>
                      <a:cubicBezTo>
                        <a:pt x="2281159" y="2677336"/>
                        <a:pt x="2281159" y="2677336"/>
                        <a:pt x="2281159" y="2677336"/>
                      </a:cubicBezTo>
                      <a:cubicBezTo>
                        <a:pt x="2281159" y="2777622"/>
                        <a:pt x="2281159" y="2777622"/>
                        <a:pt x="2281159" y="2777622"/>
                      </a:cubicBezTo>
                      <a:cubicBezTo>
                        <a:pt x="2665896" y="2777622"/>
                        <a:pt x="2665896" y="2777622"/>
                        <a:pt x="2665896" y="2777622"/>
                      </a:cubicBezTo>
                      <a:cubicBezTo>
                        <a:pt x="2790102" y="2777622"/>
                        <a:pt x="2890073" y="2880947"/>
                        <a:pt x="2890073" y="3005545"/>
                      </a:cubicBezTo>
                      <a:lnTo>
                        <a:pt x="2890073" y="3121026"/>
                      </a:lnTo>
                      <a:cubicBezTo>
                        <a:pt x="942152" y="3121026"/>
                        <a:pt x="942152" y="3121026"/>
                        <a:pt x="942152" y="3121026"/>
                      </a:cubicBezTo>
                      <a:cubicBezTo>
                        <a:pt x="942152" y="3005545"/>
                        <a:pt x="942152" y="3005545"/>
                        <a:pt x="942152" y="3005545"/>
                      </a:cubicBezTo>
                      <a:cubicBezTo>
                        <a:pt x="942152" y="2880947"/>
                        <a:pt x="1045152" y="2777622"/>
                        <a:pt x="1169359" y="2777622"/>
                      </a:cubicBezTo>
                      <a:cubicBezTo>
                        <a:pt x="1551067" y="2777622"/>
                        <a:pt x="1551067" y="2777622"/>
                        <a:pt x="1551067" y="2777622"/>
                      </a:cubicBezTo>
                      <a:cubicBezTo>
                        <a:pt x="1551067" y="2677336"/>
                        <a:pt x="1551067" y="2677336"/>
                        <a:pt x="1551067" y="2677336"/>
                      </a:cubicBezTo>
                      <a:cubicBezTo>
                        <a:pt x="393826" y="2677336"/>
                        <a:pt x="393826" y="2677336"/>
                        <a:pt x="393826" y="2677336"/>
                      </a:cubicBezTo>
                      <a:cubicBezTo>
                        <a:pt x="178736" y="2677336"/>
                        <a:pt x="0" y="2501075"/>
                        <a:pt x="0" y="2282269"/>
                      </a:cubicBezTo>
                      <a:cubicBezTo>
                        <a:pt x="0" y="395067"/>
                        <a:pt x="0" y="395067"/>
                        <a:pt x="0" y="395067"/>
                      </a:cubicBezTo>
                      <a:cubicBezTo>
                        <a:pt x="0" y="176261"/>
                        <a:pt x="178736" y="0"/>
                        <a:pt x="393826" y="0"/>
                      </a:cubicBez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8" name="Freeform 8">
                  <a:extLst>
                    <a:ext uri="{FF2B5EF4-FFF2-40B4-BE49-F238E27FC236}">
                      <a16:creationId xmlns:a16="http://schemas.microsoft.com/office/drawing/2014/main" id="{FDC636DC-6188-4E57-A400-DAB12A2DE85F}"/>
                    </a:ext>
                  </a:extLst>
                </p:cNvPr>
                <p:cNvSpPr>
                  <a:spLocks/>
                </p:cNvSpPr>
                <p:nvPr/>
              </p:nvSpPr>
              <p:spPr bwMode="auto">
                <a:xfrm>
                  <a:off x="5000627" y="2468563"/>
                  <a:ext cx="2168525" cy="1239838"/>
                </a:xfrm>
                <a:custGeom>
                  <a:avLst/>
                  <a:gdLst>
                    <a:gd name="T0" fmla="*/ 53 w 1366"/>
                    <a:gd name="T1" fmla="*/ 781 h 781"/>
                    <a:gd name="T2" fmla="*/ 0 w 1366"/>
                    <a:gd name="T3" fmla="*/ 728 h 781"/>
                    <a:gd name="T4" fmla="*/ 181 w 1366"/>
                    <a:gd name="T5" fmla="*/ 553 h 781"/>
                    <a:gd name="T6" fmla="*/ 342 w 1366"/>
                    <a:gd name="T7" fmla="*/ 628 h 781"/>
                    <a:gd name="T8" fmla="*/ 416 w 1366"/>
                    <a:gd name="T9" fmla="*/ 375 h 781"/>
                    <a:gd name="T10" fmla="*/ 683 w 1366"/>
                    <a:gd name="T11" fmla="*/ 530 h 781"/>
                    <a:gd name="T12" fmla="*/ 878 w 1366"/>
                    <a:gd name="T13" fmla="*/ 207 h 781"/>
                    <a:gd name="T14" fmla="*/ 1336 w 1366"/>
                    <a:gd name="T15" fmla="*/ 0 h 781"/>
                    <a:gd name="T16" fmla="*/ 1366 w 1366"/>
                    <a:gd name="T17" fmla="*/ 69 h 781"/>
                    <a:gd name="T18" fmla="*/ 931 w 1366"/>
                    <a:gd name="T19" fmla="*/ 268 h 781"/>
                    <a:gd name="T20" fmla="*/ 710 w 1366"/>
                    <a:gd name="T21" fmla="*/ 634 h 781"/>
                    <a:gd name="T22" fmla="*/ 462 w 1366"/>
                    <a:gd name="T23" fmla="*/ 490 h 781"/>
                    <a:gd name="T24" fmla="*/ 391 w 1366"/>
                    <a:gd name="T25" fmla="*/ 735 h 781"/>
                    <a:gd name="T26" fmla="*/ 197 w 1366"/>
                    <a:gd name="T27" fmla="*/ 645 h 781"/>
                    <a:gd name="T28" fmla="*/ 53 w 1366"/>
                    <a:gd name="T29" fmla="*/ 781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6" h="781">
                      <a:moveTo>
                        <a:pt x="53" y="781"/>
                      </a:moveTo>
                      <a:lnTo>
                        <a:pt x="0" y="728"/>
                      </a:lnTo>
                      <a:lnTo>
                        <a:pt x="181" y="553"/>
                      </a:lnTo>
                      <a:lnTo>
                        <a:pt x="342" y="628"/>
                      </a:lnTo>
                      <a:lnTo>
                        <a:pt x="416" y="375"/>
                      </a:lnTo>
                      <a:lnTo>
                        <a:pt x="683" y="530"/>
                      </a:lnTo>
                      <a:lnTo>
                        <a:pt x="878" y="207"/>
                      </a:lnTo>
                      <a:lnTo>
                        <a:pt x="1336" y="0"/>
                      </a:lnTo>
                      <a:lnTo>
                        <a:pt x="1366" y="69"/>
                      </a:lnTo>
                      <a:lnTo>
                        <a:pt x="931" y="268"/>
                      </a:lnTo>
                      <a:lnTo>
                        <a:pt x="710" y="634"/>
                      </a:lnTo>
                      <a:lnTo>
                        <a:pt x="462" y="490"/>
                      </a:lnTo>
                      <a:lnTo>
                        <a:pt x="391" y="735"/>
                      </a:lnTo>
                      <a:lnTo>
                        <a:pt x="197" y="645"/>
                      </a:lnTo>
                      <a:lnTo>
                        <a:pt x="53" y="781"/>
                      </a:lnTo>
                      <a:close/>
                    </a:path>
                  </a:pathLst>
                </a:custGeom>
                <a:grpFill/>
                <a:ln w="9525">
                  <a:solidFill>
                    <a:schemeClr val="tx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 name="Freeform 124">
                  <a:extLst>
                    <a:ext uri="{FF2B5EF4-FFF2-40B4-BE49-F238E27FC236}">
                      <a16:creationId xmlns:a16="http://schemas.microsoft.com/office/drawing/2014/main" id="{AB3F0463-DC60-420D-ACE8-DA50B37DEC49}"/>
                    </a:ext>
                  </a:extLst>
                </p:cNvPr>
                <p:cNvSpPr/>
                <p:nvPr/>
              </p:nvSpPr>
              <p:spPr bwMode="auto">
                <a:xfrm rot="5400000">
                  <a:off x="5184881" y="1650831"/>
                  <a:ext cx="1866110" cy="2950967"/>
                </a:xfrm>
                <a:custGeom>
                  <a:avLst/>
                  <a:gdLst>
                    <a:gd name="connsiteX0" fmla="*/ 0 w 1866110"/>
                    <a:gd name="connsiteY0" fmla="*/ 2809648 h 2950967"/>
                    <a:gd name="connsiteX1" fmla="*/ 243653 w 1866110"/>
                    <a:gd name="connsiteY1" fmla="*/ 2668329 h 2950967"/>
                    <a:gd name="connsiteX2" fmla="*/ 243653 w 1866110"/>
                    <a:gd name="connsiteY2" fmla="*/ 2755869 h 2950967"/>
                    <a:gd name="connsiteX3" fmla="*/ 1670555 w 1866110"/>
                    <a:gd name="connsiteY3" fmla="*/ 2755869 h 2950967"/>
                    <a:gd name="connsiteX4" fmla="*/ 1670555 w 1866110"/>
                    <a:gd name="connsiteY4" fmla="*/ 243653 h 2950967"/>
                    <a:gd name="connsiteX5" fmla="*/ 1583472 w 1866110"/>
                    <a:gd name="connsiteY5" fmla="*/ 243653 h 2950967"/>
                    <a:gd name="connsiteX6" fmla="*/ 1724791 w 1866110"/>
                    <a:gd name="connsiteY6" fmla="*/ 0 h 2950967"/>
                    <a:gd name="connsiteX7" fmla="*/ 1866110 w 1866110"/>
                    <a:gd name="connsiteY7" fmla="*/ 243653 h 2950967"/>
                    <a:gd name="connsiteX8" fmla="*/ 1783428 w 1866110"/>
                    <a:gd name="connsiteY8" fmla="*/ 243653 h 2950967"/>
                    <a:gd name="connsiteX9" fmla="*/ 1783428 w 1866110"/>
                    <a:gd name="connsiteY9" fmla="*/ 2872192 h 2950967"/>
                    <a:gd name="connsiteX10" fmla="*/ 243653 w 1866110"/>
                    <a:gd name="connsiteY10" fmla="*/ 2872192 h 2950967"/>
                    <a:gd name="connsiteX11" fmla="*/ 243653 w 1866110"/>
                    <a:gd name="connsiteY11" fmla="*/ 2950967 h 295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6110" h="2950967">
                      <a:moveTo>
                        <a:pt x="0" y="2809648"/>
                      </a:moveTo>
                      <a:lnTo>
                        <a:pt x="243653" y="2668329"/>
                      </a:lnTo>
                      <a:lnTo>
                        <a:pt x="243653" y="2755869"/>
                      </a:lnTo>
                      <a:lnTo>
                        <a:pt x="1670555" y="2755869"/>
                      </a:lnTo>
                      <a:lnTo>
                        <a:pt x="1670555" y="243653"/>
                      </a:lnTo>
                      <a:lnTo>
                        <a:pt x="1583472" y="243653"/>
                      </a:lnTo>
                      <a:lnTo>
                        <a:pt x="1724791" y="0"/>
                      </a:lnTo>
                      <a:lnTo>
                        <a:pt x="1866110" y="243653"/>
                      </a:lnTo>
                      <a:lnTo>
                        <a:pt x="1783428" y="243653"/>
                      </a:lnTo>
                      <a:lnTo>
                        <a:pt x="1783428" y="2872192"/>
                      </a:lnTo>
                      <a:lnTo>
                        <a:pt x="243653" y="2872192"/>
                      </a:lnTo>
                      <a:lnTo>
                        <a:pt x="243653" y="2950967"/>
                      </a:lnTo>
                      <a:close/>
                    </a:path>
                  </a:pathLst>
                </a:cu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a:ln>
                      <a:noFill/>
                    </a:ln>
                    <a:solidFill>
                      <a:srgbClr val="353535"/>
                    </a:solidFill>
                    <a:effectLst/>
                    <a:uLnTx/>
                    <a:uFillTx/>
                    <a:latin typeface="Segoe UI Semilight"/>
                    <a:ea typeface="Segoe UI" pitchFamily="34" charset="0"/>
                    <a:cs typeface="Segoe UI" pitchFamily="34" charset="0"/>
                  </a:endParaRPr>
                </a:p>
              </p:txBody>
            </p:sp>
          </p:grpSp>
        </p:grpSp>
      </p:grpSp>
      <p:grpSp>
        <p:nvGrpSpPr>
          <p:cNvPr id="42" name="Group 41">
            <a:extLst>
              <a:ext uri="{FF2B5EF4-FFF2-40B4-BE49-F238E27FC236}">
                <a16:creationId xmlns:a16="http://schemas.microsoft.com/office/drawing/2014/main" id="{0C19D64D-C45B-456D-BAD5-2452D86D7E4C}"/>
              </a:ext>
            </a:extLst>
          </p:cNvPr>
          <p:cNvGrpSpPr>
            <a:grpSpLocks noChangeAspect="1"/>
          </p:cNvGrpSpPr>
          <p:nvPr/>
        </p:nvGrpSpPr>
        <p:grpSpPr>
          <a:xfrm>
            <a:off x="3183942" y="3399906"/>
            <a:ext cx="2920052" cy="1404289"/>
            <a:chOff x="8481696" y="4869180"/>
            <a:chExt cx="3215931" cy="1546581"/>
          </a:xfrm>
        </p:grpSpPr>
        <p:grpSp>
          <p:nvGrpSpPr>
            <p:cNvPr id="43" name="Group 42">
              <a:extLst>
                <a:ext uri="{FF2B5EF4-FFF2-40B4-BE49-F238E27FC236}">
                  <a16:creationId xmlns:a16="http://schemas.microsoft.com/office/drawing/2014/main" id="{448487B5-9006-4AB0-98EE-ECE398DFD2CD}"/>
                </a:ext>
              </a:extLst>
            </p:cNvPr>
            <p:cNvGrpSpPr/>
            <p:nvPr/>
          </p:nvGrpSpPr>
          <p:grpSpPr>
            <a:xfrm>
              <a:off x="9689274" y="4869180"/>
              <a:ext cx="1584567" cy="1428440"/>
              <a:chOff x="488640" y="1270819"/>
              <a:chExt cx="5359710" cy="4449304"/>
            </a:xfrm>
          </p:grpSpPr>
          <p:sp>
            <p:nvSpPr>
              <p:cNvPr id="53" name="Freeform 57">
                <a:extLst>
                  <a:ext uri="{FF2B5EF4-FFF2-40B4-BE49-F238E27FC236}">
                    <a16:creationId xmlns:a16="http://schemas.microsoft.com/office/drawing/2014/main" id="{DC88FE28-5242-4044-8DF7-52A50D2CC3FE}"/>
                  </a:ext>
                </a:extLst>
              </p:cNvPr>
              <p:cNvSpPr>
                <a:spLocks/>
              </p:cNvSpPr>
              <p:nvPr/>
            </p:nvSpPr>
            <p:spPr bwMode="auto">
              <a:xfrm>
                <a:off x="488640" y="1270819"/>
                <a:ext cx="5359710" cy="3786955"/>
              </a:xfrm>
              <a:custGeom>
                <a:avLst/>
                <a:gdLst>
                  <a:gd name="T0" fmla="*/ 1464 w 1464"/>
                  <a:gd name="T1" fmla="*/ 825 h 873"/>
                  <a:gd name="T2" fmla="*/ 1417 w 1464"/>
                  <a:gd name="T3" fmla="*/ 873 h 873"/>
                  <a:gd name="T4" fmla="*/ 48 w 1464"/>
                  <a:gd name="T5" fmla="*/ 873 h 873"/>
                  <a:gd name="T6" fmla="*/ 0 w 1464"/>
                  <a:gd name="T7" fmla="*/ 825 h 873"/>
                  <a:gd name="T8" fmla="*/ 0 w 1464"/>
                  <a:gd name="T9" fmla="*/ 48 h 873"/>
                  <a:gd name="T10" fmla="*/ 48 w 1464"/>
                  <a:gd name="T11" fmla="*/ 0 h 873"/>
                  <a:gd name="T12" fmla="*/ 1417 w 1464"/>
                  <a:gd name="T13" fmla="*/ 0 h 873"/>
                  <a:gd name="T14" fmla="*/ 1464 w 1464"/>
                  <a:gd name="T15" fmla="*/ 48 h 873"/>
                  <a:gd name="T16" fmla="*/ 1464 w 1464"/>
                  <a:gd name="T17" fmla="*/ 825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4" h="873">
                    <a:moveTo>
                      <a:pt x="1464" y="825"/>
                    </a:moveTo>
                    <a:cubicBezTo>
                      <a:pt x="1464" y="851"/>
                      <a:pt x="1443" y="873"/>
                      <a:pt x="1417" y="873"/>
                    </a:cubicBezTo>
                    <a:cubicBezTo>
                      <a:pt x="48" y="873"/>
                      <a:pt x="48" y="873"/>
                      <a:pt x="48" y="873"/>
                    </a:cubicBezTo>
                    <a:cubicBezTo>
                      <a:pt x="22" y="873"/>
                      <a:pt x="0" y="851"/>
                      <a:pt x="0" y="825"/>
                    </a:cubicBezTo>
                    <a:cubicBezTo>
                      <a:pt x="0" y="48"/>
                      <a:pt x="0" y="48"/>
                      <a:pt x="0" y="48"/>
                    </a:cubicBezTo>
                    <a:cubicBezTo>
                      <a:pt x="0" y="22"/>
                      <a:pt x="22" y="0"/>
                      <a:pt x="48" y="0"/>
                    </a:cubicBezTo>
                    <a:cubicBezTo>
                      <a:pt x="1417" y="0"/>
                      <a:pt x="1417" y="0"/>
                      <a:pt x="1417" y="0"/>
                    </a:cubicBezTo>
                    <a:cubicBezTo>
                      <a:pt x="1443" y="0"/>
                      <a:pt x="1464" y="22"/>
                      <a:pt x="1464" y="48"/>
                    </a:cubicBezTo>
                    <a:lnTo>
                      <a:pt x="1464" y="82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54" name="Picture 3" descr="image002">
                <a:extLst>
                  <a:ext uri="{FF2B5EF4-FFF2-40B4-BE49-F238E27FC236}">
                    <a16:creationId xmlns:a16="http://schemas.microsoft.com/office/drawing/2014/main" id="{8E6797D1-B7F8-4A4C-96CF-86FBB59FE6D1}"/>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r="10753"/>
              <a:stretch/>
            </p:blipFill>
            <p:spPr bwMode="auto">
              <a:xfrm>
                <a:off x="716840" y="1533007"/>
                <a:ext cx="4903311" cy="3258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Rectangle 55">
                <a:extLst>
                  <a:ext uri="{FF2B5EF4-FFF2-40B4-BE49-F238E27FC236}">
                    <a16:creationId xmlns:a16="http://schemas.microsoft.com/office/drawing/2014/main" id="{60D31428-AFF7-4B68-A534-B2E6DDEAA69D}"/>
                  </a:ext>
                </a:extLst>
              </p:cNvPr>
              <p:cNvSpPr>
                <a:spLocks noChangeArrowheads="1"/>
              </p:cNvSpPr>
              <p:nvPr/>
            </p:nvSpPr>
            <p:spPr bwMode="auto">
              <a:xfrm>
                <a:off x="3070042" y="4957912"/>
                <a:ext cx="196906" cy="724100"/>
              </a:xfrm>
              <a:prstGeom prst="rect">
                <a:avLst/>
              </a:prstGeom>
              <a:solidFill>
                <a:srgbClr val="333333"/>
              </a:solidFill>
              <a:ln>
                <a:noFill/>
              </a:ln>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6" name="Rectangle 56">
                <a:extLst>
                  <a:ext uri="{FF2B5EF4-FFF2-40B4-BE49-F238E27FC236}">
                    <a16:creationId xmlns:a16="http://schemas.microsoft.com/office/drawing/2014/main" id="{BE8101E4-8E18-4751-AA66-AA478332D20D}"/>
                  </a:ext>
                </a:extLst>
              </p:cNvPr>
              <p:cNvSpPr>
                <a:spLocks noChangeArrowheads="1"/>
              </p:cNvSpPr>
              <p:nvPr/>
            </p:nvSpPr>
            <p:spPr bwMode="auto">
              <a:xfrm>
                <a:off x="2053761" y="5643902"/>
                <a:ext cx="2229468" cy="76221"/>
              </a:xfrm>
              <a:prstGeom prst="rect">
                <a:avLst/>
              </a:prstGeom>
              <a:solidFill>
                <a:srgbClr val="333333"/>
              </a:solidFill>
              <a:ln>
                <a:noFill/>
              </a:ln>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4" name="Group 43">
              <a:extLst>
                <a:ext uri="{FF2B5EF4-FFF2-40B4-BE49-F238E27FC236}">
                  <a16:creationId xmlns:a16="http://schemas.microsoft.com/office/drawing/2014/main" id="{9EEC2320-5C06-49F9-A3CB-B71520366296}"/>
                </a:ext>
              </a:extLst>
            </p:cNvPr>
            <p:cNvGrpSpPr/>
            <p:nvPr/>
          </p:nvGrpSpPr>
          <p:grpSpPr>
            <a:xfrm>
              <a:off x="11101293" y="5370123"/>
              <a:ext cx="596334" cy="1021750"/>
              <a:chOff x="1730012" y="3915446"/>
              <a:chExt cx="1798512" cy="2877238"/>
            </a:xfrm>
          </p:grpSpPr>
          <p:pic>
            <p:nvPicPr>
              <p:cNvPr id="51" name="Picture 50">
                <a:extLst>
                  <a:ext uri="{FF2B5EF4-FFF2-40B4-BE49-F238E27FC236}">
                    <a16:creationId xmlns:a16="http://schemas.microsoft.com/office/drawing/2014/main" id="{877A9DB9-E788-488F-B856-635E088879F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30012" y="3915446"/>
                <a:ext cx="1798512" cy="2877238"/>
              </a:xfrm>
              <a:prstGeom prst="rect">
                <a:avLst/>
              </a:prstGeom>
            </p:spPr>
          </p:pic>
          <p:pic>
            <p:nvPicPr>
              <p:cNvPr id="52" name="Picture 51">
                <a:extLst>
                  <a:ext uri="{FF2B5EF4-FFF2-40B4-BE49-F238E27FC236}">
                    <a16:creationId xmlns:a16="http://schemas.microsoft.com/office/drawing/2014/main" id="{CF5C8E26-0E6B-41EE-AB13-3384290053B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074021" y="4433423"/>
                <a:ext cx="1118193" cy="1838372"/>
              </a:xfrm>
              <a:prstGeom prst="rect">
                <a:avLst/>
              </a:prstGeom>
            </p:spPr>
          </p:pic>
        </p:grpSp>
        <p:grpSp>
          <p:nvGrpSpPr>
            <p:cNvPr id="45" name="Group 44">
              <a:extLst>
                <a:ext uri="{FF2B5EF4-FFF2-40B4-BE49-F238E27FC236}">
                  <a16:creationId xmlns:a16="http://schemas.microsoft.com/office/drawing/2014/main" id="{0F1347A9-22F5-4930-AB35-0F1AAD1E5C47}"/>
                </a:ext>
              </a:extLst>
            </p:cNvPr>
            <p:cNvGrpSpPr/>
            <p:nvPr/>
          </p:nvGrpSpPr>
          <p:grpSpPr>
            <a:xfrm>
              <a:off x="8481696" y="5348391"/>
              <a:ext cx="1662176" cy="1067370"/>
              <a:chOff x="3807317" y="3792663"/>
              <a:chExt cx="3586905" cy="2303338"/>
            </a:xfrm>
          </p:grpSpPr>
          <p:grpSp>
            <p:nvGrpSpPr>
              <p:cNvPr id="46" name="Group 45">
                <a:extLst>
                  <a:ext uri="{FF2B5EF4-FFF2-40B4-BE49-F238E27FC236}">
                    <a16:creationId xmlns:a16="http://schemas.microsoft.com/office/drawing/2014/main" id="{356A689A-DD2F-4B1F-BCCD-17F14287FAD7}"/>
                  </a:ext>
                </a:extLst>
              </p:cNvPr>
              <p:cNvGrpSpPr/>
              <p:nvPr/>
            </p:nvGrpSpPr>
            <p:grpSpPr>
              <a:xfrm>
                <a:off x="3807317" y="3792663"/>
                <a:ext cx="3586905" cy="2303338"/>
                <a:chOff x="3785545" y="3988606"/>
                <a:chExt cx="3987468" cy="2303338"/>
              </a:xfrm>
            </p:grpSpPr>
            <p:pic>
              <p:nvPicPr>
                <p:cNvPr id="49" name="Picture 4" descr="https://pbiwebprod.blob.core.windows.net/webassets/images/Homepage_metal_large_2.png">
                  <a:extLst>
                    <a:ext uri="{FF2B5EF4-FFF2-40B4-BE49-F238E27FC236}">
                      <a16:creationId xmlns:a16="http://schemas.microsoft.com/office/drawing/2014/main" id="{E00681AA-F89B-4DB7-BE55-D008AECA6970}"/>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785545" y="3988606"/>
                  <a:ext cx="3987468" cy="230333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a:extLst>
                    <a:ext uri="{FF2B5EF4-FFF2-40B4-BE49-F238E27FC236}">
                      <a16:creationId xmlns:a16="http://schemas.microsoft.com/office/drawing/2014/main" id="{E901AFFA-AAC1-413C-A404-EC56B6842CC4}"/>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308676" y="4301327"/>
                  <a:ext cx="2962982" cy="1631387"/>
                </a:xfrm>
                <a:prstGeom prst="rect">
                  <a:avLst/>
                </a:prstGeom>
              </p:spPr>
            </p:pic>
          </p:grpSp>
          <p:pic>
            <p:nvPicPr>
              <p:cNvPr id="47" name="Picture 46" descr="A picture containing screenshot&#10;&#10;Description generated with very high confidence">
                <a:extLst>
                  <a:ext uri="{FF2B5EF4-FFF2-40B4-BE49-F238E27FC236}">
                    <a16:creationId xmlns:a16="http://schemas.microsoft.com/office/drawing/2014/main" id="{2D5FCBA6-EFEB-49DD-8D9E-20B1739A8A7B}"/>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r="786"/>
              <a:stretch/>
            </p:blipFill>
            <p:spPr>
              <a:xfrm>
                <a:off x="4273732" y="4131279"/>
                <a:ext cx="2669696" cy="1604333"/>
              </a:xfrm>
              <a:prstGeom prst="rect">
                <a:avLst/>
              </a:prstGeom>
            </p:spPr>
          </p:pic>
          <p:sp>
            <p:nvSpPr>
              <p:cNvPr id="48" name="Oval 47">
                <a:extLst>
                  <a:ext uri="{FF2B5EF4-FFF2-40B4-BE49-F238E27FC236}">
                    <a16:creationId xmlns:a16="http://schemas.microsoft.com/office/drawing/2014/main" id="{211C84C1-BC52-459A-9316-7C0543C71447}"/>
                  </a:ext>
                </a:extLst>
              </p:cNvPr>
              <p:cNvSpPr/>
              <p:nvPr/>
            </p:nvSpPr>
            <p:spPr bwMode="auto">
              <a:xfrm>
                <a:off x="5333909" y="5441158"/>
                <a:ext cx="163377" cy="142188"/>
              </a:xfrm>
              <a:prstGeom prst="ellipse">
                <a:avLst/>
              </a:prstGeom>
              <a:solidFill>
                <a:srgbClr val="FFC000"/>
              </a:solidFill>
              <a:ln>
                <a:noFill/>
              </a:ln>
            </p:spPr>
            <p:txBody>
              <a:bodyPr vert="horz" wrap="square" lIns="91440" tIns="45720" rIns="91440" bIns="4572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pic>
        <p:nvPicPr>
          <p:cNvPr id="58" name="Picture 57">
            <a:extLst>
              <a:ext uri="{FF2B5EF4-FFF2-40B4-BE49-F238E27FC236}">
                <a16:creationId xmlns:a16="http://schemas.microsoft.com/office/drawing/2014/main" id="{83CA97BB-9E99-4A26-87FD-1E2EC35FDA1D}"/>
              </a:ext>
            </a:extLst>
          </p:cNvPr>
          <p:cNvPicPr>
            <a:picLocks noChangeAspect="1"/>
          </p:cNvPicPr>
          <p:nvPr/>
        </p:nvPicPr>
        <p:blipFill>
          <a:blip r:embed="rId11"/>
          <a:stretch>
            <a:fillRect/>
          </a:stretch>
        </p:blipFill>
        <p:spPr>
          <a:xfrm>
            <a:off x="3258863" y="5137063"/>
            <a:ext cx="2745433" cy="1333459"/>
          </a:xfrm>
          <a:prstGeom prst="rect">
            <a:avLst/>
          </a:prstGeom>
        </p:spPr>
      </p:pic>
      <p:cxnSp>
        <p:nvCxnSpPr>
          <p:cNvPr id="8" name="Straight Arrow Connector 7">
            <a:extLst>
              <a:ext uri="{FF2B5EF4-FFF2-40B4-BE49-F238E27FC236}">
                <a16:creationId xmlns:a16="http://schemas.microsoft.com/office/drawing/2014/main" id="{C2D20E7E-2F6F-40A8-9971-C2CED833355F}"/>
              </a:ext>
            </a:extLst>
          </p:cNvPr>
          <p:cNvCxnSpPr>
            <a:cxnSpLocks/>
          </p:cNvCxnSpPr>
          <p:nvPr/>
        </p:nvCxnSpPr>
        <p:spPr>
          <a:xfrm flipV="1">
            <a:off x="1867406" y="2526890"/>
            <a:ext cx="1104394" cy="838806"/>
          </a:xfrm>
          <a:prstGeom prst="straightConnector1">
            <a:avLst/>
          </a:prstGeom>
          <a:ln>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B29487C-A70B-42E3-B5FC-E804D48AB647}"/>
              </a:ext>
            </a:extLst>
          </p:cNvPr>
          <p:cNvCxnSpPr>
            <a:cxnSpLocks/>
          </p:cNvCxnSpPr>
          <p:nvPr/>
        </p:nvCxnSpPr>
        <p:spPr>
          <a:xfrm>
            <a:off x="1867406" y="4652555"/>
            <a:ext cx="1107515" cy="691729"/>
          </a:xfrm>
          <a:prstGeom prst="straightConnector1">
            <a:avLst/>
          </a:prstGeom>
          <a:ln>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453D0C0-E5F1-439F-84FB-2AC3070E026C}"/>
              </a:ext>
            </a:extLst>
          </p:cNvPr>
          <p:cNvCxnSpPr>
            <a:cxnSpLocks/>
          </p:cNvCxnSpPr>
          <p:nvPr/>
        </p:nvCxnSpPr>
        <p:spPr>
          <a:xfrm flipV="1">
            <a:off x="2044261" y="3977506"/>
            <a:ext cx="927539" cy="4758"/>
          </a:xfrm>
          <a:prstGeom prst="straightConnector1">
            <a:avLst/>
          </a:prstGeom>
          <a:ln>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nvPicPr>
        <p:blipFill rotWithShape="1">
          <a:blip r:embed="rId12" cstate="print">
            <a:extLst>
              <a:ext uri="{28A0092B-C50C-407E-A947-70E740481C1C}">
                <a14:useLocalDpi xmlns:a14="http://schemas.microsoft.com/office/drawing/2010/main" val="0"/>
              </a:ext>
            </a:extLst>
          </a:blip>
          <a:srcRect t="30256" r="9020" b="7815"/>
          <a:stretch/>
        </p:blipFill>
        <p:spPr>
          <a:xfrm>
            <a:off x="3258863" y="1831922"/>
            <a:ext cx="2743880" cy="1050573"/>
          </a:xfrm>
          <a:prstGeom prst="rect">
            <a:avLst/>
          </a:prstGeom>
        </p:spPr>
      </p:pic>
    </p:spTree>
    <p:extLst>
      <p:ext uri="{BB962C8B-B14F-4D97-AF65-F5344CB8AC3E}">
        <p14:creationId xmlns:p14="http://schemas.microsoft.com/office/powerpoint/2010/main" val="3547410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0-#ppt_w/2"/>
                                          </p:val>
                                        </p:tav>
                                        <p:tav tm="100000">
                                          <p:val>
                                            <p:strVal val="#ppt_x"/>
                                          </p:val>
                                        </p:tav>
                                      </p:tavLst>
                                    </p:anim>
                                    <p:anim calcmode="lin" valueType="num">
                                      <p:cBhvr additive="base">
                                        <p:cTn id="8" dur="500" fill="hold"/>
                                        <p:tgtEl>
                                          <p:spTgt spid="7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additive="base">
                                        <p:cTn id="12" dur="500" fill="hold"/>
                                        <p:tgtEl>
                                          <p:spTgt spid="41"/>
                                        </p:tgtEl>
                                        <p:attrNameLst>
                                          <p:attrName>ppt_x</p:attrName>
                                        </p:attrNameLst>
                                      </p:cBhvr>
                                      <p:tavLst>
                                        <p:tav tm="0">
                                          <p:val>
                                            <p:strVal val="0-#ppt_w/2"/>
                                          </p:val>
                                        </p:tav>
                                        <p:tav tm="100000">
                                          <p:val>
                                            <p:strVal val="#ppt_x"/>
                                          </p:val>
                                        </p:tav>
                                      </p:tavLst>
                                    </p:anim>
                                    <p:anim calcmode="lin" valueType="num">
                                      <p:cBhvr additive="base">
                                        <p:cTn id="13" dur="500" fill="hold"/>
                                        <p:tgtEl>
                                          <p:spTgt spid="4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decel="100000"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500" fill="hold"/>
                                        <p:tgtEl>
                                          <p:spTgt spid="40"/>
                                        </p:tgtEl>
                                        <p:attrNameLst>
                                          <p:attrName>ppt_x</p:attrName>
                                        </p:attrNameLst>
                                      </p:cBhvr>
                                      <p:tavLst>
                                        <p:tav tm="0">
                                          <p:val>
                                            <p:strVal val="0-#ppt_w/2"/>
                                          </p:val>
                                        </p:tav>
                                        <p:tav tm="100000">
                                          <p:val>
                                            <p:strVal val="#ppt_x"/>
                                          </p:val>
                                        </p:tav>
                                      </p:tavLst>
                                    </p:anim>
                                    <p:anim calcmode="lin" valueType="num">
                                      <p:cBhvr additive="base">
                                        <p:cTn id="18"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0" grpId="0"/>
      <p:bldP spid="7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6641599" y="3420278"/>
            <a:ext cx="4846740" cy="2743438"/>
          </a:xfrm>
          <a:prstGeom prst="rect">
            <a:avLst/>
          </a:prstGeom>
        </p:spPr>
      </p:pic>
      <p:sp>
        <p:nvSpPr>
          <p:cNvPr id="83" name="Rectangle 82" hidden="1"/>
          <p:cNvSpPr/>
          <p:nvPr/>
        </p:nvSpPr>
        <p:spPr>
          <a:xfrm>
            <a:off x="337715" y="207683"/>
            <a:ext cx="11076245" cy="995697"/>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3529" b="0" i="0" u="none" strike="noStrike" kern="0" cap="none" spc="0" normalizeH="0" baseline="0" noProof="0" dirty="0">
                <a:ln>
                  <a:noFill/>
                </a:ln>
                <a:solidFill>
                  <a:srgbClr val="505050"/>
                </a:solidFill>
                <a:effectLst/>
                <a:uLnTx/>
                <a:uFillTx/>
                <a:latin typeface="Segoe UI"/>
                <a:ea typeface="+mn-ea"/>
                <a:cs typeface="+mn-cs"/>
              </a:rPr>
              <a:t>Power BI Report Server </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2353" b="0" i="1" u="none" strike="noStrike" kern="0" cap="none" spc="0" normalizeH="0" baseline="0" noProof="0" dirty="0">
                <a:ln>
                  <a:noFill/>
                </a:ln>
                <a:solidFill>
                  <a:srgbClr val="505050"/>
                </a:solidFill>
                <a:effectLst/>
                <a:uLnTx/>
                <a:uFillTx/>
                <a:latin typeface="Segoe UI"/>
                <a:ea typeface="+mn-ea"/>
                <a:cs typeface="+mn-cs"/>
              </a:rPr>
              <a:t>T</a:t>
            </a:r>
            <a:r>
              <a:rPr kumimoji="0" lang="en-US" sz="2353" b="0" i="1" u="none" strike="noStrike" kern="0" cap="none" spc="0" normalizeH="0" baseline="0" noProof="0" dirty="0" err="1">
                <a:ln>
                  <a:noFill/>
                </a:ln>
                <a:solidFill>
                  <a:srgbClr val="505050"/>
                </a:solidFill>
                <a:effectLst/>
                <a:uLnTx/>
                <a:uFillTx/>
                <a:latin typeface="Segoe UI"/>
                <a:ea typeface="+mn-ea"/>
                <a:cs typeface="+mn-cs"/>
              </a:rPr>
              <a:t>ake</a:t>
            </a:r>
            <a:r>
              <a:rPr kumimoji="0" lang="en-US" sz="2353" b="0" i="1" u="none" strike="noStrike" kern="0" cap="none" spc="0" normalizeH="0" baseline="0" noProof="0" dirty="0">
                <a:ln>
                  <a:noFill/>
                </a:ln>
                <a:solidFill>
                  <a:srgbClr val="505050"/>
                </a:solidFill>
                <a:effectLst/>
                <a:uLnTx/>
                <a:uFillTx/>
                <a:latin typeface="Segoe UI"/>
                <a:ea typeface="+mn-ea"/>
                <a:cs typeface="+mn-cs"/>
              </a:rPr>
              <a:t> your on-premises investments to the cloud</a:t>
            </a:r>
          </a:p>
        </p:txBody>
      </p:sp>
      <p:sp>
        <p:nvSpPr>
          <p:cNvPr id="4" name="Title 3"/>
          <p:cNvSpPr>
            <a:spLocks noGrp="1"/>
          </p:cNvSpPr>
          <p:nvPr>
            <p:ph type="title"/>
          </p:nvPr>
        </p:nvSpPr>
        <p:spPr/>
        <p:txBody>
          <a:bodyPr>
            <a:normAutofit fontScale="90000"/>
          </a:bodyPr>
          <a:lstStyle/>
          <a:p>
            <a:pPr lvl="0"/>
            <a:r>
              <a:rPr lang="en-US" dirty="0"/>
              <a:t>Get more from reporting investments</a:t>
            </a:r>
            <a:br>
              <a:rPr lang="en-US" dirty="0"/>
            </a:br>
            <a:r>
              <a:rPr lang="en-US" sz="2800" spc="0" dirty="0">
                <a:gradFill>
                  <a:gsLst>
                    <a:gs pos="5439">
                      <a:srgbClr val="0078D7"/>
                    </a:gs>
                    <a:gs pos="100000">
                      <a:srgbClr val="0078D7"/>
                    </a:gs>
                  </a:gsLst>
                  <a:lin ang="5400000" scaled="0"/>
                </a:gradFill>
                <a:latin typeface="Segoe UI Light" panose="020B0502040204020203" pitchFamily="34" charset="0"/>
                <a:cs typeface="Segoe UI Light" panose="020B0502040204020203" pitchFamily="34" charset="0"/>
              </a:rPr>
              <a:t>Extend on-premises reports to the cloud</a:t>
            </a:r>
            <a:br>
              <a:rPr lang="en-US" dirty="0"/>
            </a:br>
            <a:endParaRPr lang="en-US" sz="2745" dirty="0"/>
          </a:p>
        </p:txBody>
      </p:sp>
      <p:grpSp>
        <p:nvGrpSpPr>
          <p:cNvPr id="13" name="Group 12"/>
          <p:cNvGrpSpPr/>
          <p:nvPr/>
        </p:nvGrpSpPr>
        <p:grpSpPr>
          <a:xfrm>
            <a:off x="7704845" y="1431002"/>
            <a:ext cx="2720247" cy="1733985"/>
            <a:chOff x="9179131" y="1640396"/>
            <a:chExt cx="2720247" cy="1733985"/>
          </a:xfrm>
        </p:grpSpPr>
        <p:grpSp>
          <p:nvGrpSpPr>
            <p:cNvPr id="173" name="Group 172">
              <a:extLst>
                <a:ext uri="{FF2B5EF4-FFF2-40B4-BE49-F238E27FC236}">
                  <a16:creationId xmlns:a16="http://schemas.microsoft.com/office/drawing/2014/main" id="{3FBDC328-F04D-41AF-A239-ACFDC38D11D2}"/>
                </a:ext>
              </a:extLst>
            </p:cNvPr>
            <p:cNvGrpSpPr>
              <a:grpSpLocks noChangeAspect="1"/>
            </p:cNvGrpSpPr>
            <p:nvPr/>
          </p:nvGrpSpPr>
          <p:grpSpPr>
            <a:xfrm>
              <a:off x="9179131" y="1640396"/>
              <a:ext cx="2720247" cy="1733985"/>
              <a:chOff x="2945682" y="1482614"/>
              <a:chExt cx="6216660" cy="3953124"/>
            </a:xfrm>
          </p:grpSpPr>
          <p:sp>
            <p:nvSpPr>
              <p:cNvPr id="174" name="Freeform: Shape 173">
                <a:extLst>
                  <a:ext uri="{FF2B5EF4-FFF2-40B4-BE49-F238E27FC236}">
                    <a16:creationId xmlns:a16="http://schemas.microsoft.com/office/drawing/2014/main" id="{5D04897A-7209-47F7-9989-0AA8F5809BF0}"/>
                  </a:ext>
                </a:extLst>
              </p:cNvPr>
              <p:cNvSpPr/>
              <p:nvPr/>
            </p:nvSpPr>
            <p:spPr bwMode="auto">
              <a:xfrm>
                <a:off x="2945682" y="1482614"/>
                <a:ext cx="6216660" cy="3953124"/>
              </a:xfrm>
              <a:custGeom>
                <a:avLst/>
                <a:gdLst>
                  <a:gd name="connsiteX0" fmla="*/ 3554184 w 7110373"/>
                  <a:gd name="connsiteY0" fmla="*/ 0 h 4967012"/>
                  <a:gd name="connsiteX1" fmla="*/ 5388931 w 7110373"/>
                  <a:gd name="connsiteY1" fmla="*/ 1091995 h 4967012"/>
                  <a:gd name="connsiteX2" fmla="*/ 5410832 w 7110373"/>
                  <a:gd name="connsiteY2" fmla="*/ 1137459 h 4967012"/>
                  <a:gd name="connsiteX3" fmla="*/ 5579544 w 7110373"/>
                  <a:gd name="connsiteY3" fmla="*/ 1163207 h 4967012"/>
                  <a:gd name="connsiteX4" fmla="*/ 7110373 w 7110373"/>
                  <a:gd name="connsiteY4" fmla="*/ 3041470 h 4967012"/>
                  <a:gd name="connsiteX5" fmla="*/ 5193158 w 7110373"/>
                  <a:gd name="connsiteY5" fmla="*/ 4958684 h 4967012"/>
                  <a:gd name="connsiteX6" fmla="*/ 5160895 w 7110373"/>
                  <a:gd name="connsiteY6" fmla="*/ 4956852 h 4967012"/>
                  <a:gd name="connsiteX7" fmla="*/ 5160895 w 7110373"/>
                  <a:gd name="connsiteY7" fmla="*/ 4967012 h 4967012"/>
                  <a:gd name="connsiteX8" fmla="*/ 1687215 w 7110373"/>
                  <a:gd name="connsiteY8" fmla="*/ 4967012 h 4967012"/>
                  <a:gd name="connsiteX9" fmla="*/ 1687215 w 7110373"/>
                  <a:gd name="connsiteY9" fmla="*/ 4956011 h 4967012"/>
                  <a:gd name="connsiteX10" fmla="*/ 1610252 w 7110373"/>
                  <a:gd name="connsiteY10" fmla="*/ 4958685 h 4967012"/>
                  <a:gd name="connsiteX11" fmla="*/ 0 w 7110373"/>
                  <a:gd name="connsiteY11" fmla="*/ 3348433 h 4967012"/>
                  <a:gd name="connsiteX12" fmla="*/ 1445613 w 7110373"/>
                  <a:gd name="connsiteY12" fmla="*/ 1746495 h 4967012"/>
                  <a:gd name="connsiteX13" fmla="*/ 1498120 w 7110373"/>
                  <a:gd name="connsiteY13" fmla="*/ 1743843 h 4967012"/>
                  <a:gd name="connsiteX14" fmla="*/ 1509990 w 7110373"/>
                  <a:gd name="connsiteY14" fmla="*/ 1666066 h 4967012"/>
                  <a:gd name="connsiteX15" fmla="*/ 3554184 w 7110373"/>
                  <a:gd name="connsiteY15" fmla="*/ 0 h 496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10373" h="4967012">
                    <a:moveTo>
                      <a:pt x="3554184" y="0"/>
                    </a:moveTo>
                    <a:cubicBezTo>
                      <a:pt x="4346452" y="0"/>
                      <a:pt x="5035590" y="441554"/>
                      <a:pt x="5388931" y="1091995"/>
                    </a:cubicBezTo>
                    <a:lnTo>
                      <a:pt x="5410832" y="1137459"/>
                    </a:lnTo>
                    <a:lnTo>
                      <a:pt x="5579544" y="1163207"/>
                    </a:lnTo>
                    <a:cubicBezTo>
                      <a:pt x="6453187" y="1341980"/>
                      <a:pt x="7110373" y="2114978"/>
                      <a:pt x="7110373" y="3041470"/>
                    </a:cubicBezTo>
                    <a:cubicBezTo>
                      <a:pt x="7110373" y="4100318"/>
                      <a:pt x="6252007" y="4958684"/>
                      <a:pt x="5193158" y="4958684"/>
                    </a:cubicBezTo>
                    <a:lnTo>
                      <a:pt x="5160895" y="4956852"/>
                    </a:lnTo>
                    <a:lnTo>
                      <a:pt x="5160895" y="4967012"/>
                    </a:lnTo>
                    <a:lnTo>
                      <a:pt x="1687215" y="4967012"/>
                    </a:lnTo>
                    <a:lnTo>
                      <a:pt x="1687215" y="4956011"/>
                    </a:lnTo>
                    <a:lnTo>
                      <a:pt x="1610252" y="4958685"/>
                    </a:lnTo>
                    <a:cubicBezTo>
                      <a:pt x="720934" y="4958685"/>
                      <a:pt x="0" y="4237751"/>
                      <a:pt x="0" y="3348433"/>
                    </a:cubicBezTo>
                    <a:cubicBezTo>
                      <a:pt x="0" y="2514698"/>
                      <a:pt x="633634" y="1828956"/>
                      <a:pt x="1445613" y="1746495"/>
                    </a:cubicBezTo>
                    <a:lnTo>
                      <a:pt x="1498120" y="1743843"/>
                    </a:lnTo>
                    <a:lnTo>
                      <a:pt x="1509990" y="1666066"/>
                    </a:lnTo>
                    <a:cubicBezTo>
                      <a:pt x="1704556" y="715244"/>
                      <a:pt x="2545843" y="0"/>
                      <a:pt x="3554184" y="0"/>
                    </a:cubicBezTo>
                    <a:close/>
                  </a:path>
                </a:pathLst>
              </a:custGeom>
              <a:noFill/>
              <a:ln w="12700">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1" i="0" u="none" strike="noStrike" kern="0" cap="none" spc="49" normalizeH="0" baseline="0" noProof="0" dirty="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175" name="Freeform 21">
                <a:extLst>
                  <a:ext uri="{FF2B5EF4-FFF2-40B4-BE49-F238E27FC236}">
                    <a16:creationId xmlns:a16="http://schemas.microsoft.com/office/drawing/2014/main" id="{ED1F4FCA-2FA3-4D7B-B33E-2A977C35263C}"/>
                  </a:ext>
                </a:extLst>
              </p:cNvPr>
              <p:cNvSpPr>
                <a:spLocks/>
              </p:cNvSpPr>
              <p:nvPr/>
            </p:nvSpPr>
            <p:spPr bwMode="auto">
              <a:xfrm>
                <a:off x="3255035" y="1720634"/>
                <a:ext cx="5597953" cy="3413977"/>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chemeClr val="bg1"/>
              </a:solidFill>
              <a:ln w="19050" cap="flat">
                <a:solidFill>
                  <a:schemeClr val="tx1">
                    <a:lumMod val="60000"/>
                    <a:lumOff val="4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76" name="Rectangle 175">
              <a:extLst>
                <a:ext uri="{FF2B5EF4-FFF2-40B4-BE49-F238E27FC236}">
                  <a16:creationId xmlns:a16="http://schemas.microsoft.com/office/drawing/2014/main" id="{64A4E535-6E20-4AF5-A4BF-1F540415CC67}"/>
                </a:ext>
              </a:extLst>
            </p:cNvPr>
            <p:cNvSpPr>
              <a:spLocks noChangeAspect="1"/>
            </p:cNvSpPr>
            <p:nvPr/>
          </p:nvSpPr>
          <p:spPr bwMode="auto">
            <a:xfrm>
              <a:off x="9943207" y="3111524"/>
              <a:ext cx="1318567" cy="23990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5439">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Power BI</a:t>
              </a:r>
            </a:p>
          </p:txBody>
        </p:sp>
        <p:grpSp>
          <p:nvGrpSpPr>
            <p:cNvPr id="121" name="Group 120">
              <a:extLst>
                <a:ext uri="{FF2B5EF4-FFF2-40B4-BE49-F238E27FC236}">
                  <a16:creationId xmlns:a16="http://schemas.microsoft.com/office/drawing/2014/main" id="{61F65188-D792-4C5A-9A53-8BE3BA501FBF}"/>
                </a:ext>
              </a:extLst>
            </p:cNvPr>
            <p:cNvGrpSpPr>
              <a:grpSpLocks noChangeAspect="1"/>
            </p:cNvGrpSpPr>
            <p:nvPr/>
          </p:nvGrpSpPr>
          <p:grpSpPr>
            <a:xfrm>
              <a:off x="9943207" y="1959131"/>
              <a:ext cx="1669247" cy="1236455"/>
              <a:chOff x="1843958" y="2745760"/>
              <a:chExt cx="2633773" cy="1950903"/>
            </a:xfrm>
          </p:grpSpPr>
          <p:grpSp>
            <p:nvGrpSpPr>
              <p:cNvPr id="122" name="Group 121">
                <a:extLst>
                  <a:ext uri="{FF2B5EF4-FFF2-40B4-BE49-F238E27FC236}">
                    <a16:creationId xmlns:a16="http://schemas.microsoft.com/office/drawing/2014/main" id="{52A424A9-064B-42BE-9CD3-922D36C32014}"/>
                  </a:ext>
                </a:extLst>
              </p:cNvPr>
              <p:cNvGrpSpPr/>
              <p:nvPr/>
            </p:nvGrpSpPr>
            <p:grpSpPr>
              <a:xfrm>
                <a:off x="1911957" y="4258054"/>
                <a:ext cx="2329013" cy="438609"/>
                <a:chOff x="4901923" y="4436679"/>
                <a:chExt cx="3068668" cy="577905"/>
              </a:xfrm>
            </p:grpSpPr>
            <p:grpSp>
              <p:nvGrpSpPr>
                <p:cNvPr id="168" name="Group 167">
                  <a:extLst>
                    <a:ext uri="{FF2B5EF4-FFF2-40B4-BE49-F238E27FC236}">
                      <a16:creationId xmlns:a16="http://schemas.microsoft.com/office/drawing/2014/main" id="{4725945D-2362-4F43-8B21-826C86EFC88F}"/>
                    </a:ext>
                  </a:extLst>
                </p:cNvPr>
                <p:cNvGrpSpPr/>
                <p:nvPr/>
              </p:nvGrpSpPr>
              <p:grpSpPr>
                <a:xfrm>
                  <a:off x="4901923" y="4482995"/>
                  <a:ext cx="367430" cy="245788"/>
                  <a:chOff x="4794597" y="4302647"/>
                  <a:chExt cx="435323" cy="291204"/>
                </a:xfrm>
              </p:grpSpPr>
              <p:sp>
                <p:nvSpPr>
                  <p:cNvPr id="170" name="Freeform 5">
                    <a:extLst>
                      <a:ext uri="{FF2B5EF4-FFF2-40B4-BE49-F238E27FC236}">
                        <a16:creationId xmlns:a16="http://schemas.microsoft.com/office/drawing/2014/main" id="{657C345A-3AAD-4FE9-B5DE-1F2EFF4DFD18}"/>
                      </a:ext>
                    </a:extLst>
                  </p:cNvPr>
                  <p:cNvSpPr>
                    <a:spLocks/>
                  </p:cNvSpPr>
                  <p:nvPr/>
                </p:nvSpPr>
                <p:spPr bwMode="auto">
                  <a:xfrm>
                    <a:off x="4794597" y="4343547"/>
                    <a:ext cx="435323" cy="250304"/>
                  </a:xfrm>
                  <a:custGeom>
                    <a:avLst/>
                    <a:gdLst>
                      <a:gd name="T0" fmla="*/ 141 w 218"/>
                      <a:gd name="T1" fmla="*/ 0 h 153"/>
                      <a:gd name="T2" fmla="*/ 192 w 218"/>
                      <a:gd name="T3" fmla="*/ 0 h 153"/>
                      <a:gd name="T4" fmla="*/ 218 w 218"/>
                      <a:gd name="T5" fmla="*/ 153 h 153"/>
                      <a:gd name="T6" fmla="*/ 0 w 218"/>
                      <a:gd name="T7" fmla="*/ 153 h 153"/>
                      <a:gd name="T8" fmla="*/ 24 w 218"/>
                      <a:gd name="T9" fmla="*/ 0 h 153"/>
                      <a:gd name="T10" fmla="*/ 73 w 218"/>
                      <a:gd name="T11" fmla="*/ 0 h 153"/>
                    </a:gdLst>
                    <a:ahLst/>
                    <a:cxnLst>
                      <a:cxn ang="0">
                        <a:pos x="T0" y="T1"/>
                      </a:cxn>
                      <a:cxn ang="0">
                        <a:pos x="T2" y="T3"/>
                      </a:cxn>
                      <a:cxn ang="0">
                        <a:pos x="T4" y="T5"/>
                      </a:cxn>
                      <a:cxn ang="0">
                        <a:pos x="T6" y="T7"/>
                      </a:cxn>
                      <a:cxn ang="0">
                        <a:pos x="T8" y="T9"/>
                      </a:cxn>
                      <a:cxn ang="0">
                        <a:pos x="T10" y="T11"/>
                      </a:cxn>
                    </a:cxnLst>
                    <a:rect l="0" t="0" r="r" b="b"/>
                    <a:pathLst>
                      <a:path w="218" h="153">
                        <a:moveTo>
                          <a:pt x="141" y="0"/>
                        </a:moveTo>
                        <a:lnTo>
                          <a:pt x="192" y="0"/>
                        </a:lnTo>
                        <a:lnTo>
                          <a:pt x="218" y="153"/>
                        </a:lnTo>
                        <a:lnTo>
                          <a:pt x="0" y="153"/>
                        </a:lnTo>
                        <a:lnTo>
                          <a:pt x="24" y="0"/>
                        </a:lnTo>
                        <a:lnTo>
                          <a:pt x="73" y="0"/>
                        </a:lnTo>
                      </a:path>
                    </a:pathLst>
                  </a:custGeom>
                  <a:noFill/>
                  <a:ln w="15875" cap="flat">
                    <a:solidFill>
                      <a:schemeClr val="tx1">
                        <a:lumMod val="60000"/>
                        <a:lumOff val="4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171" name="Freeform 8">
                    <a:extLst>
                      <a:ext uri="{FF2B5EF4-FFF2-40B4-BE49-F238E27FC236}">
                        <a16:creationId xmlns:a16="http://schemas.microsoft.com/office/drawing/2014/main" id="{E8063F29-2690-4875-9ACF-B31309F34F05}"/>
                      </a:ext>
                    </a:extLst>
                  </p:cNvPr>
                  <p:cNvSpPr>
                    <a:spLocks/>
                  </p:cNvSpPr>
                  <p:nvPr/>
                </p:nvSpPr>
                <p:spPr bwMode="auto">
                  <a:xfrm>
                    <a:off x="4876469" y="4302647"/>
                    <a:ext cx="313512" cy="98158"/>
                  </a:xfrm>
                  <a:custGeom>
                    <a:avLst/>
                    <a:gdLst>
                      <a:gd name="T0" fmla="*/ 0 w 157"/>
                      <a:gd name="T1" fmla="*/ 58 h 60"/>
                      <a:gd name="T2" fmla="*/ 40 w 157"/>
                      <a:gd name="T3" fmla="*/ 17 h 60"/>
                      <a:gd name="T4" fmla="*/ 49 w 157"/>
                      <a:gd name="T5" fmla="*/ 25 h 60"/>
                      <a:gd name="T6" fmla="*/ 74 w 157"/>
                      <a:gd name="T7" fmla="*/ 0 h 60"/>
                      <a:gd name="T8" fmla="*/ 134 w 157"/>
                      <a:gd name="T9" fmla="*/ 60 h 60"/>
                      <a:gd name="T10" fmla="*/ 157 w 157"/>
                      <a:gd name="T11" fmla="*/ 60 h 60"/>
                    </a:gdLst>
                    <a:ahLst/>
                    <a:cxnLst>
                      <a:cxn ang="0">
                        <a:pos x="T0" y="T1"/>
                      </a:cxn>
                      <a:cxn ang="0">
                        <a:pos x="T2" y="T3"/>
                      </a:cxn>
                      <a:cxn ang="0">
                        <a:pos x="T4" y="T5"/>
                      </a:cxn>
                      <a:cxn ang="0">
                        <a:pos x="T6" y="T7"/>
                      </a:cxn>
                      <a:cxn ang="0">
                        <a:pos x="T8" y="T9"/>
                      </a:cxn>
                      <a:cxn ang="0">
                        <a:pos x="T10" y="T11"/>
                      </a:cxn>
                    </a:cxnLst>
                    <a:rect l="0" t="0" r="r" b="b"/>
                    <a:pathLst>
                      <a:path w="157" h="60">
                        <a:moveTo>
                          <a:pt x="0" y="58"/>
                        </a:moveTo>
                        <a:lnTo>
                          <a:pt x="40" y="17"/>
                        </a:lnTo>
                        <a:lnTo>
                          <a:pt x="49" y="25"/>
                        </a:lnTo>
                        <a:lnTo>
                          <a:pt x="74" y="0"/>
                        </a:lnTo>
                        <a:lnTo>
                          <a:pt x="134" y="60"/>
                        </a:lnTo>
                        <a:lnTo>
                          <a:pt x="157" y="60"/>
                        </a:lnTo>
                      </a:path>
                    </a:pathLst>
                  </a:custGeom>
                  <a:noFill/>
                  <a:ln w="15875" cap="flat">
                    <a:solidFill>
                      <a:schemeClr val="tx1">
                        <a:lumMod val="60000"/>
                        <a:lumOff val="4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172" name="Freeform 9">
                    <a:extLst>
                      <a:ext uri="{FF2B5EF4-FFF2-40B4-BE49-F238E27FC236}">
                        <a16:creationId xmlns:a16="http://schemas.microsoft.com/office/drawing/2014/main" id="{E95F1D80-91F0-4673-9601-B3E10B9CEF3C}"/>
                      </a:ext>
                    </a:extLst>
                  </p:cNvPr>
                  <p:cNvSpPr>
                    <a:spLocks/>
                  </p:cNvSpPr>
                  <p:nvPr/>
                </p:nvSpPr>
                <p:spPr bwMode="auto">
                  <a:xfrm>
                    <a:off x="4828544" y="4372994"/>
                    <a:ext cx="397382" cy="215949"/>
                  </a:xfrm>
                  <a:custGeom>
                    <a:avLst/>
                    <a:gdLst>
                      <a:gd name="T0" fmla="*/ 0 w 93"/>
                      <a:gd name="T1" fmla="*/ 7 h 62"/>
                      <a:gd name="T2" fmla="*/ 22 w 93"/>
                      <a:gd name="T3" fmla="*/ 27 h 62"/>
                      <a:gd name="T4" fmla="*/ 38 w 93"/>
                      <a:gd name="T5" fmla="*/ 43 h 62"/>
                      <a:gd name="T6" fmla="*/ 55 w 93"/>
                      <a:gd name="T7" fmla="*/ 27 h 62"/>
                      <a:gd name="T8" fmla="*/ 55 w 93"/>
                      <a:gd name="T9" fmla="*/ 26 h 62"/>
                      <a:gd name="T10" fmla="*/ 62 w 93"/>
                      <a:gd name="T11" fmla="*/ 19 h 62"/>
                      <a:gd name="T12" fmla="*/ 69 w 93"/>
                      <a:gd name="T13" fmla="*/ 26 h 62"/>
                      <a:gd name="T14" fmla="*/ 69 w 93"/>
                      <a:gd name="T15" fmla="*/ 26 h 62"/>
                      <a:gd name="T16" fmla="*/ 93 w 93"/>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62">
                        <a:moveTo>
                          <a:pt x="0" y="7"/>
                        </a:moveTo>
                        <a:cubicBezTo>
                          <a:pt x="0" y="7"/>
                          <a:pt x="25" y="0"/>
                          <a:pt x="22" y="27"/>
                        </a:cubicBezTo>
                        <a:cubicBezTo>
                          <a:pt x="21" y="36"/>
                          <a:pt x="29" y="43"/>
                          <a:pt x="38" y="43"/>
                        </a:cubicBezTo>
                        <a:cubicBezTo>
                          <a:pt x="47" y="43"/>
                          <a:pt x="55" y="36"/>
                          <a:pt x="55" y="27"/>
                        </a:cubicBezTo>
                        <a:cubicBezTo>
                          <a:pt x="55" y="26"/>
                          <a:pt x="55" y="26"/>
                          <a:pt x="55" y="26"/>
                        </a:cubicBezTo>
                        <a:cubicBezTo>
                          <a:pt x="55" y="22"/>
                          <a:pt x="58" y="19"/>
                          <a:pt x="62" y="19"/>
                        </a:cubicBezTo>
                        <a:cubicBezTo>
                          <a:pt x="66" y="19"/>
                          <a:pt x="69" y="22"/>
                          <a:pt x="69" y="26"/>
                        </a:cubicBezTo>
                        <a:cubicBezTo>
                          <a:pt x="69" y="26"/>
                          <a:pt x="69" y="26"/>
                          <a:pt x="69" y="26"/>
                        </a:cubicBezTo>
                        <a:cubicBezTo>
                          <a:pt x="69" y="26"/>
                          <a:pt x="66" y="58"/>
                          <a:pt x="93" y="62"/>
                        </a:cubicBezTo>
                      </a:path>
                    </a:pathLst>
                  </a:custGeom>
                  <a:noFill/>
                  <a:ln w="15875" cap="flat">
                    <a:solidFill>
                      <a:schemeClr val="tx1">
                        <a:lumMod val="60000"/>
                        <a:lumOff val="4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grpSp>
            <p:sp>
              <p:nvSpPr>
                <p:cNvPr id="169" name="TextBox 168">
                  <a:extLst>
                    <a:ext uri="{FF2B5EF4-FFF2-40B4-BE49-F238E27FC236}">
                      <a16:creationId xmlns:a16="http://schemas.microsoft.com/office/drawing/2014/main" id="{470FDC54-DF2A-46ED-99FB-E972E25D0FDF}"/>
                    </a:ext>
                  </a:extLst>
                </p:cNvPr>
                <p:cNvSpPr txBox="1"/>
                <p:nvPr/>
              </p:nvSpPr>
              <p:spPr>
                <a:xfrm>
                  <a:off x="5327359" y="4436679"/>
                  <a:ext cx="2643232" cy="577905"/>
                </a:xfrm>
                <a:prstGeom prst="rect">
                  <a:avLst/>
                </a:prstGeom>
                <a:noFill/>
              </p:spPr>
              <p:txBody>
                <a:bodyPr wrap="square" lIns="143428" tIns="89642" rIns="143428" bIns="89642" rtlCol="0">
                  <a:spAutoFit/>
                </a:bodyPr>
                <a:lstStyle/>
                <a:p>
                  <a:pPr marL="0" marR="0" lvl="0" indent="0" algn="l" defTabSz="914367" rtl="0" eaLnBrk="1" fontAlgn="base" latinLnBrk="0" hangingPunct="1">
                    <a:lnSpc>
                      <a:spcPct val="90000"/>
                    </a:lnSpc>
                    <a:spcBef>
                      <a:spcPct val="0"/>
                    </a:spcBef>
                    <a:spcAft>
                      <a:spcPts val="588"/>
                    </a:spcAft>
                    <a:buClrTx/>
                    <a:buSzTx/>
                    <a:buFontTx/>
                    <a:buNone/>
                    <a:tabLst/>
                    <a:defRPr/>
                  </a:pPr>
                  <a:r>
                    <a:rPr kumimoji="0" lang="en-US" sz="700" b="0" i="0" u="none" strike="noStrike" kern="1200" cap="none" spc="0" normalizeH="0" baseline="0" noProof="0" dirty="0">
                      <a:ln>
                        <a:noFill/>
                      </a:ln>
                      <a:gradFill>
                        <a:gsLst>
                          <a:gs pos="2917">
                            <a:srgbClr val="353535"/>
                          </a:gs>
                          <a:gs pos="100000">
                            <a:srgbClr val="353535"/>
                          </a:gs>
                        </a:gsLst>
                        <a:lin ang="5400000" scaled="0"/>
                      </a:gradFill>
                      <a:effectLst/>
                      <a:uLnTx/>
                      <a:uFillTx/>
                      <a:latin typeface="Segoe UI Semilight"/>
                      <a:ea typeface="+mn-ea"/>
                      <a:cs typeface="Segoe UI" panose="020B0502040204020203" pitchFamily="34" charset="0"/>
                    </a:rPr>
                    <a:t>Custom Visualizations</a:t>
                  </a:r>
                </a:p>
              </p:txBody>
            </p:sp>
          </p:grpSp>
          <p:grpSp>
            <p:nvGrpSpPr>
              <p:cNvPr id="123" name="Group 122">
                <a:extLst>
                  <a:ext uri="{FF2B5EF4-FFF2-40B4-BE49-F238E27FC236}">
                    <a16:creationId xmlns:a16="http://schemas.microsoft.com/office/drawing/2014/main" id="{2F08ECBF-3F4D-4A22-BA19-703E796471B6}"/>
                  </a:ext>
                </a:extLst>
              </p:cNvPr>
              <p:cNvGrpSpPr/>
              <p:nvPr/>
            </p:nvGrpSpPr>
            <p:grpSpPr>
              <a:xfrm>
                <a:off x="1843958" y="3497356"/>
                <a:ext cx="2397012" cy="444980"/>
                <a:chOff x="4812330" y="3434398"/>
                <a:chExt cx="3158261" cy="586300"/>
              </a:xfrm>
            </p:grpSpPr>
            <p:sp>
              <p:nvSpPr>
                <p:cNvPr id="158" name="TextBox 157">
                  <a:extLst>
                    <a:ext uri="{FF2B5EF4-FFF2-40B4-BE49-F238E27FC236}">
                      <a16:creationId xmlns:a16="http://schemas.microsoft.com/office/drawing/2014/main" id="{0333F947-C983-4F51-A1DD-D297AFBA8B70}"/>
                    </a:ext>
                  </a:extLst>
                </p:cNvPr>
                <p:cNvSpPr txBox="1"/>
                <p:nvPr/>
              </p:nvSpPr>
              <p:spPr>
                <a:xfrm>
                  <a:off x="5327359" y="3442793"/>
                  <a:ext cx="2643232" cy="577905"/>
                </a:xfrm>
                <a:prstGeom prst="rect">
                  <a:avLst/>
                </a:prstGeom>
                <a:noFill/>
              </p:spPr>
              <p:txBody>
                <a:bodyPr wrap="square" lIns="143428" tIns="89642" rIns="143428" bIns="89642" rtlCol="0">
                  <a:spAutoFit/>
                </a:bodyPr>
                <a:lstStyle/>
                <a:p>
                  <a:pPr marL="0" marR="0" lvl="0" indent="0" algn="l" defTabSz="914367" rtl="0" eaLnBrk="1" fontAlgn="base" latinLnBrk="0" hangingPunct="1">
                    <a:lnSpc>
                      <a:spcPct val="90000"/>
                    </a:lnSpc>
                    <a:spcBef>
                      <a:spcPct val="0"/>
                    </a:spcBef>
                    <a:spcAft>
                      <a:spcPts val="588"/>
                    </a:spcAft>
                    <a:buClrTx/>
                    <a:buSzTx/>
                    <a:buFontTx/>
                    <a:buNone/>
                    <a:tabLst/>
                    <a:defRPr/>
                  </a:pPr>
                  <a:r>
                    <a:rPr kumimoji="0" lang="en-US" sz="700" b="0" i="0" u="none" strike="noStrike" kern="1200" cap="none" spc="0" normalizeH="0" baseline="0" noProof="0" dirty="0">
                      <a:ln>
                        <a:noFill/>
                      </a:ln>
                      <a:gradFill>
                        <a:gsLst>
                          <a:gs pos="2917">
                            <a:srgbClr val="353535"/>
                          </a:gs>
                          <a:gs pos="100000">
                            <a:srgbClr val="353535"/>
                          </a:gs>
                        </a:gsLst>
                        <a:lin ang="5400000" scaled="0"/>
                      </a:gradFill>
                      <a:effectLst/>
                      <a:uLnTx/>
                      <a:uFillTx/>
                      <a:latin typeface="Segoe UI Semilight"/>
                      <a:ea typeface="+mn-ea"/>
                      <a:cs typeface="Segoe UI" panose="020B0502040204020203" pitchFamily="34" charset="0"/>
                    </a:rPr>
                    <a:t>Live Dashboards</a:t>
                  </a:r>
                </a:p>
              </p:txBody>
            </p:sp>
            <p:grpSp>
              <p:nvGrpSpPr>
                <p:cNvPr id="159" name="Group 158">
                  <a:extLst>
                    <a:ext uri="{FF2B5EF4-FFF2-40B4-BE49-F238E27FC236}">
                      <a16:creationId xmlns:a16="http://schemas.microsoft.com/office/drawing/2014/main" id="{3D72E306-A85D-4EDE-B395-0804B398485C}"/>
                    </a:ext>
                  </a:extLst>
                </p:cNvPr>
                <p:cNvGrpSpPr/>
                <p:nvPr/>
              </p:nvGrpSpPr>
              <p:grpSpPr>
                <a:xfrm>
                  <a:off x="4812330" y="3434398"/>
                  <a:ext cx="470407" cy="338942"/>
                  <a:chOff x="4740818" y="3281526"/>
                  <a:chExt cx="470407" cy="338942"/>
                </a:xfrm>
              </p:grpSpPr>
              <p:sp>
                <p:nvSpPr>
                  <p:cNvPr id="160" name="Oval 5">
                    <a:extLst>
                      <a:ext uri="{FF2B5EF4-FFF2-40B4-BE49-F238E27FC236}">
                        <a16:creationId xmlns:a16="http://schemas.microsoft.com/office/drawing/2014/main" id="{B5610995-681F-4D79-BED6-4B81FB5FA7E5}"/>
                      </a:ext>
                    </a:extLst>
                  </p:cNvPr>
                  <p:cNvSpPr>
                    <a:spLocks noChangeArrowheads="1"/>
                  </p:cNvSpPr>
                  <p:nvPr/>
                </p:nvSpPr>
                <p:spPr bwMode="auto">
                  <a:xfrm>
                    <a:off x="4740818" y="3281526"/>
                    <a:ext cx="195124" cy="192024"/>
                  </a:xfrm>
                  <a:prstGeom prst="ellipse">
                    <a:avLst/>
                  </a:prstGeom>
                  <a:noFill/>
                  <a:ln w="15875" cap="flat">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161" name="Freeform 6">
                    <a:extLst>
                      <a:ext uri="{FF2B5EF4-FFF2-40B4-BE49-F238E27FC236}">
                        <a16:creationId xmlns:a16="http://schemas.microsoft.com/office/drawing/2014/main" id="{822AE2DA-A0F7-430E-AD29-6309E3F8BA99}"/>
                      </a:ext>
                    </a:extLst>
                  </p:cNvPr>
                  <p:cNvSpPr>
                    <a:spLocks/>
                  </p:cNvSpPr>
                  <p:nvPr/>
                </p:nvSpPr>
                <p:spPr bwMode="auto">
                  <a:xfrm>
                    <a:off x="4838907" y="3326673"/>
                    <a:ext cx="36916" cy="85546"/>
                  </a:xfrm>
                  <a:custGeom>
                    <a:avLst/>
                    <a:gdLst>
                      <a:gd name="T0" fmla="*/ 0 w 35"/>
                      <a:gd name="T1" fmla="*/ 0 h 99"/>
                      <a:gd name="T2" fmla="*/ 0 w 35"/>
                      <a:gd name="T3" fmla="*/ 63 h 99"/>
                      <a:gd name="T4" fmla="*/ 35 w 35"/>
                      <a:gd name="T5" fmla="*/ 99 h 99"/>
                    </a:gdLst>
                    <a:ahLst/>
                    <a:cxnLst>
                      <a:cxn ang="0">
                        <a:pos x="T0" y="T1"/>
                      </a:cxn>
                      <a:cxn ang="0">
                        <a:pos x="T2" y="T3"/>
                      </a:cxn>
                      <a:cxn ang="0">
                        <a:pos x="T4" y="T5"/>
                      </a:cxn>
                    </a:cxnLst>
                    <a:rect l="0" t="0" r="r" b="b"/>
                    <a:pathLst>
                      <a:path w="35" h="99">
                        <a:moveTo>
                          <a:pt x="0" y="0"/>
                        </a:moveTo>
                        <a:lnTo>
                          <a:pt x="0" y="63"/>
                        </a:lnTo>
                        <a:lnTo>
                          <a:pt x="35" y="99"/>
                        </a:lnTo>
                      </a:path>
                    </a:pathLst>
                  </a:custGeom>
                  <a:noFill/>
                  <a:ln w="15875" cap="flat">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162" name="Line 7">
                    <a:extLst>
                      <a:ext uri="{FF2B5EF4-FFF2-40B4-BE49-F238E27FC236}">
                        <a16:creationId xmlns:a16="http://schemas.microsoft.com/office/drawing/2014/main" id="{4FF12B1B-E3F8-4243-89B2-A7E08FA66533}"/>
                      </a:ext>
                    </a:extLst>
                  </p:cNvPr>
                  <p:cNvSpPr>
                    <a:spLocks noChangeShapeType="1"/>
                  </p:cNvSpPr>
                  <p:nvPr/>
                </p:nvSpPr>
                <p:spPr bwMode="auto">
                  <a:xfrm>
                    <a:off x="4875823" y="3620468"/>
                    <a:ext cx="335402" cy="0"/>
                  </a:xfrm>
                  <a:prstGeom prst="line">
                    <a:avLst/>
                  </a:prstGeom>
                  <a:noFill/>
                  <a:ln w="15875" cap="flat">
                    <a:solidFill>
                      <a:schemeClr val="tx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2917">
                            <a:srgbClr val="353535"/>
                          </a:gs>
                          <a:gs pos="100000">
                            <a:srgbClr val="353535"/>
                          </a:gs>
                        </a:gsLst>
                      </a:gradFill>
                      <a:effectLst/>
                      <a:uLnTx/>
                      <a:uFillTx/>
                      <a:latin typeface="Segoe UI Semilight"/>
                      <a:ea typeface="+mn-ea"/>
                      <a:cs typeface="+mn-cs"/>
                    </a:endParaRPr>
                  </a:p>
                </p:txBody>
              </p:sp>
              <p:sp>
                <p:nvSpPr>
                  <p:cNvPr id="163" name="Rectangle 8">
                    <a:extLst>
                      <a:ext uri="{FF2B5EF4-FFF2-40B4-BE49-F238E27FC236}">
                        <a16:creationId xmlns:a16="http://schemas.microsoft.com/office/drawing/2014/main" id="{4F25D0B6-C27D-4CD0-B607-05271D50485F}"/>
                      </a:ext>
                    </a:extLst>
                  </p:cNvPr>
                  <p:cNvSpPr>
                    <a:spLocks noChangeArrowheads="1"/>
                  </p:cNvSpPr>
                  <p:nvPr/>
                </p:nvSpPr>
                <p:spPr bwMode="auto">
                  <a:xfrm>
                    <a:off x="4883206" y="3497765"/>
                    <a:ext cx="48517" cy="82089"/>
                  </a:xfrm>
                  <a:prstGeom prst="rect">
                    <a:avLst/>
                  </a:prstGeom>
                  <a:noFill/>
                  <a:ln w="15875" cap="flat">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164" name="Rectangle 9">
                    <a:extLst>
                      <a:ext uri="{FF2B5EF4-FFF2-40B4-BE49-F238E27FC236}">
                        <a16:creationId xmlns:a16="http://schemas.microsoft.com/office/drawing/2014/main" id="{F8BF69D7-3057-48D4-B7E9-F14AB753AAD8}"/>
                      </a:ext>
                    </a:extLst>
                  </p:cNvPr>
                  <p:cNvSpPr>
                    <a:spLocks noChangeArrowheads="1"/>
                  </p:cNvSpPr>
                  <p:nvPr/>
                </p:nvSpPr>
                <p:spPr bwMode="auto">
                  <a:xfrm>
                    <a:off x="4971803" y="3439871"/>
                    <a:ext cx="48517" cy="139985"/>
                  </a:xfrm>
                  <a:prstGeom prst="rect">
                    <a:avLst/>
                  </a:prstGeom>
                  <a:noFill/>
                  <a:ln w="15875" cap="flat">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165" name="Rectangle 10">
                    <a:extLst>
                      <a:ext uri="{FF2B5EF4-FFF2-40B4-BE49-F238E27FC236}">
                        <a16:creationId xmlns:a16="http://schemas.microsoft.com/office/drawing/2014/main" id="{6791E4EE-A3FC-4BCB-8F12-EFBBC05B36C6}"/>
                      </a:ext>
                    </a:extLst>
                  </p:cNvPr>
                  <p:cNvSpPr>
                    <a:spLocks noChangeArrowheads="1"/>
                  </p:cNvSpPr>
                  <p:nvPr/>
                </p:nvSpPr>
                <p:spPr bwMode="auto">
                  <a:xfrm>
                    <a:off x="5060400" y="3470978"/>
                    <a:ext cx="48517" cy="108877"/>
                  </a:xfrm>
                  <a:prstGeom prst="rect">
                    <a:avLst/>
                  </a:prstGeom>
                  <a:noFill/>
                  <a:ln w="15875" cap="flat">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166" name="Rectangle 11">
                    <a:extLst>
                      <a:ext uri="{FF2B5EF4-FFF2-40B4-BE49-F238E27FC236}">
                        <a16:creationId xmlns:a16="http://schemas.microsoft.com/office/drawing/2014/main" id="{183EA616-0026-4F48-BE92-3262DABCFE86}"/>
                      </a:ext>
                    </a:extLst>
                  </p:cNvPr>
                  <p:cNvSpPr>
                    <a:spLocks noChangeArrowheads="1"/>
                  </p:cNvSpPr>
                  <p:nvPr/>
                </p:nvSpPr>
                <p:spPr bwMode="auto">
                  <a:xfrm>
                    <a:off x="5148996" y="3399257"/>
                    <a:ext cx="48517" cy="180597"/>
                  </a:xfrm>
                  <a:prstGeom prst="rect">
                    <a:avLst/>
                  </a:prstGeom>
                  <a:noFill/>
                  <a:ln w="15875" cap="flat">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2917">
                            <a:srgbClr val="353535"/>
                          </a:gs>
                          <a:gs pos="100000">
                            <a:srgbClr val="353535"/>
                          </a:gs>
                        </a:gsLst>
                      </a:gradFill>
                      <a:effectLst/>
                      <a:uLnTx/>
                      <a:uFillTx/>
                      <a:latin typeface="Segoe UI Semilight"/>
                      <a:ea typeface="+mn-ea"/>
                      <a:cs typeface="+mn-cs"/>
                    </a:endParaRPr>
                  </a:p>
                </p:txBody>
              </p:sp>
              <p:sp>
                <p:nvSpPr>
                  <p:cNvPr id="167" name="Line 20">
                    <a:extLst>
                      <a:ext uri="{FF2B5EF4-FFF2-40B4-BE49-F238E27FC236}">
                        <a16:creationId xmlns:a16="http://schemas.microsoft.com/office/drawing/2014/main" id="{6C49E298-EEEA-43D0-90C8-660D23AA73D7}"/>
                      </a:ext>
                    </a:extLst>
                  </p:cNvPr>
                  <p:cNvSpPr>
                    <a:spLocks noChangeShapeType="1"/>
                  </p:cNvSpPr>
                  <p:nvPr/>
                </p:nvSpPr>
                <p:spPr bwMode="auto">
                  <a:xfrm>
                    <a:off x="4807446" y="3452478"/>
                    <a:ext cx="0" cy="0"/>
                  </a:xfrm>
                  <a:prstGeom prst="line">
                    <a:avLst/>
                  </a:prstGeom>
                  <a:noFill/>
                  <a:ln w="15875" cap="flat">
                    <a:solidFill>
                      <a:schemeClr val="tx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grpSp>
          </p:grpSp>
          <p:grpSp>
            <p:nvGrpSpPr>
              <p:cNvPr id="124" name="Group 123">
                <a:extLst>
                  <a:ext uri="{FF2B5EF4-FFF2-40B4-BE49-F238E27FC236}">
                    <a16:creationId xmlns:a16="http://schemas.microsoft.com/office/drawing/2014/main" id="{A5C69102-C203-42D1-8E72-B01E851461D5}"/>
                  </a:ext>
                </a:extLst>
              </p:cNvPr>
              <p:cNvGrpSpPr/>
              <p:nvPr/>
            </p:nvGrpSpPr>
            <p:grpSpPr>
              <a:xfrm>
                <a:off x="1869996" y="3880889"/>
                <a:ext cx="2607735" cy="438608"/>
                <a:chOff x="4846638" y="3939736"/>
                <a:chExt cx="3435907" cy="577904"/>
              </a:xfrm>
            </p:grpSpPr>
            <p:sp>
              <p:nvSpPr>
                <p:cNvPr id="147" name="TextBox 146">
                  <a:extLst>
                    <a:ext uri="{FF2B5EF4-FFF2-40B4-BE49-F238E27FC236}">
                      <a16:creationId xmlns:a16="http://schemas.microsoft.com/office/drawing/2014/main" id="{514BDCFF-021E-4471-B53A-12583003569C}"/>
                    </a:ext>
                  </a:extLst>
                </p:cNvPr>
                <p:cNvSpPr txBox="1"/>
                <p:nvPr/>
              </p:nvSpPr>
              <p:spPr>
                <a:xfrm>
                  <a:off x="5327359" y="3939736"/>
                  <a:ext cx="2955186" cy="577904"/>
                </a:xfrm>
                <a:prstGeom prst="rect">
                  <a:avLst/>
                </a:prstGeom>
                <a:noFill/>
              </p:spPr>
              <p:txBody>
                <a:bodyPr wrap="square" lIns="143428" tIns="89642" rIns="143428" bIns="89642" rtlCol="0">
                  <a:spAutoFit/>
                </a:bodyPr>
                <a:lstStyle>
                  <a:defPPr>
                    <a:defRPr lang="en-US"/>
                  </a:defPPr>
                  <a:lvl1pPr fontAlgn="base">
                    <a:lnSpc>
                      <a:spcPct val="90000"/>
                    </a:lnSpc>
                    <a:spcBef>
                      <a:spcPct val="0"/>
                    </a:spcBef>
                    <a:spcAft>
                      <a:spcPts val="600"/>
                    </a:spcAft>
                    <a:defRPr sz="1400">
                      <a:gradFill>
                        <a:gsLst>
                          <a:gs pos="2917">
                            <a:schemeClr val="bg1"/>
                          </a:gs>
                          <a:gs pos="100000">
                            <a:schemeClr val="bg1"/>
                          </a:gs>
                        </a:gsLst>
                        <a:lin ang="5400000" scaled="0"/>
                      </a:gradFill>
                      <a:latin typeface="Segoe UI Semilight" panose="020B0402040204020203" pitchFamily="34" charset="0"/>
                      <a:cs typeface="Segoe UI Semilight" panose="020B0402040204020203" pitchFamily="34" charset="0"/>
                    </a:defRPr>
                  </a:lvl1pPr>
                </a:lstStyle>
                <a:p>
                  <a:pPr marL="0" marR="0" lvl="0" indent="0" algn="l" defTabSz="914367" rtl="0" eaLnBrk="1" fontAlgn="base" latinLnBrk="0" hangingPunct="1">
                    <a:lnSpc>
                      <a:spcPct val="90000"/>
                    </a:lnSpc>
                    <a:spcBef>
                      <a:spcPct val="0"/>
                    </a:spcBef>
                    <a:spcAft>
                      <a:spcPts val="588"/>
                    </a:spcAft>
                    <a:buClrTx/>
                    <a:buSzTx/>
                    <a:buFontTx/>
                    <a:buNone/>
                    <a:tabLst/>
                    <a:defRPr/>
                  </a:pPr>
                  <a:r>
                    <a:rPr kumimoji="0" lang="en-US" sz="700" b="0" i="0" u="none" strike="noStrike" kern="1200" cap="none" spc="0" normalizeH="0" baseline="0" noProof="0" dirty="0">
                      <a:ln>
                        <a:noFill/>
                      </a:ln>
                      <a:gradFill>
                        <a:gsLst>
                          <a:gs pos="2917">
                            <a:srgbClr val="353535"/>
                          </a:gs>
                          <a:gs pos="100000">
                            <a:srgbClr val="353535"/>
                          </a:gs>
                        </a:gsLst>
                        <a:lin ang="5400000" scaled="0"/>
                      </a:gradFill>
                      <a:effectLst/>
                      <a:uLnTx/>
                      <a:uFillTx/>
                      <a:latin typeface="Segoe UI Semilight"/>
                      <a:ea typeface="+mn-ea"/>
                      <a:cs typeface="Segoe UI" panose="020B0502040204020203" pitchFamily="34" charset="0"/>
                    </a:rPr>
                    <a:t>Natural Language Query</a:t>
                  </a:r>
                </a:p>
              </p:txBody>
            </p:sp>
            <p:grpSp>
              <p:nvGrpSpPr>
                <p:cNvPr id="148" name="Group 147">
                  <a:extLst>
                    <a:ext uri="{FF2B5EF4-FFF2-40B4-BE49-F238E27FC236}">
                      <a16:creationId xmlns:a16="http://schemas.microsoft.com/office/drawing/2014/main" id="{FB24A59C-1728-4D53-85D3-CBB03DA5BD13}"/>
                    </a:ext>
                  </a:extLst>
                </p:cNvPr>
                <p:cNvGrpSpPr/>
                <p:nvPr/>
              </p:nvGrpSpPr>
              <p:grpSpPr>
                <a:xfrm>
                  <a:off x="4846638" y="3974764"/>
                  <a:ext cx="449420" cy="298388"/>
                  <a:chOff x="4740027" y="3825516"/>
                  <a:chExt cx="510242" cy="338770"/>
                </a:xfrm>
              </p:grpSpPr>
              <p:sp>
                <p:nvSpPr>
                  <p:cNvPr id="149" name="Line 6">
                    <a:extLst>
                      <a:ext uri="{FF2B5EF4-FFF2-40B4-BE49-F238E27FC236}">
                        <a16:creationId xmlns:a16="http://schemas.microsoft.com/office/drawing/2014/main" id="{46E227AE-E5E4-4FDE-B544-B072070E25BC}"/>
                      </a:ext>
                    </a:extLst>
                  </p:cNvPr>
                  <p:cNvSpPr>
                    <a:spLocks noChangeShapeType="1"/>
                  </p:cNvSpPr>
                  <p:nvPr/>
                </p:nvSpPr>
                <p:spPr bwMode="auto">
                  <a:xfrm>
                    <a:off x="5014260" y="3825516"/>
                    <a:ext cx="0" cy="0"/>
                  </a:xfrm>
                  <a:prstGeom prst="line">
                    <a:avLst/>
                  </a:prstGeom>
                  <a:solidFill>
                    <a:schemeClr val="tx1"/>
                  </a:solidFill>
                  <a:ln w="15875" cap="flat">
                    <a:solidFill>
                      <a:schemeClr val="accent3"/>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150" name="Line 7">
                    <a:extLst>
                      <a:ext uri="{FF2B5EF4-FFF2-40B4-BE49-F238E27FC236}">
                        <a16:creationId xmlns:a16="http://schemas.microsoft.com/office/drawing/2014/main" id="{6A5DF4A7-D50D-47C7-A694-A7F3C7637B01}"/>
                      </a:ext>
                    </a:extLst>
                  </p:cNvPr>
                  <p:cNvSpPr>
                    <a:spLocks noChangeShapeType="1"/>
                  </p:cNvSpPr>
                  <p:nvPr/>
                </p:nvSpPr>
                <p:spPr bwMode="auto">
                  <a:xfrm>
                    <a:off x="4882465" y="3825516"/>
                    <a:ext cx="0" cy="0"/>
                  </a:xfrm>
                  <a:prstGeom prst="line">
                    <a:avLst/>
                  </a:prstGeom>
                  <a:solidFill>
                    <a:schemeClr val="tx1"/>
                  </a:solidFill>
                  <a:ln w="15875" cap="flat">
                    <a:solidFill>
                      <a:schemeClr val="accent3"/>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151" name="Freeform 19">
                    <a:extLst>
                      <a:ext uri="{FF2B5EF4-FFF2-40B4-BE49-F238E27FC236}">
                        <a16:creationId xmlns:a16="http://schemas.microsoft.com/office/drawing/2014/main" id="{6D9B3A9E-7973-4F16-9BCD-DFDCF0D02CD9}"/>
                      </a:ext>
                    </a:extLst>
                  </p:cNvPr>
                  <p:cNvSpPr>
                    <a:spLocks/>
                  </p:cNvSpPr>
                  <p:nvPr/>
                </p:nvSpPr>
                <p:spPr bwMode="auto">
                  <a:xfrm>
                    <a:off x="4740027" y="3833259"/>
                    <a:ext cx="303715" cy="229837"/>
                  </a:xfrm>
                  <a:custGeom>
                    <a:avLst/>
                    <a:gdLst>
                      <a:gd name="T0" fmla="*/ 118 w 143"/>
                      <a:gd name="T1" fmla="*/ 97 h 123"/>
                      <a:gd name="T2" fmla="*/ 143 w 143"/>
                      <a:gd name="T3" fmla="*/ 71 h 123"/>
                      <a:gd name="T4" fmla="*/ 143 w 143"/>
                      <a:gd name="T5" fmla="*/ 27 h 123"/>
                      <a:gd name="T6" fmla="*/ 118 w 143"/>
                      <a:gd name="T7" fmla="*/ 0 h 123"/>
                      <a:gd name="T8" fmla="*/ 26 w 143"/>
                      <a:gd name="T9" fmla="*/ 0 h 123"/>
                      <a:gd name="T10" fmla="*/ 0 w 143"/>
                      <a:gd name="T11" fmla="*/ 27 h 123"/>
                      <a:gd name="T12" fmla="*/ 0 w 143"/>
                      <a:gd name="T13" fmla="*/ 71 h 123"/>
                      <a:gd name="T14" fmla="*/ 26 w 143"/>
                      <a:gd name="T15" fmla="*/ 97 h 123"/>
                      <a:gd name="T16" fmla="*/ 36 w 143"/>
                      <a:gd name="T17" fmla="*/ 97 h 123"/>
                      <a:gd name="T18" fmla="*/ 36 w 143"/>
                      <a:gd name="T19" fmla="*/ 116 h 123"/>
                      <a:gd name="T20" fmla="*/ 41 w 143"/>
                      <a:gd name="T21" fmla="*/ 122 h 123"/>
                      <a:gd name="T22" fmla="*/ 43 w 143"/>
                      <a:gd name="T23" fmla="*/ 123 h 123"/>
                      <a:gd name="T24" fmla="*/ 48 w 143"/>
                      <a:gd name="T25" fmla="*/ 121 h 123"/>
                      <a:gd name="T26" fmla="*/ 68 w 143"/>
                      <a:gd name="T27" fmla="*/ 97 h 123"/>
                      <a:gd name="T28" fmla="*/ 88 w 143"/>
                      <a:gd name="T29" fmla="*/ 9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3" h="123">
                        <a:moveTo>
                          <a:pt x="118" y="97"/>
                        </a:moveTo>
                        <a:cubicBezTo>
                          <a:pt x="132" y="97"/>
                          <a:pt x="143" y="85"/>
                          <a:pt x="143" y="71"/>
                        </a:cubicBezTo>
                        <a:cubicBezTo>
                          <a:pt x="143" y="27"/>
                          <a:pt x="143" y="27"/>
                          <a:pt x="143" y="27"/>
                        </a:cubicBezTo>
                        <a:cubicBezTo>
                          <a:pt x="143" y="12"/>
                          <a:pt x="132" y="0"/>
                          <a:pt x="118" y="0"/>
                        </a:cubicBezTo>
                        <a:cubicBezTo>
                          <a:pt x="26" y="0"/>
                          <a:pt x="26" y="0"/>
                          <a:pt x="26" y="0"/>
                        </a:cubicBezTo>
                        <a:cubicBezTo>
                          <a:pt x="12" y="0"/>
                          <a:pt x="0" y="12"/>
                          <a:pt x="0" y="27"/>
                        </a:cubicBezTo>
                        <a:cubicBezTo>
                          <a:pt x="0" y="71"/>
                          <a:pt x="0" y="71"/>
                          <a:pt x="0" y="71"/>
                        </a:cubicBezTo>
                        <a:cubicBezTo>
                          <a:pt x="0" y="85"/>
                          <a:pt x="12" y="97"/>
                          <a:pt x="26" y="97"/>
                        </a:cubicBezTo>
                        <a:cubicBezTo>
                          <a:pt x="36" y="97"/>
                          <a:pt x="36" y="97"/>
                          <a:pt x="36" y="97"/>
                        </a:cubicBezTo>
                        <a:cubicBezTo>
                          <a:pt x="36" y="116"/>
                          <a:pt x="36" y="116"/>
                          <a:pt x="36" y="116"/>
                        </a:cubicBezTo>
                        <a:cubicBezTo>
                          <a:pt x="36" y="119"/>
                          <a:pt x="38" y="121"/>
                          <a:pt x="41" y="122"/>
                        </a:cubicBezTo>
                        <a:cubicBezTo>
                          <a:pt x="41" y="123"/>
                          <a:pt x="42" y="123"/>
                          <a:pt x="43" y="123"/>
                        </a:cubicBezTo>
                        <a:cubicBezTo>
                          <a:pt x="45" y="123"/>
                          <a:pt x="47" y="122"/>
                          <a:pt x="48" y="121"/>
                        </a:cubicBezTo>
                        <a:cubicBezTo>
                          <a:pt x="68" y="97"/>
                          <a:pt x="68" y="97"/>
                          <a:pt x="68" y="97"/>
                        </a:cubicBezTo>
                        <a:cubicBezTo>
                          <a:pt x="88" y="97"/>
                          <a:pt x="88" y="97"/>
                          <a:pt x="88" y="97"/>
                        </a:cubicBezTo>
                      </a:path>
                    </a:pathLst>
                  </a:custGeom>
                  <a:noFill/>
                  <a:ln w="15875" cap="flat">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2917">
                            <a:srgbClr val="353535"/>
                          </a:gs>
                          <a:gs pos="100000">
                            <a:srgbClr val="353535"/>
                          </a:gs>
                        </a:gsLst>
                      </a:gradFill>
                      <a:effectLst/>
                      <a:uLnTx/>
                      <a:uFillTx/>
                      <a:latin typeface="Segoe UI Semilight"/>
                      <a:ea typeface="+mn-ea"/>
                      <a:cs typeface="+mn-cs"/>
                    </a:endParaRPr>
                  </a:p>
                </p:txBody>
              </p:sp>
              <p:sp>
                <p:nvSpPr>
                  <p:cNvPr id="152" name="Freeform 21">
                    <a:extLst>
                      <a:ext uri="{FF2B5EF4-FFF2-40B4-BE49-F238E27FC236}">
                        <a16:creationId xmlns:a16="http://schemas.microsoft.com/office/drawing/2014/main" id="{F006FCAA-6CDC-45A4-8711-543B51F98AB5}"/>
                      </a:ext>
                    </a:extLst>
                  </p:cNvPr>
                  <p:cNvSpPr>
                    <a:spLocks/>
                  </p:cNvSpPr>
                  <p:nvPr/>
                </p:nvSpPr>
                <p:spPr bwMode="auto">
                  <a:xfrm>
                    <a:off x="4948579" y="3926876"/>
                    <a:ext cx="301690" cy="237410"/>
                  </a:xfrm>
                  <a:custGeom>
                    <a:avLst/>
                    <a:gdLst>
                      <a:gd name="T0" fmla="*/ 25 w 142"/>
                      <a:gd name="T1" fmla="*/ 0 h 123"/>
                      <a:gd name="T2" fmla="*/ 0 w 142"/>
                      <a:gd name="T3" fmla="*/ 27 h 123"/>
                      <a:gd name="T4" fmla="*/ 0 w 142"/>
                      <a:gd name="T5" fmla="*/ 71 h 123"/>
                      <a:gd name="T6" fmla="*/ 25 w 142"/>
                      <a:gd name="T7" fmla="*/ 97 h 123"/>
                      <a:gd name="T8" fmla="*/ 75 w 142"/>
                      <a:gd name="T9" fmla="*/ 97 h 123"/>
                      <a:gd name="T10" fmla="*/ 95 w 142"/>
                      <a:gd name="T11" fmla="*/ 121 h 123"/>
                      <a:gd name="T12" fmla="*/ 100 w 142"/>
                      <a:gd name="T13" fmla="*/ 123 h 123"/>
                      <a:gd name="T14" fmla="*/ 102 w 142"/>
                      <a:gd name="T15" fmla="*/ 123 h 123"/>
                      <a:gd name="T16" fmla="*/ 107 w 142"/>
                      <a:gd name="T17" fmla="*/ 116 h 123"/>
                      <a:gd name="T18" fmla="*/ 107 w 142"/>
                      <a:gd name="T19" fmla="*/ 97 h 123"/>
                      <a:gd name="T20" fmla="*/ 117 w 142"/>
                      <a:gd name="T21" fmla="*/ 97 h 123"/>
                      <a:gd name="T22" fmla="*/ 142 w 142"/>
                      <a:gd name="T23" fmla="*/ 71 h 123"/>
                      <a:gd name="T24" fmla="*/ 142 w 142"/>
                      <a:gd name="T25" fmla="*/ 27 h 123"/>
                      <a:gd name="T26" fmla="*/ 117 w 142"/>
                      <a:gd name="T27" fmla="*/ 0 h 123"/>
                      <a:gd name="T28" fmla="*/ 117 w 142"/>
                      <a:gd name="T29" fmla="*/ 0 h 123"/>
                      <a:gd name="T30" fmla="*/ 55 w 142"/>
                      <a:gd name="T3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2" h="123">
                        <a:moveTo>
                          <a:pt x="25" y="0"/>
                        </a:moveTo>
                        <a:cubicBezTo>
                          <a:pt x="11" y="0"/>
                          <a:pt x="0" y="12"/>
                          <a:pt x="0" y="27"/>
                        </a:cubicBezTo>
                        <a:cubicBezTo>
                          <a:pt x="0" y="71"/>
                          <a:pt x="0" y="71"/>
                          <a:pt x="0" y="71"/>
                        </a:cubicBezTo>
                        <a:cubicBezTo>
                          <a:pt x="0" y="85"/>
                          <a:pt x="11" y="97"/>
                          <a:pt x="25" y="97"/>
                        </a:cubicBezTo>
                        <a:cubicBezTo>
                          <a:pt x="75" y="97"/>
                          <a:pt x="75" y="97"/>
                          <a:pt x="75" y="97"/>
                        </a:cubicBezTo>
                        <a:cubicBezTo>
                          <a:pt x="95" y="121"/>
                          <a:pt x="95" y="121"/>
                          <a:pt x="95" y="121"/>
                        </a:cubicBezTo>
                        <a:cubicBezTo>
                          <a:pt x="96" y="122"/>
                          <a:pt x="98" y="123"/>
                          <a:pt x="100" y="123"/>
                        </a:cubicBezTo>
                        <a:cubicBezTo>
                          <a:pt x="101" y="123"/>
                          <a:pt x="102" y="123"/>
                          <a:pt x="102" y="123"/>
                        </a:cubicBezTo>
                        <a:cubicBezTo>
                          <a:pt x="105" y="121"/>
                          <a:pt x="107" y="119"/>
                          <a:pt x="107" y="116"/>
                        </a:cubicBezTo>
                        <a:cubicBezTo>
                          <a:pt x="107" y="97"/>
                          <a:pt x="107" y="97"/>
                          <a:pt x="107" y="97"/>
                        </a:cubicBezTo>
                        <a:cubicBezTo>
                          <a:pt x="117" y="97"/>
                          <a:pt x="117" y="97"/>
                          <a:pt x="117" y="97"/>
                        </a:cubicBezTo>
                        <a:cubicBezTo>
                          <a:pt x="131" y="97"/>
                          <a:pt x="142" y="85"/>
                          <a:pt x="142" y="71"/>
                        </a:cubicBezTo>
                        <a:cubicBezTo>
                          <a:pt x="142" y="27"/>
                          <a:pt x="142" y="27"/>
                          <a:pt x="142" y="27"/>
                        </a:cubicBezTo>
                        <a:cubicBezTo>
                          <a:pt x="142" y="12"/>
                          <a:pt x="131" y="0"/>
                          <a:pt x="117" y="0"/>
                        </a:cubicBezTo>
                        <a:cubicBezTo>
                          <a:pt x="117" y="0"/>
                          <a:pt x="117" y="0"/>
                          <a:pt x="117" y="0"/>
                        </a:cubicBezTo>
                        <a:cubicBezTo>
                          <a:pt x="55" y="0"/>
                          <a:pt x="55" y="0"/>
                          <a:pt x="55" y="0"/>
                        </a:cubicBezTo>
                      </a:path>
                    </a:pathLst>
                  </a:custGeom>
                  <a:solidFill>
                    <a:srgbClr val="FFFFFF"/>
                  </a:solidFill>
                  <a:ln w="15875" cap="flat">
                    <a:solidFill>
                      <a:schemeClr val="tx1">
                        <a:lumMod val="60000"/>
                        <a:lumOff val="4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2917">
                            <a:srgbClr val="353535"/>
                          </a:gs>
                          <a:gs pos="100000">
                            <a:srgbClr val="353535"/>
                          </a:gs>
                        </a:gsLst>
                      </a:gradFill>
                      <a:effectLst/>
                      <a:uLnTx/>
                      <a:uFillTx/>
                      <a:latin typeface="Segoe UI Semilight"/>
                      <a:ea typeface="+mn-ea"/>
                      <a:cs typeface="+mn-cs"/>
                    </a:endParaRPr>
                  </a:p>
                </p:txBody>
              </p:sp>
              <p:sp>
                <p:nvSpPr>
                  <p:cNvPr id="153" name="Freeform 22">
                    <a:extLst>
                      <a:ext uri="{FF2B5EF4-FFF2-40B4-BE49-F238E27FC236}">
                        <a16:creationId xmlns:a16="http://schemas.microsoft.com/office/drawing/2014/main" id="{47995B0F-B3FE-4E24-A143-E250B20DE675}"/>
                      </a:ext>
                    </a:extLst>
                  </p:cNvPr>
                  <p:cNvSpPr>
                    <a:spLocks/>
                  </p:cNvSpPr>
                  <p:nvPr/>
                </p:nvSpPr>
                <p:spPr bwMode="auto">
                  <a:xfrm>
                    <a:off x="4836202" y="3882777"/>
                    <a:ext cx="103263" cy="89576"/>
                  </a:xfrm>
                  <a:custGeom>
                    <a:avLst/>
                    <a:gdLst>
                      <a:gd name="T0" fmla="*/ 19 w 49"/>
                      <a:gd name="T1" fmla="*/ 0 h 51"/>
                      <a:gd name="T2" fmla="*/ 0 w 49"/>
                      <a:gd name="T3" fmla="*/ 51 h 51"/>
                      <a:gd name="T4" fmla="*/ 11 w 49"/>
                      <a:gd name="T5" fmla="*/ 51 h 51"/>
                      <a:gd name="T6" fmla="*/ 15 w 49"/>
                      <a:gd name="T7" fmla="*/ 39 h 51"/>
                      <a:gd name="T8" fmla="*/ 34 w 49"/>
                      <a:gd name="T9" fmla="*/ 39 h 51"/>
                      <a:gd name="T10" fmla="*/ 38 w 49"/>
                      <a:gd name="T11" fmla="*/ 51 h 51"/>
                      <a:gd name="T12" fmla="*/ 49 w 49"/>
                      <a:gd name="T13" fmla="*/ 51 h 51"/>
                      <a:gd name="T14" fmla="*/ 30 w 49"/>
                      <a:gd name="T15" fmla="*/ 0 h 51"/>
                      <a:gd name="T16" fmla="*/ 19 w 49"/>
                      <a:gd name="T17" fmla="*/ 0 h 51"/>
                      <a:gd name="T18" fmla="*/ 19 w 49"/>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51">
                        <a:moveTo>
                          <a:pt x="19" y="0"/>
                        </a:moveTo>
                        <a:cubicBezTo>
                          <a:pt x="0" y="51"/>
                          <a:pt x="0" y="51"/>
                          <a:pt x="0" y="51"/>
                        </a:cubicBezTo>
                        <a:cubicBezTo>
                          <a:pt x="11" y="51"/>
                          <a:pt x="11" y="51"/>
                          <a:pt x="11" y="51"/>
                        </a:cubicBezTo>
                        <a:cubicBezTo>
                          <a:pt x="15" y="39"/>
                          <a:pt x="15" y="39"/>
                          <a:pt x="15" y="39"/>
                        </a:cubicBezTo>
                        <a:cubicBezTo>
                          <a:pt x="34" y="39"/>
                          <a:pt x="34" y="39"/>
                          <a:pt x="34" y="39"/>
                        </a:cubicBezTo>
                        <a:cubicBezTo>
                          <a:pt x="38" y="51"/>
                          <a:pt x="38" y="51"/>
                          <a:pt x="38" y="51"/>
                        </a:cubicBezTo>
                        <a:cubicBezTo>
                          <a:pt x="49" y="51"/>
                          <a:pt x="49" y="51"/>
                          <a:pt x="49" y="51"/>
                        </a:cubicBezTo>
                        <a:cubicBezTo>
                          <a:pt x="30" y="0"/>
                          <a:pt x="30" y="0"/>
                          <a:pt x="30" y="0"/>
                        </a:cubicBezTo>
                        <a:cubicBezTo>
                          <a:pt x="19" y="0"/>
                          <a:pt x="19" y="0"/>
                          <a:pt x="19" y="0"/>
                        </a:cubicBezTo>
                        <a:cubicBezTo>
                          <a:pt x="19" y="0"/>
                          <a:pt x="19" y="0"/>
                          <a:pt x="19" y="0"/>
                        </a:cubicBezTo>
                        <a:close/>
                      </a:path>
                    </a:pathLst>
                  </a:custGeom>
                  <a:solidFill>
                    <a:schemeClr val="tx1">
                      <a:lumMod val="60000"/>
                      <a:lumOff val="40000"/>
                    </a:schemeClr>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2917">
                            <a:srgbClr val="353535"/>
                          </a:gs>
                          <a:gs pos="100000">
                            <a:srgbClr val="353535"/>
                          </a:gs>
                        </a:gsLst>
                      </a:gradFill>
                      <a:effectLst/>
                      <a:uLnTx/>
                      <a:uFillTx/>
                      <a:latin typeface="Segoe UI Semilight"/>
                      <a:ea typeface="+mn-ea"/>
                      <a:cs typeface="+mn-cs"/>
                    </a:endParaRPr>
                  </a:p>
                </p:txBody>
              </p:sp>
              <p:sp>
                <p:nvSpPr>
                  <p:cNvPr id="154" name="Freeform 23">
                    <a:extLst>
                      <a:ext uri="{FF2B5EF4-FFF2-40B4-BE49-F238E27FC236}">
                        <a16:creationId xmlns:a16="http://schemas.microsoft.com/office/drawing/2014/main" id="{4D49A9C2-7092-4938-9BD4-90D1DF96515D}"/>
                      </a:ext>
                    </a:extLst>
                  </p:cNvPr>
                  <p:cNvSpPr>
                    <a:spLocks/>
                  </p:cNvSpPr>
                  <p:nvPr/>
                </p:nvSpPr>
                <p:spPr bwMode="auto">
                  <a:xfrm>
                    <a:off x="4873664" y="3902190"/>
                    <a:ext cx="28346" cy="31518"/>
                  </a:xfrm>
                  <a:custGeom>
                    <a:avLst/>
                    <a:gdLst>
                      <a:gd name="T0" fmla="*/ 0 w 13"/>
                      <a:gd name="T1" fmla="*/ 18 h 18"/>
                      <a:gd name="T2" fmla="*/ 6 w 13"/>
                      <a:gd name="T3" fmla="*/ 0 h 18"/>
                      <a:gd name="T4" fmla="*/ 7 w 13"/>
                      <a:gd name="T5" fmla="*/ 0 h 18"/>
                      <a:gd name="T6" fmla="*/ 13 w 13"/>
                      <a:gd name="T7" fmla="*/ 18 h 18"/>
                      <a:gd name="T8" fmla="*/ 0 w 13"/>
                      <a:gd name="T9" fmla="*/ 18 h 18"/>
                      <a:gd name="T10" fmla="*/ 0 w 13"/>
                      <a:gd name="T11" fmla="*/ 18 h 18"/>
                    </a:gdLst>
                    <a:ahLst/>
                    <a:cxnLst>
                      <a:cxn ang="0">
                        <a:pos x="T0" y="T1"/>
                      </a:cxn>
                      <a:cxn ang="0">
                        <a:pos x="T2" y="T3"/>
                      </a:cxn>
                      <a:cxn ang="0">
                        <a:pos x="T4" y="T5"/>
                      </a:cxn>
                      <a:cxn ang="0">
                        <a:pos x="T6" y="T7"/>
                      </a:cxn>
                      <a:cxn ang="0">
                        <a:pos x="T8" y="T9"/>
                      </a:cxn>
                      <a:cxn ang="0">
                        <a:pos x="T10" y="T11"/>
                      </a:cxn>
                    </a:cxnLst>
                    <a:rect l="0" t="0" r="r" b="b"/>
                    <a:pathLst>
                      <a:path w="13" h="18">
                        <a:moveTo>
                          <a:pt x="0" y="18"/>
                        </a:moveTo>
                        <a:cubicBezTo>
                          <a:pt x="6" y="0"/>
                          <a:pt x="6" y="0"/>
                          <a:pt x="6" y="0"/>
                        </a:cubicBezTo>
                        <a:cubicBezTo>
                          <a:pt x="7" y="0"/>
                          <a:pt x="7" y="0"/>
                          <a:pt x="7" y="0"/>
                        </a:cubicBezTo>
                        <a:cubicBezTo>
                          <a:pt x="13" y="18"/>
                          <a:pt x="13" y="18"/>
                          <a:pt x="13" y="18"/>
                        </a:cubicBezTo>
                        <a:cubicBezTo>
                          <a:pt x="0" y="18"/>
                          <a:pt x="0" y="18"/>
                          <a:pt x="0" y="18"/>
                        </a:cubicBezTo>
                        <a:cubicBezTo>
                          <a:pt x="0" y="18"/>
                          <a:pt x="0" y="18"/>
                          <a:pt x="0" y="18"/>
                        </a:cubicBezTo>
                        <a:close/>
                      </a:path>
                    </a:pathLst>
                  </a:custGeom>
                  <a:solidFill>
                    <a:srgbClr val="FFFFFF"/>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155" name="Freeform 24">
                    <a:extLst>
                      <a:ext uri="{FF2B5EF4-FFF2-40B4-BE49-F238E27FC236}">
                        <a16:creationId xmlns:a16="http://schemas.microsoft.com/office/drawing/2014/main" id="{9416079F-8961-4A02-BE28-D138744A87EA}"/>
                      </a:ext>
                    </a:extLst>
                  </p:cNvPr>
                  <p:cNvSpPr>
                    <a:spLocks/>
                  </p:cNvSpPr>
                  <p:nvPr/>
                </p:nvSpPr>
                <p:spPr bwMode="auto">
                  <a:xfrm>
                    <a:off x="5045768" y="3978496"/>
                    <a:ext cx="108325" cy="97871"/>
                  </a:xfrm>
                  <a:custGeom>
                    <a:avLst/>
                    <a:gdLst>
                      <a:gd name="T0" fmla="*/ 0 w 51"/>
                      <a:gd name="T1" fmla="*/ 43 h 56"/>
                      <a:gd name="T2" fmla="*/ 10 w 51"/>
                      <a:gd name="T3" fmla="*/ 52 h 56"/>
                      <a:gd name="T4" fmla="*/ 26 w 51"/>
                      <a:gd name="T5" fmla="*/ 46 h 56"/>
                      <a:gd name="T6" fmla="*/ 37 w 51"/>
                      <a:gd name="T7" fmla="*/ 31 h 56"/>
                      <a:gd name="T8" fmla="*/ 42 w 51"/>
                      <a:gd name="T9" fmla="*/ 38 h 56"/>
                      <a:gd name="T10" fmla="*/ 26 w 51"/>
                      <a:gd name="T11" fmla="*/ 49 h 56"/>
                      <a:gd name="T12" fmla="*/ 30 w 51"/>
                      <a:gd name="T13" fmla="*/ 56 h 56"/>
                      <a:gd name="T14" fmla="*/ 51 w 51"/>
                      <a:gd name="T15" fmla="*/ 38 h 56"/>
                      <a:gd name="T16" fmla="*/ 39 w 51"/>
                      <a:gd name="T17" fmla="*/ 24 h 56"/>
                      <a:gd name="T18" fmla="*/ 40 w 51"/>
                      <a:gd name="T19" fmla="*/ 22 h 56"/>
                      <a:gd name="T20" fmla="*/ 32 w 51"/>
                      <a:gd name="T21" fmla="*/ 20 h 56"/>
                      <a:gd name="T22" fmla="*/ 31 w 51"/>
                      <a:gd name="T23" fmla="*/ 22 h 56"/>
                      <a:gd name="T24" fmla="*/ 23 w 51"/>
                      <a:gd name="T25" fmla="*/ 23 h 56"/>
                      <a:gd name="T26" fmla="*/ 23 w 51"/>
                      <a:gd name="T27" fmla="*/ 15 h 56"/>
                      <a:gd name="T28" fmla="*/ 44 w 51"/>
                      <a:gd name="T29" fmla="*/ 13 h 56"/>
                      <a:gd name="T30" fmla="*/ 44 w 51"/>
                      <a:gd name="T31" fmla="*/ 5 h 56"/>
                      <a:gd name="T32" fmla="*/ 24 w 51"/>
                      <a:gd name="T33" fmla="*/ 7 h 56"/>
                      <a:gd name="T34" fmla="*/ 24 w 51"/>
                      <a:gd name="T35" fmla="*/ 1 h 56"/>
                      <a:gd name="T36" fmla="*/ 15 w 51"/>
                      <a:gd name="T37" fmla="*/ 0 h 56"/>
                      <a:gd name="T38" fmla="*/ 15 w 51"/>
                      <a:gd name="T39" fmla="*/ 7 h 56"/>
                      <a:gd name="T40" fmla="*/ 3 w 51"/>
                      <a:gd name="T41" fmla="*/ 7 h 56"/>
                      <a:gd name="T42" fmla="*/ 4 w 51"/>
                      <a:gd name="T43" fmla="*/ 16 h 56"/>
                      <a:gd name="T44" fmla="*/ 5 w 51"/>
                      <a:gd name="T45" fmla="*/ 16 h 56"/>
                      <a:gd name="T46" fmla="*/ 15 w 51"/>
                      <a:gd name="T47" fmla="*/ 16 h 56"/>
                      <a:gd name="T48" fmla="*/ 15 w 51"/>
                      <a:gd name="T49" fmla="*/ 25 h 56"/>
                      <a:gd name="T50" fmla="*/ 0 w 51"/>
                      <a:gd name="T51" fmla="*/ 4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56">
                        <a:moveTo>
                          <a:pt x="0" y="43"/>
                        </a:moveTo>
                        <a:cubicBezTo>
                          <a:pt x="0" y="49"/>
                          <a:pt x="4" y="52"/>
                          <a:pt x="10" y="52"/>
                        </a:cubicBezTo>
                        <a:cubicBezTo>
                          <a:pt x="17" y="52"/>
                          <a:pt x="24" y="47"/>
                          <a:pt x="26" y="46"/>
                        </a:cubicBezTo>
                        <a:cubicBezTo>
                          <a:pt x="28" y="44"/>
                          <a:pt x="34" y="37"/>
                          <a:pt x="37" y="31"/>
                        </a:cubicBezTo>
                        <a:cubicBezTo>
                          <a:pt x="40" y="33"/>
                          <a:pt x="42" y="35"/>
                          <a:pt x="42" y="38"/>
                        </a:cubicBezTo>
                        <a:cubicBezTo>
                          <a:pt x="42" y="44"/>
                          <a:pt x="36" y="49"/>
                          <a:pt x="26" y="49"/>
                        </a:cubicBezTo>
                        <a:cubicBezTo>
                          <a:pt x="30" y="56"/>
                          <a:pt x="30" y="56"/>
                          <a:pt x="30" y="56"/>
                        </a:cubicBezTo>
                        <a:cubicBezTo>
                          <a:pt x="46" y="54"/>
                          <a:pt x="51" y="47"/>
                          <a:pt x="51" y="38"/>
                        </a:cubicBezTo>
                        <a:cubicBezTo>
                          <a:pt x="51" y="31"/>
                          <a:pt x="46" y="26"/>
                          <a:pt x="39" y="24"/>
                        </a:cubicBezTo>
                        <a:cubicBezTo>
                          <a:pt x="40" y="23"/>
                          <a:pt x="40" y="22"/>
                          <a:pt x="40" y="22"/>
                        </a:cubicBezTo>
                        <a:cubicBezTo>
                          <a:pt x="32" y="20"/>
                          <a:pt x="32" y="20"/>
                          <a:pt x="32" y="20"/>
                        </a:cubicBezTo>
                        <a:cubicBezTo>
                          <a:pt x="32" y="21"/>
                          <a:pt x="31" y="21"/>
                          <a:pt x="31" y="22"/>
                        </a:cubicBezTo>
                        <a:cubicBezTo>
                          <a:pt x="28" y="22"/>
                          <a:pt x="24" y="22"/>
                          <a:pt x="23" y="23"/>
                        </a:cubicBezTo>
                        <a:cubicBezTo>
                          <a:pt x="23" y="21"/>
                          <a:pt x="23" y="17"/>
                          <a:pt x="23" y="15"/>
                        </a:cubicBezTo>
                        <a:cubicBezTo>
                          <a:pt x="30" y="15"/>
                          <a:pt x="38" y="15"/>
                          <a:pt x="44" y="13"/>
                        </a:cubicBezTo>
                        <a:cubicBezTo>
                          <a:pt x="44" y="5"/>
                          <a:pt x="44" y="5"/>
                          <a:pt x="44" y="5"/>
                        </a:cubicBezTo>
                        <a:cubicBezTo>
                          <a:pt x="37" y="6"/>
                          <a:pt x="30" y="7"/>
                          <a:pt x="24" y="7"/>
                        </a:cubicBezTo>
                        <a:cubicBezTo>
                          <a:pt x="24" y="6"/>
                          <a:pt x="24" y="1"/>
                          <a:pt x="24" y="1"/>
                        </a:cubicBezTo>
                        <a:cubicBezTo>
                          <a:pt x="15" y="0"/>
                          <a:pt x="15" y="0"/>
                          <a:pt x="15" y="0"/>
                        </a:cubicBezTo>
                        <a:cubicBezTo>
                          <a:pt x="15" y="3"/>
                          <a:pt x="15" y="5"/>
                          <a:pt x="15" y="7"/>
                        </a:cubicBezTo>
                        <a:cubicBezTo>
                          <a:pt x="11" y="8"/>
                          <a:pt x="6" y="8"/>
                          <a:pt x="3" y="7"/>
                        </a:cubicBezTo>
                        <a:cubicBezTo>
                          <a:pt x="4" y="16"/>
                          <a:pt x="4" y="16"/>
                          <a:pt x="4" y="16"/>
                        </a:cubicBezTo>
                        <a:cubicBezTo>
                          <a:pt x="5" y="16"/>
                          <a:pt x="5" y="16"/>
                          <a:pt x="5" y="16"/>
                        </a:cubicBezTo>
                        <a:cubicBezTo>
                          <a:pt x="8" y="16"/>
                          <a:pt x="11" y="16"/>
                          <a:pt x="15" y="16"/>
                        </a:cubicBezTo>
                        <a:cubicBezTo>
                          <a:pt x="15" y="18"/>
                          <a:pt x="15" y="23"/>
                          <a:pt x="15" y="25"/>
                        </a:cubicBezTo>
                        <a:cubicBezTo>
                          <a:pt x="6" y="28"/>
                          <a:pt x="0" y="35"/>
                          <a:pt x="0" y="43"/>
                        </a:cubicBezTo>
                        <a:close/>
                      </a:path>
                    </a:pathLst>
                  </a:custGeom>
                  <a:solidFill>
                    <a:schemeClr val="tx1">
                      <a:lumMod val="60000"/>
                      <a:lumOff val="40000"/>
                    </a:schemeClr>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2917">
                            <a:srgbClr val="353535"/>
                          </a:gs>
                          <a:gs pos="100000">
                            <a:srgbClr val="353535"/>
                          </a:gs>
                        </a:gsLst>
                      </a:gradFill>
                      <a:effectLst/>
                      <a:uLnTx/>
                      <a:uFillTx/>
                      <a:latin typeface="Segoe UI Semilight"/>
                      <a:ea typeface="+mn-ea"/>
                      <a:cs typeface="+mn-cs"/>
                    </a:endParaRPr>
                  </a:p>
                </p:txBody>
              </p:sp>
              <p:sp>
                <p:nvSpPr>
                  <p:cNvPr id="156" name="Freeform 25">
                    <a:extLst>
                      <a:ext uri="{FF2B5EF4-FFF2-40B4-BE49-F238E27FC236}">
                        <a16:creationId xmlns:a16="http://schemas.microsoft.com/office/drawing/2014/main" id="{429BE425-0897-4B8A-B8F3-FF026F773E2D}"/>
                      </a:ext>
                    </a:extLst>
                  </p:cNvPr>
                  <p:cNvSpPr>
                    <a:spLocks/>
                  </p:cNvSpPr>
                  <p:nvPr/>
                </p:nvSpPr>
                <p:spPr bwMode="auto">
                  <a:xfrm>
                    <a:off x="5095902" y="4027082"/>
                    <a:ext cx="10124" cy="9953"/>
                  </a:xfrm>
                  <a:custGeom>
                    <a:avLst/>
                    <a:gdLst>
                      <a:gd name="T0" fmla="*/ 5 w 5"/>
                      <a:gd name="T1" fmla="*/ 0 h 6"/>
                      <a:gd name="T2" fmla="*/ 1 w 5"/>
                      <a:gd name="T3" fmla="*/ 6 h 6"/>
                      <a:gd name="T4" fmla="*/ 0 w 5"/>
                      <a:gd name="T5" fmla="*/ 0 h 6"/>
                      <a:gd name="T6" fmla="*/ 5 w 5"/>
                      <a:gd name="T7" fmla="*/ 0 h 6"/>
                    </a:gdLst>
                    <a:ahLst/>
                    <a:cxnLst>
                      <a:cxn ang="0">
                        <a:pos x="T0" y="T1"/>
                      </a:cxn>
                      <a:cxn ang="0">
                        <a:pos x="T2" y="T3"/>
                      </a:cxn>
                      <a:cxn ang="0">
                        <a:pos x="T4" y="T5"/>
                      </a:cxn>
                      <a:cxn ang="0">
                        <a:pos x="T6" y="T7"/>
                      </a:cxn>
                    </a:cxnLst>
                    <a:rect l="0" t="0" r="r" b="b"/>
                    <a:pathLst>
                      <a:path w="5" h="6">
                        <a:moveTo>
                          <a:pt x="5" y="0"/>
                        </a:moveTo>
                        <a:cubicBezTo>
                          <a:pt x="4" y="3"/>
                          <a:pt x="3" y="4"/>
                          <a:pt x="1" y="6"/>
                        </a:cubicBezTo>
                        <a:cubicBezTo>
                          <a:pt x="1" y="4"/>
                          <a:pt x="1" y="3"/>
                          <a:pt x="0" y="0"/>
                        </a:cubicBezTo>
                        <a:cubicBezTo>
                          <a:pt x="1" y="0"/>
                          <a:pt x="4" y="0"/>
                          <a:pt x="5" y="0"/>
                        </a:cubicBezTo>
                        <a:close/>
                      </a:path>
                    </a:pathLst>
                  </a:custGeom>
                  <a:solidFill>
                    <a:srgbClr val="FFFFFF"/>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2917">
                            <a:srgbClr val="353535"/>
                          </a:gs>
                          <a:gs pos="100000">
                            <a:srgbClr val="353535"/>
                          </a:gs>
                        </a:gsLst>
                      </a:gradFill>
                      <a:effectLst/>
                      <a:uLnTx/>
                      <a:uFillTx/>
                      <a:latin typeface="Segoe UI Semilight"/>
                      <a:ea typeface="+mn-ea"/>
                      <a:cs typeface="+mn-cs"/>
                    </a:endParaRPr>
                  </a:p>
                </p:txBody>
              </p:sp>
              <p:sp>
                <p:nvSpPr>
                  <p:cNvPr id="157" name="Freeform 26">
                    <a:extLst>
                      <a:ext uri="{FF2B5EF4-FFF2-40B4-BE49-F238E27FC236}">
                        <a16:creationId xmlns:a16="http://schemas.microsoft.com/office/drawing/2014/main" id="{C3C756B8-A325-49DE-B837-9CF55FB67D34}"/>
                      </a:ext>
                    </a:extLst>
                  </p:cNvPr>
                  <p:cNvSpPr>
                    <a:spLocks/>
                  </p:cNvSpPr>
                  <p:nvPr/>
                </p:nvSpPr>
                <p:spPr bwMode="auto">
                  <a:xfrm>
                    <a:off x="5065003" y="4034442"/>
                    <a:ext cx="17211" cy="19076"/>
                  </a:xfrm>
                  <a:custGeom>
                    <a:avLst/>
                    <a:gdLst>
                      <a:gd name="T0" fmla="*/ 6 w 8"/>
                      <a:gd name="T1" fmla="*/ 0 h 11"/>
                      <a:gd name="T2" fmla="*/ 8 w 8"/>
                      <a:gd name="T3" fmla="*/ 10 h 11"/>
                      <a:gd name="T4" fmla="*/ 3 w 8"/>
                      <a:gd name="T5" fmla="*/ 11 h 11"/>
                      <a:gd name="T6" fmla="*/ 0 w 8"/>
                      <a:gd name="T7" fmla="*/ 8 h 11"/>
                      <a:gd name="T8" fmla="*/ 6 w 8"/>
                      <a:gd name="T9" fmla="*/ 0 h 11"/>
                    </a:gdLst>
                    <a:ahLst/>
                    <a:cxnLst>
                      <a:cxn ang="0">
                        <a:pos x="T0" y="T1"/>
                      </a:cxn>
                      <a:cxn ang="0">
                        <a:pos x="T2" y="T3"/>
                      </a:cxn>
                      <a:cxn ang="0">
                        <a:pos x="T4" y="T5"/>
                      </a:cxn>
                      <a:cxn ang="0">
                        <a:pos x="T6" y="T7"/>
                      </a:cxn>
                      <a:cxn ang="0">
                        <a:pos x="T8" y="T9"/>
                      </a:cxn>
                    </a:cxnLst>
                    <a:rect l="0" t="0" r="r" b="b"/>
                    <a:pathLst>
                      <a:path w="8" h="11">
                        <a:moveTo>
                          <a:pt x="6" y="0"/>
                        </a:moveTo>
                        <a:cubicBezTo>
                          <a:pt x="6" y="4"/>
                          <a:pt x="7" y="7"/>
                          <a:pt x="8" y="10"/>
                        </a:cubicBezTo>
                        <a:cubicBezTo>
                          <a:pt x="6" y="10"/>
                          <a:pt x="5" y="11"/>
                          <a:pt x="3" y="11"/>
                        </a:cubicBezTo>
                        <a:cubicBezTo>
                          <a:pt x="0" y="11"/>
                          <a:pt x="0" y="9"/>
                          <a:pt x="0" y="8"/>
                        </a:cubicBezTo>
                        <a:cubicBezTo>
                          <a:pt x="0" y="5"/>
                          <a:pt x="3" y="2"/>
                          <a:pt x="6" y="0"/>
                        </a:cubicBezTo>
                        <a:close/>
                      </a:path>
                    </a:pathLst>
                  </a:custGeom>
                  <a:solidFill>
                    <a:srgbClr val="FFFFFF"/>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grpSp>
          </p:grpSp>
          <p:grpSp>
            <p:nvGrpSpPr>
              <p:cNvPr id="125" name="Group 124">
                <a:extLst>
                  <a:ext uri="{FF2B5EF4-FFF2-40B4-BE49-F238E27FC236}">
                    <a16:creationId xmlns:a16="http://schemas.microsoft.com/office/drawing/2014/main" id="{B0E57945-AD8B-45E5-98C5-02C1C453E190}"/>
                  </a:ext>
                </a:extLst>
              </p:cNvPr>
              <p:cNvGrpSpPr/>
              <p:nvPr/>
            </p:nvGrpSpPr>
            <p:grpSpPr>
              <a:xfrm>
                <a:off x="1959968" y="3126566"/>
                <a:ext cx="2314977" cy="438608"/>
                <a:chOff x="4965182" y="2945850"/>
                <a:chExt cx="3050173" cy="577904"/>
              </a:xfrm>
            </p:grpSpPr>
            <p:sp>
              <p:nvSpPr>
                <p:cNvPr id="143" name="TextBox 142">
                  <a:extLst>
                    <a:ext uri="{FF2B5EF4-FFF2-40B4-BE49-F238E27FC236}">
                      <a16:creationId xmlns:a16="http://schemas.microsoft.com/office/drawing/2014/main" id="{2F6FC9B5-4699-4FCE-BA27-7F32F1D5671D}"/>
                    </a:ext>
                  </a:extLst>
                </p:cNvPr>
                <p:cNvSpPr txBox="1"/>
                <p:nvPr/>
              </p:nvSpPr>
              <p:spPr>
                <a:xfrm>
                  <a:off x="5327359" y="2945850"/>
                  <a:ext cx="2687996" cy="577904"/>
                </a:xfrm>
                <a:prstGeom prst="rect">
                  <a:avLst/>
                </a:prstGeom>
                <a:noFill/>
              </p:spPr>
              <p:txBody>
                <a:bodyPr wrap="square" lIns="143428" tIns="89642" rIns="143428" bIns="89642" rtlCol="0">
                  <a:spAutoFit/>
                </a:bodyPr>
                <a:lstStyle/>
                <a:p>
                  <a:pPr marL="0" marR="0" lvl="0" indent="0" algn="l" defTabSz="914367" rtl="0" eaLnBrk="1" fontAlgn="base" latinLnBrk="0" hangingPunct="1">
                    <a:lnSpc>
                      <a:spcPct val="90000"/>
                    </a:lnSpc>
                    <a:spcBef>
                      <a:spcPct val="0"/>
                    </a:spcBef>
                    <a:spcAft>
                      <a:spcPts val="588"/>
                    </a:spcAft>
                    <a:buClrTx/>
                    <a:buSzTx/>
                    <a:buFontTx/>
                    <a:buNone/>
                    <a:tabLst/>
                    <a:defRPr/>
                  </a:pPr>
                  <a:r>
                    <a:rPr kumimoji="0" lang="en-US" sz="700" b="0" i="0" u="none" strike="noStrike" kern="1200" cap="none" spc="0" normalizeH="0" baseline="0" noProof="0" dirty="0">
                      <a:ln>
                        <a:noFill/>
                      </a:ln>
                      <a:gradFill>
                        <a:gsLst>
                          <a:gs pos="2917">
                            <a:srgbClr val="353535"/>
                          </a:gs>
                          <a:gs pos="100000">
                            <a:srgbClr val="353535"/>
                          </a:gs>
                        </a:gsLst>
                        <a:lin ang="5400000" scaled="0"/>
                      </a:gradFill>
                      <a:effectLst/>
                      <a:uLnTx/>
                      <a:uFillTx/>
                      <a:latin typeface="Segoe UI Semilight"/>
                      <a:ea typeface="+mn-ea"/>
                      <a:cs typeface="Segoe UI" panose="020B0502040204020203" pitchFamily="34" charset="0"/>
                    </a:rPr>
                    <a:t>Get started quickly</a:t>
                  </a:r>
                </a:p>
              </p:txBody>
            </p:sp>
            <p:grpSp>
              <p:nvGrpSpPr>
                <p:cNvPr id="144" name="Group 143">
                  <a:extLst>
                    <a:ext uri="{FF2B5EF4-FFF2-40B4-BE49-F238E27FC236}">
                      <a16:creationId xmlns:a16="http://schemas.microsoft.com/office/drawing/2014/main" id="{169F4900-52B5-4DFB-8D1C-7F5179705901}"/>
                    </a:ext>
                  </a:extLst>
                </p:cNvPr>
                <p:cNvGrpSpPr/>
                <p:nvPr/>
              </p:nvGrpSpPr>
              <p:grpSpPr>
                <a:xfrm>
                  <a:off x="4965182" y="2973839"/>
                  <a:ext cx="263622" cy="304072"/>
                  <a:chOff x="4888982" y="2831392"/>
                  <a:chExt cx="263622" cy="304072"/>
                </a:xfrm>
              </p:grpSpPr>
              <p:sp>
                <p:nvSpPr>
                  <p:cNvPr id="145" name="Freeform 5">
                    <a:extLst>
                      <a:ext uri="{FF2B5EF4-FFF2-40B4-BE49-F238E27FC236}">
                        <a16:creationId xmlns:a16="http://schemas.microsoft.com/office/drawing/2014/main" id="{1D714B51-F57D-4278-979C-230C421F6F42}"/>
                      </a:ext>
                    </a:extLst>
                  </p:cNvPr>
                  <p:cNvSpPr>
                    <a:spLocks noEditPoints="1"/>
                  </p:cNvSpPr>
                  <p:nvPr/>
                </p:nvSpPr>
                <p:spPr bwMode="auto">
                  <a:xfrm>
                    <a:off x="4888982" y="2831392"/>
                    <a:ext cx="263622" cy="304072"/>
                  </a:xfrm>
                  <a:custGeom>
                    <a:avLst/>
                    <a:gdLst>
                      <a:gd name="T0" fmla="*/ 56 w 112"/>
                      <a:gd name="T1" fmla="*/ 128 h 128"/>
                      <a:gd name="T2" fmla="*/ 112 w 112"/>
                      <a:gd name="T3" fmla="*/ 72 h 128"/>
                      <a:gd name="T4" fmla="*/ 98 w 112"/>
                      <a:gd name="T5" fmla="*/ 35 h 128"/>
                      <a:gd name="T6" fmla="*/ 109 w 112"/>
                      <a:gd name="T7" fmla="*/ 25 h 128"/>
                      <a:gd name="T8" fmla="*/ 103 w 112"/>
                      <a:gd name="T9" fmla="*/ 19 h 128"/>
                      <a:gd name="T10" fmla="*/ 93 w 112"/>
                      <a:gd name="T11" fmla="*/ 30 h 128"/>
                      <a:gd name="T12" fmla="*/ 60 w 112"/>
                      <a:gd name="T13" fmla="*/ 16 h 128"/>
                      <a:gd name="T14" fmla="*/ 60 w 112"/>
                      <a:gd name="T15" fmla="*/ 8 h 128"/>
                      <a:gd name="T16" fmla="*/ 68 w 112"/>
                      <a:gd name="T17" fmla="*/ 8 h 128"/>
                      <a:gd name="T18" fmla="*/ 68 w 112"/>
                      <a:gd name="T19" fmla="*/ 0 h 128"/>
                      <a:gd name="T20" fmla="*/ 44 w 112"/>
                      <a:gd name="T21" fmla="*/ 0 h 128"/>
                      <a:gd name="T22" fmla="*/ 44 w 112"/>
                      <a:gd name="T23" fmla="*/ 8 h 128"/>
                      <a:gd name="T24" fmla="*/ 52 w 112"/>
                      <a:gd name="T25" fmla="*/ 8 h 128"/>
                      <a:gd name="T26" fmla="*/ 52 w 112"/>
                      <a:gd name="T27" fmla="*/ 16 h 128"/>
                      <a:gd name="T28" fmla="*/ 19 w 112"/>
                      <a:gd name="T29" fmla="*/ 30 h 128"/>
                      <a:gd name="T30" fmla="*/ 9 w 112"/>
                      <a:gd name="T31" fmla="*/ 19 h 128"/>
                      <a:gd name="T32" fmla="*/ 3 w 112"/>
                      <a:gd name="T33" fmla="*/ 25 h 128"/>
                      <a:gd name="T34" fmla="*/ 14 w 112"/>
                      <a:gd name="T35" fmla="*/ 35 h 128"/>
                      <a:gd name="T36" fmla="*/ 0 w 112"/>
                      <a:gd name="T37" fmla="*/ 72 h 128"/>
                      <a:gd name="T38" fmla="*/ 56 w 112"/>
                      <a:gd name="T39" fmla="*/ 128 h 128"/>
                      <a:gd name="T40" fmla="*/ 56 w 112"/>
                      <a:gd name="T41" fmla="*/ 24 h 128"/>
                      <a:gd name="T42" fmla="*/ 104 w 112"/>
                      <a:gd name="T43" fmla="*/ 72 h 128"/>
                      <a:gd name="T44" fmla="*/ 56 w 112"/>
                      <a:gd name="T45" fmla="*/ 120 h 128"/>
                      <a:gd name="T46" fmla="*/ 8 w 112"/>
                      <a:gd name="T47" fmla="*/ 72 h 128"/>
                      <a:gd name="T48" fmla="*/ 56 w 112"/>
                      <a:gd name="T49"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28">
                        <a:moveTo>
                          <a:pt x="56" y="128"/>
                        </a:moveTo>
                        <a:cubicBezTo>
                          <a:pt x="87" y="128"/>
                          <a:pt x="112" y="103"/>
                          <a:pt x="112" y="72"/>
                        </a:cubicBezTo>
                        <a:cubicBezTo>
                          <a:pt x="112" y="58"/>
                          <a:pt x="107" y="45"/>
                          <a:pt x="98" y="35"/>
                        </a:cubicBezTo>
                        <a:cubicBezTo>
                          <a:pt x="109" y="25"/>
                          <a:pt x="109" y="25"/>
                          <a:pt x="109" y="25"/>
                        </a:cubicBezTo>
                        <a:cubicBezTo>
                          <a:pt x="103" y="19"/>
                          <a:pt x="103" y="19"/>
                          <a:pt x="103" y="19"/>
                        </a:cubicBezTo>
                        <a:cubicBezTo>
                          <a:pt x="93" y="30"/>
                          <a:pt x="93" y="30"/>
                          <a:pt x="93" y="30"/>
                        </a:cubicBezTo>
                        <a:cubicBezTo>
                          <a:pt x="84" y="22"/>
                          <a:pt x="72" y="17"/>
                          <a:pt x="60" y="16"/>
                        </a:cubicBezTo>
                        <a:cubicBezTo>
                          <a:pt x="60" y="8"/>
                          <a:pt x="60" y="8"/>
                          <a:pt x="60" y="8"/>
                        </a:cubicBezTo>
                        <a:cubicBezTo>
                          <a:pt x="68" y="8"/>
                          <a:pt x="68" y="8"/>
                          <a:pt x="68" y="8"/>
                        </a:cubicBezTo>
                        <a:cubicBezTo>
                          <a:pt x="68" y="0"/>
                          <a:pt x="68" y="0"/>
                          <a:pt x="68" y="0"/>
                        </a:cubicBezTo>
                        <a:cubicBezTo>
                          <a:pt x="44" y="0"/>
                          <a:pt x="44" y="0"/>
                          <a:pt x="44" y="0"/>
                        </a:cubicBezTo>
                        <a:cubicBezTo>
                          <a:pt x="44" y="8"/>
                          <a:pt x="44" y="8"/>
                          <a:pt x="44" y="8"/>
                        </a:cubicBezTo>
                        <a:cubicBezTo>
                          <a:pt x="52" y="8"/>
                          <a:pt x="52" y="8"/>
                          <a:pt x="52" y="8"/>
                        </a:cubicBezTo>
                        <a:cubicBezTo>
                          <a:pt x="52" y="16"/>
                          <a:pt x="52" y="16"/>
                          <a:pt x="52" y="16"/>
                        </a:cubicBezTo>
                        <a:cubicBezTo>
                          <a:pt x="40" y="17"/>
                          <a:pt x="28" y="22"/>
                          <a:pt x="19" y="30"/>
                        </a:cubicBezTo>
                        <a:cubicBezTo>
                          <a:pt x="9" y="19"/>
                          <a:pt x="9" y="19"/>
                          <a:pt x="9" y="19"/>
                        </a:cubicBezTo>
                        <a:cubicBezTo>
                          <a:pt x="3" y="25"/>
                          <a:pt x="3" y="25"/>
                          <a:pt x="3" y="25"/>
                        </a:cubicBezTo>
                        <a:cubicBezTo>
                          <a:pt x="14" y="35"/>
                          <a:pt x="14" y="35"/>
                          <a:pt x="14" y="35"/>
                        </a:cubicBezTo>
                        <a:cubicBezTo>
                          <a:pt x="5" y="45"/>
                          <a:pt x="0" y="58"/>
                          <a:pt x="0" y="72"/>
                        </a:cubicBezTo>
                        <a:cubicBezTo>
                          <a:pt x="0" y="103"/>
                          <a:pt x="25" y="128"/>
                          <a:pt x="56" y="128"/>
                        </a:cubicBezTo>
                        <a:moveTo>
                          <a:pt x="56" y="24"/>
                        </a:moveTo>
                        <a:cubicBezTo>
                          <a:pt x="82" y="24"/>
                          <a:pt x="104" y="46"/>
                          <a:pt x="104" y="72"/>
                        </a:cubicBezTo>
                        <a:cubicBezTo>
                          <a:pt x="104" y="98"/>
                          <a:pt x="82" y="120"/>
                          <a:pt x="56" y="120"/>
                        </a:cubicBezTo>
                        <a:cubicBezTo>
                          <a:pt x="30" y="120"/>
                          <a:pt x="8" y="98"/>
                          <a:pt x="8" y="72"/>
                        </a:cubicBezTo>
                        <a:cubicBezTo>
                          <a:pt x="8" y="46"/>
                          <a:pt x="30" y="24"/>
                          <a:pt x="56" y="24"/>
                        </a:cubicBezTo>
                      </a:path>
                    </a:pathLst>
                  </a:custGeom>
                  <a:solidFill>
                    <a:schemeClr val="tx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2917">
                            <a:srgbClr val="353535"/>
                          </a:gs>
                          <a:gs pos="100000">
                            <a:srgbClr val="353535"/>
                          </a:gs>
                        </a:gsLst>
                      </a:gradFill>
                      <a:effectLst/>
                      <a:uLnTx/>
                      <a:uFillTx/>
                      <a:latin typeface="Segoe UI Semilight"/>
                      <a:ea typeface="+mn-ea"/>
                      <a:cs typeface="+mn-cs"/>
                    </a:endParaRPr>
                  </a:p>
                </p:txBody>
              </p:sp>
              <p:sp>
                <p:nvSpPr>
                  <p:cNvPr id="146" name="Freeform 6">
                    <a:extLst>
                      <a:ext uri="{FF2B5EF4-FFF2-40B4-BE49-F238E27FC236}">
                        <a16:creationId xmlns:a16="http://schemas.microsoft.com/office/drawing/2014/main" id="{2BC69CF2-5111-46A0-8B99-3A21F2195E1C}"/>
                      </a:ext>
                    </a:extLst>
                  </p:cNvPr>
                  <p:cNvSpPr>
                    <a:spLocks/>
                  </p:cNvSpPr>
                  <p:nvPr/>
                </p:nvSpPr>
                <p:spPr bwMode="auto">
                  <a:xfrm>
                    <a:off x="5012548" y="2922673"/>
                    <a:ext cx="67290" cy="140560"/>
                  </a:xfrm>
                  <a:custGeom>
                    <a:avLst/>
                    <a:gdLst>
                      <a:gd name="T0" fmla="*/ 45 w 45"/>
                      <a:gd name="T1" fmla="*/ 83 h 94"/>
                      <a:gd name="T2" fmla="*/ 13 w 45"/>
                      <a:gd name="T3" fmla="*/ 51 h 94"/>
                      <a:gd name="T4" fmla="*/ 13 w 45"/>
                      <a:gd name="T5" fmla="*/ 0 h 94"/>
                      <a:gd name="T6" fmla="*/ 0 w 45"/>
                      <a:gd name="T7" fmla="*/ 0 h 94"/>
                      <a:gd name="T8" fmla="*/ 0 w 45"/>
                      <a:gd name="T9" fmla="*/ 58 h 94"/>
                      <a:gd name="T10" fmla="*/ 35 w 45"/>
                      <a:gd name="T11" fmla="*/ 94 h 94"/>
                      <a:gd name="T12" fmla="*/ 45 w 45"/>
                      <a:gd name="T13" fmla="*/ 83 h 94"/>
                    </a:gdLst>
                    <a:ahLst/>
                    <a:cxnLst>
                      <a:cxn ang="0">
                        <a:pos x="T0" y="T1"/>
                      </a:cxn>
                      <a:cxn ang="0">
                        <a:pos x="T2" y="T3"/>
                      </a:cxn>
                      <a:cxn ang="0">
                        <a:pos x="T4" y="T5"/>
                      </a:cxn>
                      <a:cxn ang="0">
                        <a:pos x="T6" y="T7"/>
                      </a:cxn>
                      <a:cxn ang="0">
                        <a:pos x="T8" y="T9"/>
                      </a:cxn>
                      <a:cxn ang="0">
                        <a:pos x="T10" y="T11"/>
                      </a:cxn>
                      <a:cxn ang="0">
                        <a:pos x="T12" y="T13"/>
                      </a:cxn>
                    </a:cxnLst>
                    <a:rect l="0" t="0" r="r" b="b"/>
                    <a:pathLst>
                      <a:path w="45" h="94">
                        <a:moveTo>
                          <a:pt x="45" y="83"/>
                        </a:moveTo>
                        <a:lnTo>
                          <a:pt x="13" y="51"/>
                        </a:lnTo>
                        <a:lnTo>
                          <a:pt x="13" y="0"/>
                        </a:lnTo>
                        <a:lnTo>
                          <a:pt x="0" y="0"/>
                        </a:lnTo>
                        <a:lnTo>
                          <a:pt x="0" y="58"/>
                        </a:lnTo>
                        <a:lnTo>
                          <a:pt x="35" y="94"/>
                        </a:lnTo>
                        <a:lnTo>
                          <a:pt x="45" y="83"/>
                        </a:lnTo>
                        <a:close/>
                      </a:path>
                    </a:pathLst>
                  </a:custGeom>
                  <a:solidFill>
                    <a:schemeClr val="tx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grpSp>
          </p:grpSp>
          <p:grpSp>
            <p:nvGrpSpPr>
              <p:cNvPr id="126" name="Group 125">
                <a:extLst>
                  <a:ext uri="{FF2B5EF4-FFF2-40B4-BE49-F238E27FC236}">
                    <a16:creationId xmlns:a16="http://schemas.microsoft.com/office/drawing/2014/main" id="{912F02ED-24AD-4513-8220-BC2B1040FA48}"/>
                  </a:ext>
                </a:extLst>
              </p:cNvPr>
              <p:cNvGrpSpPr/>
              <p:nvPr/>
            </p:nvGrpSpPr>
            <p:grpSpPr>
              <a:xfrm>
                <a:off x="1963776" y="2745760"/>
                <a:ext cx="2050385" cy="438608"/>
                <a:chOff x="4970200" y="2448907"/>
                <a:chExt cx="2701551" cy="577904"/>
              </a:xfrm>
            </p:grpSpPr>
            <p:sp>
              <p:nvSpPr>
                <p:cNvPr id="127" name="TextBox 126">
                  <a:extLst>
                    <a:ext uri="{FF2B5EF4-FFF2-40B4-BE49-F238E27FC236}">
                      <a16:creationId xmlns:a16="http://schemas.microsoft.com/office/drawing/2014/main" id="{6A7FB7FC-DC54-4141-8C5F-936808B8C8C3}"/>
                    </a:ext>
                  </a:extLst>
                </p:cNvPr>
                <p:cNvSpPr txBox="1"/>
                <p:nvPr/>
              </p:nvSpPr>
              <p:spPr>
                <a:xfrm>
                  <a:off x="5319831" y="2448907"/>
                  <a:ext cx="2351920" cy="577904"/>
                </a:xfrm>
                <a:prstGeom prst="rect">
                  <a:avLst/>
                </a:prstGeom>
                <a:noFill/>
              </p:spPr>
              <p:txBody>
                <a:bodyPr wrap="square" lIns="143428" tIns="89642" rIns="143428" bIns="89642" rtlCol="0">
                  <a:spAutoFit/>
                </a:bodyPr>
                <a:lstStyle>
                  <a:defPPr>
                    <a:defRPr lang="en-US"/>
                  </a:defPPr>
                  <a:lvl1pPr marR="0" lvl="0" indent="0" fontAlgn="base">
                    <a:lnSpc>
                      <a:spcPct val="90000"/>
                    </a:lnSpc>
                    <a:spcBef>
                      <a:spcPct val="0"/>
                    </a:spcBef>
                    <a:spcAft>
                      <a:spcPts val="600"/>
                    </a:spcAft>
                    <a:buClrTx/>
                    <a:buSzTx/>
                    <a:buFontTx/>
                    <a:buNone/>
                    <a:tabLst/>
                    <a:defRPr kumimoji="0" sz="1400" u="none" strike="noStrike" cap="none" spc="0" normalizeH="0" baseline="0">
                      <a:ln>
                        <a:noFill/>
                      </a:ln>
                      <a:gradFill>
                        <a:gsLst>
                          <a:gs pos="2917">
                            <a:srgbClr val="505050"/>
                          </a:gs>
                          <a:gs pos="100000">
                            <a:srgbClr val="505050"/>
                          </a:gs>
                        </a:gsLst>
                        <a:lin ang="5400000" scaled="0"/>
                      </a:gradFill>
                      <a:effectLst/>
                      <a:uLnTx/>
                      <a:uFillTx/>
                      <a:latin typeface="Segoe UI" panose="020B0502040204020203" pitchFamily="34" charset="0"/>
                      <a:cs typeface="Segoe UI" panose="020B0502040204020203" pitchFamily="34" charset="0"/>
                    </a:defRPr>
                  </a:lvl1pPr>
                </a:lstStyle>
                <a:p>
                  <a:pPr marL="0" marR="0" lvl="0" indent="0" algn="l" defTabSz="914367" rtl="0" eaLnBrk="1" fontAlgn="base" latinLnBrk="0" hangingPunct="1">
                    <a:lnSpc>
                      <a:spcPct val="90000"/>
                    </a:lnSpc>
                    <a:spcBef>
                      <a:spcPct val="0"/>
                    </a:spcBef>
                    <a:spcAft>
                      <a:spcPts val="588"/>
                    </a:spcAft>
                    <a:buClrTx/>
                    <a:buSzTx/>
                    <a:buFontTx/>
                    <a:buNone/>
                    <a:tabLst/>
                    <a:defRPr/>
                  </a:pPr>
                  <a:r>
                    <a:rPr kumimoji="0" lang="en-US" sz="700" b="0" i="0" u="none" strike="noStrike" kern="1200" cap="none" spc="0" normalizeH="0" baseline="0" noProof="0" dirty="0">
                      <a:ln>
                        <a:noFill/>
                      </a:ln>
                      <a:gradFill>
                        <a:gsLst>
                          <a:gs pos="2917">
                            <a:srgbClr val="353535"/>
                          </a:gs>
                          <a:gs pos="100000">
                            <a:srgbClr val="353535"/>
                          </a:gs>
                        </a:gsLst>
                        <a:lin ang="5400000" scaled="0"/>
                      </a:gradFill>
                      <a:effectLst/>
                      <a:uLnTx/>
                      <a:uFillTx/>
                      <a:latin typeface="Segoe UI Semilight"/>
                      <a:ea typeface="+mn-ea"/>
                      <a:cs typeface="Segoe UI" panose="020B0502040204020203" pitchFamily="34" charset="0"/>
                    </a:rPr>
                    <a:t>Power BI reports</a:t>
                  </a:r>
                </a:p>
              </p:txBody>
            </p:sp>
            <p:grpSp>
              <p:nvGrpSpPr>
                <p:cNvPr id="128" name="Group 26">
                  <a:extLst>
                    <a:ext uri="{FF2B5EF4-FFF2-40B4-BE49-F238E27FC236}">
                      <a16:creationId xmlns:a16="http://schemas.microsoft.com/office/drawing/2014/main" id="{0645A914-93CC-4D79-8FB2-B7A14A0E2D24}"/>
                    </a:ext>
                  </a:extLst>
                </p:cNvPr>
                <p:cNvGrpSpPr>
                  <a:grpSpLocks noChangeAspect="1"/>
                </p:cNvGrpSpPr>
                <p:nvPr/>
              </p:nvGrpSpPr>
              <p:grpSpPr bwMode="auto">
                <a:xfrm>
                  <a:off x="4970200" y="2475571"/>
                  <a:ext cx="249178" cy="322052"/>
                  <a:chOff x="3812" y="2068"/>
                  <a:chExt cx="212" cy="274"/>
                </a:xfrm>
                <a:solidFill>
                  <a:schemeClr val="tx1">
                    <a:lumMod val="60000"/>
                    <a:lumOff val="40000"/>
                  </a:schemeClr>
                </a:solidFill>
              </p:grpSpPr>
              <p:sp>
                <p:nvSpPr>
                  <p:cNvPr id="129" name="Freeform 27">
                    <a:extLst>
                      <a:ext uri="{FF2B5EF4-FFF2-40B4-BE49-F238E27FC236}">
                        <a16:creationId xmlns:a16="http://schemas.microsoft.com/office/drawing/2014/main" id="{022375B2-2DB7-48C9-918F-17D8ACC1A717}"/>
                      </a:ext>
                    </a:extLst>
                  </p:cNvPr>
                  <p:cNvSpPr>
                    <a:spLocks noEditPoints="1"/>
                  </p:cNvSpPr>
                  <p:nvPr/>
                </p:nvSpPr>
                <p:spPr bwMode="auto">
                  <a:xfrm>
                    <a:off x="3854" y="2068"/>
                    <a:ext cx="170" cy="239"/>
                  </a:xfrm>
                  <a:custGeom>
                    <a:avLst/>
                    <a:gdLst>
                      <a:gd name="T0" fmla="*/ 170 w 170"/>
                      <a:gd name="T1" fmla="*/ 239 h 239"/>
                      <a:gd name="T2" fmla="*/ 0 w 170"/>
                      <a:gd name="T3" fmla="*/ 239 h 239"/>
                      <a:gd name="T4" fmla="*/ 0 w 170"/>
                      <a:gd name="T5" fmla="*/ 0 h 239"/>
                      <a:gd name="T6" fmla="*/ 109 w 170"/>
                      <a:gd name="T7" fmla="*/ 0 h 239"/>
                      <a:gd name="T8" fmla="*/ 170 w 170"/>
                      <a:gd name="T9" fmla="*/ 61 h 239"/>
                      <a:gd name="T10" fmla="*/ 170 w 170"/>
                      <a:gd name="T11" fmla="*/ 239 h 239"/>
                      <a:gd name="T12" fmla="*/ 13 w 170"/>
                      <a:gd name="T13" fmla="*/ 226 h 239"/>
                      <a:gd name="T14" fmla="*/ 157 w 170"/>
                      <a:gd name="T15" fmla="*/ 226 h 239"/>
                      <a:gd name="T16" fmla="*/ 157 w 170"/>
                      <a:gd name="T17" fmla="*/ 65 h 239"/>
                      <a:gd name="T18" fmla="*/ 102 w 170"/>
                      <a:gd name="T19" fmla="*/ 13 h 239"/>
                      <a:gd name="T20" fmla="*/ 13 w 170"/>
                      <a:gd name="T21" fmla="*/ 13 h 239"/>
                      <a:gd name="T22" fmla="*/ 13 w 170"/>
                      <a:gd name="T23" fmla="*/ 22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39">
                        <a:moveTo>
                          <a:pt x="170" y="239"/>
                        </a:moveTo>
                        <a:lnTo>
                          <a:pt x="0" y="239"/>
                        </a:lnTo>
                        <a:lnTo>
                          <a:pt x="0" y="0"/>
                        </a:lnTo>
                        <a:lnTo>
                          <a:pt x="109" y="0"/>
                        </a:lnTo>
                        <a:lnTo>
                          <a:pt x="170" y="61"/>
                        </a:lnTo>
                        <a:lnTo>
                          <a:pt x="170" y="239"/>
                        </a:lnTo>
                        <a:close/>
                        <a:moveTo>
                          <a:pt x="13" y="226"/>
                        </a:moveTo>
                        <a:lnTo>
                          <a:pt x="157" y="226"/>
                        </a:lnTo>
                        <a:lnTo>
                          <a:pt x="157" y="65"/>
                        </a:lnTo>
                        <a:lnTo>
                          <a:pt x="102" y="13"/>
                        </a:lnTo>
                        <a:lnTo>
                          <a:pt x="13" y="13"/>
                        </a:lnTo>
                        <a:lnTo>
                          <a:pt x="13" y="226"/>
                        </a:lnTo>
                        <a:close/>
                      </a:path>
                    </a:pathLst>
                  </a:custGeom>
                  <a:grpFill/>
                  <a:ln w="9525">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130" name="Freeform 28">
                    <a:extLst>
                      <a:ext uri="{FF2B5EF4-FFF2-40B4-BE49-F238E27FC236}">
                        <a16:creationId xmlns:a16="http://schemas.microsoft.com/office/drawing/2014/main" id="{EFD1116B-7D7C-44E5-AAB7-94D9A847E91B}"/>
                      </a:ext>
                    </a:extLst>
                  </p:cNvPr>
                  <p:cNvSpPr>
                    <a:spLocks/>
                  </p:cNvSpPr>
                  <p:nvPr/>
                </p:nvSpPr>
                <p:spPr bwMode="auto">
                  <a:xfrm>
                    <a:off x="3812" y="2103"/>
                    <a:ext cx="171" cy="239"/>
                  </a:xfrm>
                  <a:custGeom>
                    <a:avLst/>
                    <a:gdLst>
                      <a:gd name="T0" fmla="*/ 171 w 171"/>
                      <a:gd name="T1" fmla="*/ 239 h 239"/>
                      <a:gd name="T2" fmla="*/ 0 w 171"/>
                      <a:gd name="T3" fmla="*/ 239 h 239"/>
                      <a:gd name="T4" fmla="*/ 0 w 171"/>
                      <a:gd name="T5" fmla="*/ 0 h 239"/>
                      <a:gd name="T6" fmla="*/ 28 w 171"/>
                      <a:gd name="T7" fmla="*/ 0 h 239"/>
                      <a:gd name="T8" fmla="*/ 28 w 171"/>
                      <a:gd name="T9" fmla="*/ 13 h 239"/>
                      <a:gd name="T10" fmla="*/ 13 w 171"/>
                      <a:gd name="T11" fmla="*/ 13 h 239"/>
                      <a:gd name="T12" fmla="*/ 13 w 171"/>
                      <a:gd name="T13" fmla="*/ 226 h 239"/>
                      <a:gd name="T14" fmla="*/ 157 w 171"/>
                      <a:gd name="T15" fmla="*/ 226 h 239"/>
                      <a:gd name="T16" fmla="*/ 157 w 171"/>
                      <a:gd name="T17" fmla="*/ 209 h 239"/>
                      <a:gd name="T18" fmla="*/ 171 w 171"/>
                      <a:gd name="T19" fmla="*/ 209 h 239"/>
                      <a:gd name="T20" fmla="*/ 171 w 171"/>
                      <a:gd name="T2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 h="239">
                        <a:moveTo>
                          <a:pt x="171" y="239"/>
                        </a:moveTo>
                        <a:lnTo>
                          <a:pt x="0" y="239"/>
                        </a:lnTo>
                        <a:lnTo>
                          <a:pt x="0" y="0"/>
                        </a:lnTo>
                        <a:lnTo>
                          <a:pt x="28" y="0"/>
                        </a:lnTo>
                        <a:lnTo>
                          <a:pt x="28" y="13"/>
                        </a:lnTo>
                        <a:lnTo>
                          <a:pt x="13" y="13"/>
                        </a:lnTo>
                        <a:lnTo>
                          <a:pt x="13" y="226"/>
                        </a:lnTo>
                        <a:lnTo>
                          <a:pt x="157" y="226"/>
                        </a:lnTo>
                        <a:lnTo>
                          <a:pt x="157" y="209"/>
                        </a:lnTo>
                        <a:lnTo>
                          <a:pt x="171" y="209"/>
                        </a:lnTo>
                        <a:lnTo>
                          <a:pt x="171" y="239"/>
                        </a:lnTo>
                        <a:close/>
                      </a:path>
                    </a:pathLst>
                  </a:custGeom>
                  <a:grpFill/>
                  <a:ln w="9525">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132" name="Freeform 29">
                    <a:extLst>
                      <a:ext uri="{FF2B5EF4-FFF2-40B4-BE49-F238E27FC236}">
                        <a16:creationId xmlns:a16="http://schemas.microsoft.com/office/drawing/2014/main" id="{6F05879E-81A7-4448-BA6F-080EEA4737CD}"/>
                      </a:ext>
                    </a:extLst>
                  </p:cNvPr>
                  <p:cNvSpPr>
                    <a:spLocks/>
                  </p:cNvSpPr>
                  <p:nvPr/>
                </p:nvSpPr>
                <p:spPr bwMode="auto">
                  <a:xfrm>
                    <a:off x="3948" y="2075"/>
                    <a:ext cx="63" cy="63"/>
                  </a:xfrm>
                  <a:custGeom>
                    <a:avLst/>
                    <a:gdLst>
                      <a:gd name="T0" fmla="*/ 63 w 63"/>
                      <a:gd name="T1" fmla="*/ 63 h 63"/>
                      <a:gd name="T2" fmla="*/ 0 w 63"/>
                      <a:gd name="T3" fmla="*/ 63 h 63"/>
                      <a:gd name="T4" fmla="*/ 0 w 63"/>
                      <a:gd name="T5" fmla="*/ 0 h 63"/>
                      <a:gd name="T6" fmla="*/ 13 w 63"/>
                      <a:gd name="T7" fmla="*/ 0 h 63"/>
                      <a:gd name="T8" fmla="*/ 13 w 63"/>
                      <a:gd name="T9" fmla="*/ 50 h 63"/>
                      <a:gd name="T10" fmla="*/ 63 w 63"/>
                      <a:gd name="T11" fmla="*/ 50 h 63"/>
                      <a:gd name="T12" fmla="*/ 63 w 63"/>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63" h="63">
                        <a:moveTo>
                          <a:pt x="63" y="63"/>
                        </a:moveTo>
                        <a:lnTo>
                          <a:pt x="0" y="63"/>
                        </a:lnTo>
                        <a:lnTo>
                          <a:pt x="0" y="0"/>
                        </a:lnTo>
                        <a:lnTo>
                          <a:pt x="13" y="0"/>
                        </a:lnTo>
                        <a:lnTo>
                          <a:pt x="13" y="50"/>
                        </a:lnTo>
                        <a:lnTo>
                          <a:pt x="63" y="50"/>
                        </a:ln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133" name="Freeform 30">
                    <a:extLst>
                      <a:ext uri="{FF2B5EF4-FFF2-40B4-BE49-F238E27FC236}">
                        <a16:creationId xmlns:a16="http://schemas.microsoft.com/office/drawing/2014/main" id="{04E868F7-9A1B-4056-9FC8-1A3C30A04BF1}"/>
                      </a:ext>
                    </a:extLst>
                  </p:cNvPr>
                  <p:cNvSpPr>
                    <a:spLocks/>
                  </p:cNvSpPr>
                  <p:nvPr/>
                </p:nvSpPr>
                <p:spPr bwMode="auto">
                  <a:xfrm>
                    <a:off x="3886" y="2168"/>
                    <a:ext cx="103" cy="50"/>
                  </a:xfrm>
                  <a:custGeom>
                    <a:avLst/>
                    <a:gdLst>
                      <a:gd name="T0" fmla="*/ 59 w 103"/>
                      <a:gd name="T1" fmla="*/ 50 h 50"/>
                      <a:gd name="T2" fmla="*/ 31 w 103"/>
                      <a:gd name="T3" fmla="*/ 22 h 50"/>
                      <a:gd name="T4" fmla="*/ 7 w 103"/>
                      <a:gd name="T5" fmla="*/ 46 h 50"/>
                      <a:gd name="T6" fmla="*/ 0 w 103"/>
                      <a:gd name="T7" fmla="*/ 39 h 50"/>
                      <a:gd name="T8" fmla="*/ 31 w 103"/>
                      <a:gd name="T9" fmla="*/ 9 h 50"/>
                      <a:gd name="T10" fmla="*/ 59 w 103"/>
                      <a:gd name="T11" fmla="*/ 37 h 50"/>
                      <a:gd name="T12" fmla="*/ 97 w 103"/>
                      <a:gd name="T13" fmla="*/ 0 h 50"/>
                      <a:gd name="T14" fmla="*/ 103 w 103"/>
                      <a:gd name="T15" fmla="*/ 7 h 50"/>
                      <a:gd name="T16" fmla="*/ 59 w 103"/>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50">
                        <a:moveTo>
                          <a:pt x="59" y="50"/>
                        </a:moveTo>
                        <a:lnTo>
                          <a:pt x="31" y="22"/>
                        </a:lnTo>
                        <a:lnTo>
                          <a:pt x="7" y="46"/>
                        </a:lnTo>
                        <a:lnTo>
                          <a:pt x="0" y="39"/>
                        </a:lnTo>
                        <a:lnTo>
                          <a:pt x="31" y="9"/>
                        </a:lnTo>
                        <a:lnTo>
                          <a:pt x="59" y="37"/>
                        </a:lnTo>
                        <a:lnTo>
                          <a:pt x="97" y="0"/>
                        </a:lnTo>
                        <a:lnTo>
                          <a:pt x="103" y="7"/>
                        </a:lnTo>
                        <a:lnTo>
                          <a:pt x="59"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141" name="Rectangle 31">
                    <a:extLst>
                      <a:ext uri="{FF2B5EF4-FFF2-40B4-BE49-F238E27FC236}">
                        <a16:creationId xmlns:a16="http://schemas.microsoft.com/office/drawing/2014/main" id="{FA72D0EA-6DC7-4AE4-8F1F-4FD0308F437D}"/>
                      </a:ext>
                    </a:extLst>
                  </p:cNvPr>
                  <p:cNvSpPr>
                    <a:spLocks noChangeArrowheads="1"/>
                  </p:cNvSpPr>
                  <p:nvPr/>
                </p:nvSpPr>
                <p:spPr bwMode="auto">
                  <a:xfrm>
                    <a:off x="3889" y="2223"/>
                    <a:ext cx="100"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142" name="Freeform 32">
                    <a:extLst>
                      <a:ext uri="{FF2B5EF4-FFF2-40B4-BE49-F238E27FC236}">
                        <a16:creationId xmlns:a16="http://schemas.microsoft.com/office/drawing/2014/main" id="{0B33FBB0-DD7B-4238-8232-B5212867690D}"/>
                      </a:ext>
                    </a:extLst>
                  </p:cNvPr>
                  <p:cNvSpPr>
                    <a:spLocks/>
                  </p:cNvSpPr>
                  <p:nvPr/>
                </p:nvSpPr>
                <p:spPr bwMode="auto">
                  <a:xfrm>
                    <a:off x="3967" y="2166"/>
                    <a:ext cx="22" cy="24"/>
                  </a:xfrm>
                  <a:custGeom>
                    <a:avLst/>
                    <a:gdLst>
                      <a:gd name="T0" fmla="*/ 22 w 22"/>
                      <a:gd name="T1" fmla="*/ 24 h 24"/>
                      <a:gd name="T2" fmla="*/ 13 w 22"/>
                      <a:gd name="T3" fmla="*/ 24 h 24"/>
                      <a:gd name="T4" fmla="*/ 13 w 22"/>
                      <a:gd name="T5" fmla="*/ 9 h 24"/>
                      <a:gd name="T6" fmla="*/ 0 w 22"/>
                      <a:gd name="T7" fmla="*/ 9 h 24"/>
                      <a:gd name="T8" fmla="*/ 0 w 22"/>
                      <a:gd name="T9" fmla="*/ 0 h 24"/>
                      <a:gd name="T10" fmla="*/ 22 w 22"/>
                      <a:gd name="T11" fmla="*/ 0 h 24"/>
                      <a:gd name="T12" fmla="*/ 22 w 2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22" h="24">
                        <a:moveTo>
                          <a:pt x="22" y="24"/>
                        </a:moveTo>
                        <a:lnTo>
                          <a:pt x="13" y="24"/>
                        </a:lnTo>
                        <a:lnTo>
                          <a:pt x="13" y="9"/>
                        </a:lnTo>
                        <a:lnTo>
                          <a:pt x="0" y="9"/>
                        </a:lnTo>
                        <a:lnTo>
                          <a:pt x="0" y="0"/>
                        </a:lnTo>
                        <a:lnTo>
                          <a:pt x="22" y="0"/>
                        </a:lnTo>
                        <a:lnTo>
                          <a:pt x="2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grpSp>
          </p:grpSp>
        </p:grpSp>
      </p:grpSp>
      <p:grpSp>
        <p:nvGrpSpPr>
          <p:cNvPr id="181" name="Group 180">
            <a:extLst/>
          </p:cNvPr>
          <p:cNvGrpSpPr>
            <a:grpSpLocks noChangeAspect="1"/>
          </p:cNvGrpSpPr>
          <p:nvPr/>
        </p:nvGrpSpPr>
        <p:grpSpPr>
          <a:xfrm>
            <a:off x="1503777" y="1106189"/>
            <a:ext cx="3145413" cy="2579442"/>
            <a:chOff x="6173272" y="481350"/>
            <a:chExt cx="6084621" cy="5178289"/>
          </a:xfrm>
        </p:grpSpPr>
        <p:grpSp>
          <p:nvGrpSpPr>
            <p:cNvPr id="182" name="Group 181">
              <a:extLst/>
            </p:cNvPr>
            <p:cNvGrpSpPr/>
            <p:nvPr/>
          </p:nvGrpSpPr>
          <p:grpSpPr>
            <a:xfrm>
              <a:off x="6173272" y="481350"/>
              <a:ext cx="6084621" cy="5178289"/>
              <a:chOff x="5847453" y="997569"/>
              <a:chExt cx="6084621" cy="5178289"/>
            </a:xfrm>
          </p:grpSpPr>
          <p:grpSp>
            <p:nvGrpSpPr>
              <p:cNvPr id="184" name="Group 183">
                <a:extLst/>
              </p:cNvPr>
              <p:cNvGrpSpPr/>
              <p:nvPr/>
            </p:nvGrpSpPr>
            <p:grpSpPr>
              <a:xfrm>
                <a:off x="5847453" y="997569"/>
                <a:ext cx="6084621" cy="5178289"/>
                <a:chOff x="792955" y="4956918"/>
                <a:chExt cx="993149" cy="1193238"/>
              </a:xfrm>
            </p:grpSpPr>
            <p:sp>
              <p:nvSpPr>
                <p:cNvPr id="233" name="Rectangle 232">
                  <a:extLst/>
                </p:cNvPr>
                <p:cNvSpPr/>
                <p:nvPr/>
              </p:nvSpPr>
              <p:spPr bwMode="auto">
                <a:xfrm>
                  <a:off x="792955" y="4956918"/>
                  <a:ext cx="993149" cy="119323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234" name="Group 233">
                  <a:extLst/>
                </p:cNvPr>
                <p:cNvGrpSpPr>
                  <a:grpSpLocks noChangeAspect="1"/>
                </p:cNvGrpSpPr>
                <p:nvPr/>
              </p:nvGrpSpPr>
              <p:grpSpPr>
                <a:xfrm>
                  <a:off x="944070" y="5244389"/>
                  <a:ext cx="689871" cy="595798"/>
                  <a:chOff x="1070724" y="4002425"/>
                  <a:chExt cx="237467" cy="205086"/>
                </a:xfrm>
              </p:grpSpPr>
              <p:sp>
                <p:nvSpPr>
                  <p:cNvPr id="235" name="Rectangle 56">
                    <a:extLst/>
                  </p:cNvPr>
                  <p:cNvSpPr>
                    <a:spLocks noChangeArrowheads="1"/>
                  </p:cNvSpPr>
                  <p:nvPr/>
                </p:nvSpPr>
                <p:spPr bwMode="auto">
                  <a:xfrm>
                    <a:off x="1144919" y="4002425"/>
                    <a:ext cx="114398" cy="205086"/>
                  </a:xfrm>
                  <a:prstGeom prst="rect">
                    <a:avLst/>
                  </a:prstGeom>
                  <a:noFill/>
                  <a:ln w="22225" cap="flat">
                    <a:solidFill>
                      <a:schemeClr val="tx1">
                        <a:lumMod val="60000"/>
                        <a:lumOff val="4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236" name="Freeform 57">
                    <a:extLst/>
                  </p:cNvPr>
                  <p:cNvSpPr>
                    <a:spLocks/>
                  </p:cNvSpPr>
                  <p:nvPr/>
                </p:nvSpPr>
                <p:spPr bwMode="auto">
                  <a:xfrm>
                    <a:off x="107072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237" name="Freeform 58">
                    <a:extLst/>
                  </p:cNvPr>
                  <p:cNvSpPr>
                    <a:spLocks/>
                  </p:cNvSpPr>
                  <p:nvPr/>
                </p:nvSpPr>
                <p:spPr bwMode="auto">
                  <a:xfrm>
                    <a:off x="12753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238" name="Freeform 59">
                    <a:extLst/>
                  </p:cNvPr>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chemeClr val="tx1">
                        <a:lumMod val="60000"/>
                        <a:lumOff val="4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240" name="Rectangle 66">
                    <a:extLst/>
                  </p:cNvPr>
                  <p:cNvSpPr>
                    <a:spLocks noChangeArrowheads="1"/>
                  </p:cNvSpPr>
                  <p:nvPr/>
                </p:nvSpPr>
                <p:spPr bwMode="auto">
                  <a:xfrm>
                    <a:off x="1283171" y="4131296"/>
                    <a:ext cx="10642" cy="10642"/>
                  </a:xfrm>
                  <a:prstGeom prst="rect">
                    <a:avLst/>
                  </a:prstGeom>
                  <a:solidFill>
                    <a:schemeClr val="bg1"/>
                  </a:solidFill>
                  <a:ln w="9525">
                    <a:solidFill>
                      <a:schemeClr val="accent5"/>
                    </a:solid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241" name="Rectangle 67">
                    <a:extLst/>
                  </p:cNvPr>
                  <p:cNvSpPr>
                    <a:spLocks noChangeArrowheads="1"/>
                  </p:cNvSpPr>
                  <p:nvPr/>
                </p:nvSpPr>
                <p:spPr bwMode="auto">
                  <a:xfrm>
                    <a:off x="1283171" y="4159351"/>
                    <a:ext cx="10642" cy="10642"/>
                  </a:xfrm>
                  <a:prstGeom prst="rect">
                    <a:avLst/>
                  </a:prstGeom>
                  <a:solidFill>
                    <a:schemeClr val="bg1"/>
                  </a:solidFill>
                  <a:ln w="9525">
                    <a:solidFill>
                      <a:schemeClr val="accent5"/>
                    </a:solid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243" name="Rectangle 76">
                    <a:extLst/>
                  </p:cNvPr>
                  <p:cNvSpPr>
                    <a:spLocks noChangeArrowheads="1"/>
                  </p:cNvSpPr>
                  <p:nvPr/>
                </p:nvSpPr>
                <p:spPr bwMode="auto">
                  <a:xfrm>
                    <a:off x="1089108" y="4075946"/>
                    <a:ext cx="10642" cy="10642"/>
                  </a:xfrm>
                  <a:prstGeom prst="rect">
                    <a:avLst/>
                  </a:prstGeom>
                  <a:solidFill>
                    <a:schemeClr val="bg1"/>
                  </a:solidFill>
                  <a:ln w="9525">
                    <a:solidFill>
                      <a:schemeClr val="accent5"/>
                    </a:solid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251" name="Rectangle 77">
                    <a:extLst/>
                  </p:cNvPr>
                  <p:cNvSpPr>
                    <a:spLocks noChangeArrowheads="1"/>
                  </p:cNvSpPr>
                  <p:nvPr/>
                </p:nvSpPr>
                <p:spPr bwMode="auto">
                  <a:xfrm>
                    <a:off x="1089108" y="4104000"/>
                    <a:ext cx="10642" cy="10642"/>
                  </a:xfrm>
                  <a:prstGeom prst="rect">
                    <a:avLst/>
                  </a:prstGeom>
                  <a:solidFill>
                    <a:schemeClr val="bg1"/>
                  </a:solidFill>
                  <a:ln w="9525">
                    <a:solidFill>
                      <a:schemeClr val="accent5"/>
                    </a:solid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252" name="Rectangle 78">
                    <a:extLst/>
                  </p:cNvPr>
                  <p:cNvSpPr>
                    <a:spLocks noChangeArrowheads="1"/>
                  </p:cNvSpPr>
                  <p:nvPr/>
                </p:nvSpPr>
                <p:spPr bwMode="auto">
                  <a:xfrm>
                    <a:off x="1089108" y="4130119"/>
                    <a:ext cx="10642" cy="10642"/>
                  </a:xfrm>
                  <a:prstGeom prst="rect">
                    <a:avLst/>
                  </a:prstGeom>
                  <a:solidFill>
                    <a:schemeClr val="bg1"/>
                  </a:solidFill>
                  <a:ln w="9525">
                    <a:solidFill>
                      <a:schemeClr val="accent5"/>
                    </a:solid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4" name="Rectangle 79">
                    <a:extLst/>
                  </p:cNvPr>
                  <p:cNvSpPr>
                    <a:spLocks noChangeArrowheads="1"/>
                  </p:cNvSpPr>
                  <p:nvPr/>
                </p:nvSpPr>
                <p:spPr bwMode="auto">
                  <a:xfrm>
                    <a:off x="1118129" y="4075946"/>
                    <a:ext cx="10642" cy="10642"/>
                  </a:xfrm>
                  <a:prstGeom prst="rect">
                    <a:avLst/>
                  </a:prstGeom>
                  <a:solidFill>
                    <a:schemeClr val="bg1"/>
                  </a:solidFill>
                  <a:ln w="9525">
                    <a:solidFill>
                      <a:schemeClr val="accent5"/>
                    </a:solid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5" name="Rectangle 80">
                    <a:extLst/>
                  </p:cNvPr>
                  <p:cNvSpPr>
                    <a:spLocks noChangeArrowheads="1"/>
                  </p:cNvSpPr>
                  <p:nvPr/>
                </p:nvSpPr>
                <p:spPr bwMode="auto">
                  <a:xfrm>
                    <a:off x="1118129" y="4104000"/>
                    <a:ext cx="10642" cy="10642"/>
                  </a:xfrm>
                  <a:prstGeom prst="rect">
                    <a:avLst/>
                  </a:prstGeom>
                  <a:solidFill>
                    <a:schemeClr val="bg1"/>
                  </a:solidFill>
                  <a:ln w="9525">
                    <a:solidFill>
                      <a:schemeClr val="accent5"/>
                    </a:solid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6" name="Rectangle 81">
                    <a:extLst/>
                  </p:cNvPr>
                  <p:cNvSpPr>
                    <a:spLocks noChangeArrowheads="1"/>
                  </p:cNvSpPr>
                  <p:nvPr/>
                </p:nvSpPr>
                <p:spPr bwMode="auto">
                  <a:xfrm>
                    <a:off x="1118129" y="4130119"/>
                    <a:ext cx="10642" cy="10642"/>
                  </a:xfrm>
                  <a:prstGeom prst="rect">
                    <a:avLst/>
                  </a:prstGeom>
                  <a:solidFill>
                    <a:schemeClr val="bg1"/>
                  </a:solidFill>
                  <a:ln w="9525">
                    <a:solidFill>
                      <a:schemeClr val="accent5"/>
                    </a:solid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7" name="Rectangle 82">
                    <a:extLst/>
                  </p:cNvPr>
                  <p:cNvSpPr>
                    <a:spLocks noChangeArrowheads="1"/>
                  </p:cNvSpPr>
                  <p:nvPr/>
                </p:nvSpPr>
                <p:spPr bwMode="auto">
                  <a:xfrm>
                    <a:off x="1089108" y="4158174"/>
                    <a:ext cx="10642" cy="10642"/>
                  </a:xfrm>
                  <a:prstGeom prst="rect">
                    <a:avLst/>
                  </a:prstGeom>
                  <a:solidFill>
                    <a:schemeClr val="bg1"/>
                  </a:solidFill>
                  <a:ln w="9525">
                    <a:solidFill>
                      <a:schemeClr val="accent5"/>
                    </a:solid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8" name="Rectangle 83">
                    <a:extLst/>
                  </p:cNvPr>
                  <p:cNvSpPr>
                    <a:spLocks noChangeArrowheads="1"/>
                  </p:cNvSpPr>
                  <p:nvPr/>
                </p:nvSpPr>
                <p:spPr bwMode="auto">
                  <a:xfrm>
                    <a:off x="1118129" y="4158174"/>
                    <a:ext cx="10642" cy="10642"/>
                  </a:xfrm>
                  <a:prstGeom prst="rect">
                    <a:avLst/>
                  </a:prstGeom>
                  <a:solidFill>
                    <a:schemeClr val="bg1"/>
                  </a:solidFill>
                  <a:ln w="9525">
                    <a:solidFill>
                      <a:schemeClr val="accent5"/>
                    </a:solid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grpSp>
          <p:grpSp>
            <p:nvGrpSpPr>
              <p:cNvPr id="185" name="Group 184">
                <a:extLst/>
              </p:cNvPr>
              <p:cNvGrpSpPr/>
              <p:nvPr/>
            </p:nvGrpSpPr>
            <p:grpSpPr>
              <a:xfrm>
                <a:off x="6553201" y="2026908"/>
                <a:ext cx="4654066" cy="3108604"/>
                <a:chOff x="6553201" y="2026908"/>
                <a:chExt cx="4654066" cy="3108604"/>
              </a:xfrm>
            </p:grpSpPr>
            <p:grpSp>
              <p:nvGrpSpPr>
                <p:cNvPr id="186" name="Group 185">
                  <a:extLst/>
                </p:cNvPr>
                <p:cNvGrpSpPr/>
                <p:nvPr/>
              </p:nvGrpSpPr>
              <p:grpSpPr>
                <a:xfrm>
                  <a:off x="8278842" y="2550540"/>
                  <a:ext cx="2156125" cy="1749085"/>
                  <a:chOff x="8278842" y="2820169"/>
                  <a:chExt cx="2156125" cy="1749085"/>
                </a:xfrm>
              </p:grpSpPr>
              <p:grpSp>
                <p:nvGrpSpPr>
                  <p:cNvPr id="200" name="Group 199">
                    <a:extLst/>
                  </p:cNvPr>
                  <p:cNvGrpSpPr/>
                  <p:nvPr/>
                </p:nvGrpSpPr>
                <p:grpSpPr>
                  <a:xfrm>
                    <a:off x="8287784" y="3263892"/>
                    <a:ext cx="1783503" cy="558058"/>
                    <a:chOff x="8514905" y="3061767"/>
                    <a:chExt cx="1819266" cy="569248"/>
                  </a:xfrm>
                </p:grpSpPr>
                <p:sp>
                  <p:nvSpPr>
                    <p:cNvPr id="215" name="TextBox 214">
                      <a:extLst/>
                    </p:cNvPr>
                    <p:cNvSpPr txBox="1"/>
                    <p:nvPr/>
                  </p:nvSpPr>
                  <p:spPr>
                    <a:xfrm>
                      <a:off x="8775569" y="3061767"/>
                      <a:ext cx="1558602" cy="569248"/>
                    </a:xfrm>
                    <a:prstGeom prst="rect">
                      <a:avLst/>
                    </a:prstGeom>
                  </p:spPr>
                  <p:txBody>
                    <a:bodyPr wrap="square" lIns="143428" tIns="89642" rIns="143428" bIns="89642" rtlCol="0">
                      <a:spAutoFit/>
                    </a:bodyPr>
                    <a:lstStyle/>
                    <a:p>
                      <a:pPr marL="0" marR="0" lvl="0" indent="0" algn="l" defTabSz="914367" rtl="0" eaLnBrk="1" fontAlgn="base" latinLnBrk="0" hangingPunct="1">
                        <a:lnSpc>
                          <a:spcPct val="90000"/>
                        </a:lnSpc>
                        <a:spcBef>
                          <a:spcPct val="0"/>
                        </a:spcBef>
                        <a:spcAft>
                          <a:spcPts val="588"/>
                        </a:spcAft>
                        <a:buClrTx/>
                        <a:buSzTx/>
                        <a:buFontTx/>
                        <a:buNone/>
                        <a:tabLst/>
                        <a:defRPr/>
                      </a:pPr>
                      <a:r>
                        <a:rPr kumimoji="0" lang="en-US" sz="700" b="0" i="0" u="none" strike="noStrike" kern="1200" cap="none" spc="0" normalizeH="0" baseline="0" noProof="0" dirty="0">
                          <a:ln>
                            <a:noFill/>
                          </a:ln>
                          <a:gradFill>
                            <a:gsLst>
                              <a:gs pos="2917">
                                <a:srgbClr val="353535"/>
                              </a:gs>
                              <a:gs pos="100000">
                                <a:srgbClr val="353535"/>
                              </a:gs>
                            </a:gsLst>
                            <a:lin ang="5400000" scaled="0"/>
                          </a:gradFill>
                          <a:effectLst/>
                          <a:uLnTx/>
                          <a:uFillTx/>
                          <a:latin typeface="Segoe UI Semilight"/>
                          <a:ea typeface="+mn-ea"/>
                          <a:cs typeface="Segoe UI" panose="020B0502040204020203" pitchFamily="34" charset="0"/>
                        </a:rPr>
                        <a:t>SSRS reports</a:t>
                      </a:r>
                    </a:p>
                  </p:txBody>
                </p:sp>
                <p:grpSp>
                  <p:nvGrpSpPr>
                    <p:cNvPr id="216" name="Group 4">
                      <a:extLst/>
                    </p:cNvPr>
                    <p:cNvGrpSpPr>
                      <a:grpSpLocks noChangeAspect="1"/>
                    </p:cNvGrpSpPr>
                    <p:nvPr/>
                  </p:nvGrpSpPr>
                  <p:grpSpPr bwMode="auto">
                    <a:xfrm>
                      <a:off x="8514905" y="3119659"/>
                      <a:ext cx="190652" cy="254202"/>
                      <a:chOff x="3814" y="2064"/>
                      <a:chExt cx="210" cy="280"/>
                    </a:xfrm>
                    <a:solidFill>
                      <a:schemeClr val="tx1">
                        <a:lumMod val="60000"/>
                        <a:lumOff val="40000"/>
                      </a:schemeClr>
                    </a:solidFill>
                  </p:grpSpPr>
                  <p:sp>
                    <p:nvSpPr>
                      <p:cNvPr id="217" name="Freeform 5">
                        <a:extLst/>
                      </p:cNvPr>
                      <p:cNvSpPr>
                        <a:spLocks/>
                      </p:cNvSpPr>
                      <p:nvPr/>
                    </p:nvSpPr>
                    <p:spPr bwMode="auto">
                      <a:xfrm>
                        <a:off x="3814" y="2103"/>
                        <a:ext cx="171" cy="241"/>
                      </a:xfrm>
                      <a:custGeom>
                        <a:avLst/>
                        <a:gdLst>
                          <a:gd name="T0" fmla="*/ 171 w 171"/>
                          <a:gd name="T1" fmla="*/ 241 h 241"/>
                          <a:gd name="T2" fmla="*/ 0 w 171"/>
                          <a:gd name="T3" fmla="*/ 241 h 241"/>
                          <a:gd name="T4" fmla="*/ 0 w 171"/>
                          <a:gd name="T5" fmla="*/ 0 h 241"/>
                          <a:gd name="T6" fmla="*/ 29 w 171"/>
                          <a:gd name="T7" fmla="*/ 0 h 241"/>
                          <a:gd name="T8" fmla="*/ 29 w 171"/>
                          <a:gd name="T9" fmla="*/ 14 h 241"/>
                          <a:gd name="T10" fmla="*/ 13 w 171"/>
                          <a:gd name="T11" fmla="*/ 14 h 241"/>
                          <a:gd name="T12" fmla="*/ 13 w 171"/>
                          <a:gd name="T13" fmla="*/ 228 h 241"/>
                          <a:gd name="T14" fmla="*/ 158 w 171"/>
                          <a:gd name="T15" fmla="*/ 228 h 241"/>
                          <a:gd name="T16" fmla="*/ 158 w 171"/>
                          <a:gd name="T17" fmla="*/ 213 h 241"/>
                          <a:gd name="T18" fmla="*/ 171 w 171"/>
                          <a:gd name="T19" fmla="*/ 213 h 241"/>
                          <a:gd name="T20" fmla="*/ 171 w 171"/>
                          <a:gd name="T21"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 h="241">
                            <a:moveTo>
                              <a:pt x="171" y="241"/>
                            </a:moveTo>
                            <a:lnTo>
                              <a:pt x="0" y="241"/>
                            </a:lnTo>
                            <a:lnTo>
                              <a:pt x="0" y="0"/>
                            </a:lnTo>
                            <a:lnTo>
                              <a:pt x="29" y="0"/>
                            </a:lnTo>
                            <a:lnTo>
                              <a:pt x="29" y="14"/>
                            </a:lnTo>
                            <a:lnTo>
                              <a:pt x="13" y="14"/>
                            </a:lnTo>
                            <a:lnTo>
                              <a:pt x="13" y="228"/>
                            </a:lnTo>
                            <a:lnTo>
                              <a:pt x="158" y="228"/>
                            </a:lnTo>
                            <a:lnTo>
                              <a:pt x="158" y="213"/>
                            </a:lnTo>
                            <a:lnTo>
                              <a:pt x="171" y="213"/>
                            </a:lnTo>
                            <a:lnTo>
                              <a:pt x="171"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1" name="Freeform 6">
                        <a:extLst/>
                      </p:cNvPr>
                      <p:cNvSpPr>
                        <a:spLocks noEditPoints="1"/>
                      </p:cNvSpPr>
                      <p:nvPr/>
                    </p:nvSpPr>
                    <p:spPr bwMode="auto">
                      <a:xfrm>
                        <a:off x="3854" y="2064"/>
                        <a:ext cx="170" cy="241"/>
                      </a:xfrm>
                      <a:custGeom>
                        <a:avLst/>
                        <a:gdLst>
                          <a:gd name="T0" fmla="*/ 170 w 170"/>
                          <a:gd name="T1" fmla="*/ 241 h 241"/>
                          <a:gd name="T2" fmla="*/ 0 w 170"/>
                          <a:gd name="T3" fmla="*/ 241 h 241"/>
                          <a:gd name="T4" fmla="*/ 0 w 170"/>
                          <a:gd name="T5" fmla="*/ 0 h 241"/>
                          <a:gd name="T6" fmla="*/ 109 w 170"/>
                          <a:gd name="T7" fmla="*/ 0 h 241"/>
                          <a:gd name="T8" fmla="*/ 170 w 170"/>
                          <a:gd name="T9" fmla="*/ 61 h 241"/>
                          <a:gd name="T10" fmla="*/ 170 w 170"/>
                          <a:gd name="T11" fmla="*/ 241 h 241"/>
                          <a:gd name="T12" fmla="*/ 13 w 170"/>
                          <a:gd name="T13" fmla="*/ 228 h 241"/>
                          <a:gd name="T14" fmla="*/ 157 w 170"/>
                          <a:gd name="T15" fmla="*/ 228 h 241"/>
                          <a:gd name="T16" fmla="*/ 157 w 170"/>
                          <a:gd name="T17" fmla="*/ 66 h 241"/>
                          <a:gd name="T18" fmla="*/ 105 w 170"/>
                          <a:gd name="T19" fmla="*/ 13 h 241"/>
                          <a:gd name="T20" fmla="*/ 13 w 170"/>
                          <a:gd name="T21" fmla="*/ 13 h 241"/>
                          <a:gd name="T22" fmla="*/ 13 w 170"/>
                          <a:gd name="T23" fmla="*/ 228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41">
                            <a:moveTo>
                              <a:pt x="170" y="241"/>
                            </a:moveTo>
                            <a:lnTo>
                              <a:pt x="0" y="241"/>
                            </a:lnTo>
                            <a:lnTo>
                              <a:pt x="0" y="0"/>
                            </a:lnTo>
                            <a:lnTo>
                              <a:pt x="109" y="0"/>
                            </a:lnTo>
                            <a:lnTo>
                              <a:pt x="170" y="61"/>
                            </a:lnTo>
                            <a:lnTo>
                              <a:pt x="170" y="241"/>
                            </a:lnTo>
                            <a:close/>
                            <a:moveTo>
                              <a:pt x="13" y="228"/>
                            </a:moveTo>
                            <a:lnTo>
                              <a:pt x="157" y="228"/>
                            </a:lnTo>
                            <a:lnTo>
                              <a:pt x="157" y="66"/>
                            </a:lnTo>
                            <a:lnTo>
                              <a:pt x="105" y="13"/>
                            </a:lnTo>
                            <a:lnTo>
                              <a:pt x="13" y="13"/>
                            </a:lnTo>
                            <a:lnTo>
                              <a:pt x="13" y="2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2" name="Freeform 7">
                        <a:extLst/>
                      </p:cNvPr>
                      <p:cNvSpPr>
                        <a:spLocks/>
                      </p:cNvSpPr>
                      <p:nvPr/>
                    </p:nvSpPr>
                    <p:spPr bwMode="auto">
                      <a:xfrm>
                        <a:off x="3950" y="2071"/>
                        <a:ext cx="63" cy="63"/>
                      </a:xfrm>
                      <a:custGeom>
                        <a:avLst/>
                        <a:gdLst>
                          <a:gd name="T0" fmla="*/ 63 w 63"/>
                          <a:gd name="T1" fmla="*/ 63 h 63"/>
                          <a:gd name="T2" fmla="*/ 0 w 63"/>
                          <a:gd name="T3" fmla="*/ 63 h 63"/>
                          <a:gd name="T4" fmla="*/ 0 w 63"/>
                          <a:gd name="T5" fmla="*/ 0 h 63"/>
                          <a:gd name="T6" fmla="*/ 13 w 63"/>
                          <a:gd name="T7" fmla="*/ 0 h 63"/>
                          <a:gd name="T8" fmla="*/ 13 w 63"/>
                          <a:gd name="T9" fmla="*/ 50 h 63"/>
                          <a:gd name="T10" fmla="*/ 63 w 63"/>
                          <a:gd name="T11" fmla="*/ 50 h 63"/>
                          <a:gd name="T12" fmla="*/ 63 w 63"/>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63" h="63">
                            <a:moveTo>
                              <a:pt x="63" y="63"/>
                            </a:moveTo>
                            <a:lnTo>
                              <a:pt x="0" y="63"/>
                            </a:lnTo>
                            <a:lnTo>
                              <a:pt x="0" y="0"/>
                            </a:lnTo>
                            <a:lnTo>
                              <a:pt x="13" y="0"/>
                            </a:lnTo>
                            <a:lnTo>
                              <a:pt x="13" y="50"/>
                            </a:lnTo>
                            <a:lnTo>
                              <a:pt x="63" y="50"/>
                            </a:ln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3" name="Rectangle 8">
                        <a:extLst/>
                      </p:cNvPr>
                      <p:cNvSpPr>
                        <a:spLocks noChangeArrowheads="1"/>
                      </p:cNvSpPr>
                      <p:nvPr/>
                    </p:nvSpPr>
                    <p:spPr bwMode="auto">
                      <a:xfrm>
                        <a:off x="3902" y="2149"/>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4" name="Rectangle 9">
                        <a:extLst/>
                      </p:cNvPr>
                      <p:cNvSpPr>
                        <a:spLocks noChangeArrowheads="1"/>
                      </p:cNvSpPr>
                      <p:nvPr/>
                    </p:nvSpPr>
                    <p:spPr bwMode="auto">
                      <a:xfrm>
                        <a:off x="3963" y="2149"/>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5" name="Rectangle 10">
                        <a:extLst/>
                      </p:cNvPr>
                      <p:cNvSpPr>
                        <a:spLocks noChangeArrowheads="1"/>
                      </p:cNvSpPr>
                      <p:nvPr/>
                    </p:nvSpPr>
                    <p:spPr bwMode="auto">
                      <a:xfrm>
                        <a:off x="3932" y="2149"/>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6" name="Rectangle 11">
                        <a:extLst/>
                      </p:cNvPr>
                      <p:cNvSpPr>
                        <a:spLocks noChangeArrowheads="1"/>
                      </p:cNvSpPr>
                      <p:nvPr/>
                    </p:nvSpPr>
                    <p:spPr bwMode="auto">
                      <a:xfrm>
                        <a:off x="3902" y="2180"/>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7" name="Rectangle 12">
                        <a:extLst/>
                      </p:cNvPr>
                      <p:cNvSpPr>
                        <a:spLocks noChangeArrowheads="1"/>
                      </p:cNvSpPr>
                      <p:nvPr/>
                    </p:nvSpPr>
                    <p:spPr bwMode="auto">
                      <a:xfrm>
                        <a:off x="3963" y="2180"/>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8" name="Rectangle 13">
                        <a:extLst/>
                      </p:cNvPr>
                      <p:cNvSpPr>
                        <a:spLocks noChangeArrowheads="1"/>
                      </p:cNvSpPr>
                      <p:nvPr/>
                    </p:nvSpPr>
                    <p:spPr bwMode="auto">
                      <a:xfrm>
                        <a:off x="3932" y="2180"/>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9" name="Rectangle 14">
                        <a:extLst/>
                      </p:cNvPr>
                      <p:cNvSpPr>
                        <a:spLocks noChangeArrowheads="1"/>
                      </p:cNvSpPr>
                      <p:nvPr/>
                    </p:nvSpPr>
                    <p:spPr bwMode="auto">
                      <a:xfrm>
                        <a:off x="3902" y="2211"/>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0" name="Rectangle 15">
                        <a:extLst/>
                      </p:cNvPr>
                      <p:cNvSpPr>
                        <a:spLocks noChangeArrowheads="1"/>
                      </p:cNvSpPr>
                      <p:nvPr/>
                    </p:nvSpPr>
                    <p:spPr bwMode="auto">
                      <a:xfrm>
                        <a:off x="3963" y="2211"/>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1" name="Rectangle 16">
                        <a:extLst/>
                      </p:cNvPr>
                      <p:cNvSpPr>
                        <a:spLocks noChangeArrowheads="1"/>
                      </p:cNvSpPr>
                      <p:nvPr/>
                    </p:nvSpPr>
                    <p:spPr bwMode="auto">
                      <a:xfrm>
                        <a:off x="3932" y="2211"/>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2" name="Rectangle 17">
                        <a:extLst/>
                      </p:cNvPr>
                      <p:cNvSpPr>
                        <a:spLocks noChangeArrowheads="1"/>
                      </p:cNvSpPr>
                      <p:nvPr/>
                    </p:nvSpPr>
                    <p:spPr bwMode="auto">
                      <a:xfrm>
                        <a:off x="3932" y="2241"/>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201" name="Group 200">
                    <a:extLst/>
                  </p:cNvPr>
                  <p:cNvGrpSpPr/>
                  <p:nvPr/>
                </p:nvGrpSpPr>
                <p:grpSpPr>
                  <a:xfrm>
                    <a:off x="8282734" y="2820169"/>
                    <a:ext cx="2152233" cy="558059"/>
                    <a:chOff x="8509752" y="2658657"/>
                    <a:chExt cx="2195390" cy="569249"/>
                  </a:xfrm>
                </p:grpSpPr>
                <p:sp>
                  <p:nvSpPr>
                    <p:cNvPr id="207" name="TextBox 206">
                      <a:extLst/>
                    </p:cNvPr>
                    <p:cNvSpPr txBox="1"/>
                    <p:nvPr/>
                  </p:nvSpPr>
                  <p:spPr>
                    <a:xfrm>
                      <a:off x="8775568" y="2658657"/>
                      <a:ext cx="1929574" cy="569249"/>
                    </a:xfrm>
                    <a:prstGeom prst="rect">
                      <a:avLst/>
                    </a:prstGeom>
                  </p:spPr>
                  <p:txBody>
                    <a:bodyPr wrap="square" lIns="143428" tIns="89642" rIns="143428" bIns="89642" rtlCol="0">
                      <a:spAutoFit/>
                    </a:bodyPr>
                    <a:lstStyle>
                      <a:defPPr>
                        <a:defRPr lang="en-US"/>
                      </a:defPPr>
                      <a:lvl1pPr marR="0" lvl="0" indent="0" defTabSz="914367" fontAlgn="base">
                        <a:lnSpc>
                          <a:spcPct val="90000"/>
                        </a:lnSpc>
                        <a:spcBef>
                          <a:spcPct val="0"/>
                        </a:spcBef>
                        <a:spcAft>
                          <a:spcPts val="588"/>
                        </a:spcAft>
                        <a:buClrTx/>
                        <a:buSzTx/>
                        <a:buFontTx/>
                        <a:buNone/>
                        <a:tabLst/>
                        <a:defRPr kumimoji="0" sz="700" b="0" i="0" u="none" strike="noStrike" cap="none" spc="0" normalizeH="0" baseline="0">
                          <a:ln>
                            <a:noFill/>
                          </a:ln>
                          <a:gradFill>
                            <a:gsLst>
                              <a:gs pos="2917">
                                <a:srgbClr val="353535"/>
                              </a:gs>
                              <a:gs pos="100000">
                                <a:srgbClr val="353535"/>
                              </a:gs>
                            </a:gsLst>
                            <a:lin ang="5400000" scaled="0"/>
                          </a:gradFill>
                          <a:effectLst/>
                          <a:uLnTx/>
                          <a:uFillTx/>
                          <a:latin typeface="Segoe UI Semilight"/>
                          <a:cs typeface="Segoe UI" panose="020B0502040204020203" pitchFamily="34" charset="0"/>
                        </a:defRPr>
                      </a:lvl1pPr>
                    </a:lstStyle>
                    <a:p>
                      <a:pPr marL="0" marR="0" lvl="0" indent="0" algn="l" defTabSz="914367" rtl="0" eaLnBrk="1" fontAlgn="base" latinLnBrk="0" hangingPunct="1">
                        <a:lnSpc>
                          <a:spcPct val="90000"/>
                        </a:lnSpc>
                        <a:spcBef>
                          <a:spcPct val="0"/>
                        </a:spcBef>
                        <a:spcAft>
                          <a:spcPts val="588"/>
                        </a:spcAft>
                        <a:buClrTx/>
                        <a:buSzTx/>
                        <a:buFontTx/>
                        <a:buNone/>
                        <a:tabLst/>
                        <a:defRPr/>
                      </a:pPr>
                      <a:r>
                        <a:rPr kumimoji="0" lang="en-US" sz="700" b="0" i="0" u="none" strike="noStrike" kern="1200" cap="none" spc="0" normalizeH="0" baseline="0" noProof="0" dirty="0">
                          <a:ln>
                            <a:noFill/>
                          </a:ln>
                          <a:gradFill>
                            <a:gsLst>
                              <a:gs pos="2917">
                                <a:srgbClr val="353535"/>
                              </a:gs>
                              <a:gs pos="100000">
                                <a:srgbClr val="353535"/>
                              </a:gs>
                            </a:gsLst>
                            <a:lin ang="5400000" scaled="0"/>
                          </a:gradFill>
                          <a:effectLst/>
                          <a:uLnTx/>
                          <a:uFillTx/>
                          <a:latin typeface="Segoe UI Semilight"/>
                          <a:ea typeface="+mn-ea"/>
                          <a:cs typeface="Segoe UI" panose="020B0502040204020203" pitchFamily="34" charset="0"/>
                        </a:rPr>
                        <a:t>Power BI reports</a:t>
                      </a:r>
                    </a:p>
                  </p:txBody>
                </p:sp>
                <p:grpSp>
                  <p:nvGrpSpPr>
                    <p:cNvPr id="208" name="Group 26">
                      <a:extLst/>
                    </p:cNvPr>
                    <p:cNvGrpSpPr>
                      <a:grpSpLocks noChangeAspect="1"/>
                    </p:cNvGrpSpPr>
                    <p:nvPr/>
                  </p:nvGrpSpPr>
                  <p:grpSpPr bwMode="auto">
                    <a:xfrm>
                      <a:off x="8509752" y="2727806"/>
                      <a:ext cx="208596" cy="269602"/>
                      <a:chOff x="3812" y="2068"/>
                      <a:chExt cx="212" cy="274"/>
                    </a:xfrm>
                    <a:solidFill>
                      <a:schemeClr val="tx1">
                        <a:lumMod val="60000"/>
                        <a:lumOff val="40000"/>
                      </a:schemeClr>
                    </a:solidFill>
                  </p:grpSpPr>
                  <p:sp>
                    <p:nvSpPr>
                      <p:cNvPr id="209" name="Freeform 27">
                        <a:extLst/>
                      </p:cNvPr>
                      <p:cNvSpPr>
                        <a:spLocks noEditPoints="1"/>
                      </p:cNvSpPr>
                      <p:nvPr/>
                    </p:nvSpPr>
                    <p:spPr bwMode="auto">
                      <a:xfrm>
                        <a:off x="3854" y="2068"/>
                        <a:ext cx="170" cy="239"/>
                      </a:xfrm>
                      <a:custGeom>
                        <a:avLst/>
                        <a:gdLst>
                          <a:gd name="T0" fmla="*/ 170 w 170"/>
                          <a:gd name="T1" fmla="*/ 239 h 239"/>
                          <a:gd name="T2" fmla="*/ 0 w 170"/>
                          <a:gd name="T3" fmla="*/ 239 h 239"/>
                          <a:gd name="T4" fmla="*/ 0 w 170"/>
                          <a:gd name="T5" fmla="*/ 0 h 239"/>
                          <a:gd name="T6" fmla="*/ 109 w 170"/>
                          <a:gd name="T7" fmla="*/ 0 h 239"/>
                          <a:gd name="T8" fmla="*/ 170 w 170"/>
                          <a:gd name="T9" fmla="*/ 61 h 239"/>
                          <a:gd name="T10" fmla="*/ 170 w 170"/>
                          <a:gd name="T11" fmla="*/ 239 h 239"/>
                          <a:gd name="T12" fmla="*/ 13 w 170"/>
                          <a:gd name="T13" fmla="*/ 226 h 239"/>
                          <a:gd name="T14" fmla="*/ 157 w 170"/>
                          <a:gd name="T15" fmla="*/ 226 h 239"/>
                          <a:gd name="T16" fmla="*/ 157 w 170"/>
                          <a:gd name="T17" fmla="*/ 65 h 239"/>
                          <a:gd name="T18" fmla="*/ 102 w 170"/>
                          <a:gd name="T19" fmla="*/ 13 h 239"/>
                          <a:gd name="T20" fmla="*/ 13 w 170"/>
                          <a:gd name="T21" fmla="*/ 13 h 239"/>
                          <a:gd name="T22" fmla="*/ 13 w 170"/>
                          <a:gd name="T23" fmla="*/ 22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39">
                            <a:moveTo>
                              <a:pt x="170" y="239"/>
                            </a:moveTo>
                            <a:lnTo>
                              <a:pt x="0" y="239"/>
                            </a:lnTo>
                            <a:lnTo>
                              <a:pt x="0" y="0"/>
                            </a:lnTo>
                            <a:lnTo>
                              <a:pt x="109" y="0"/>
                            </a:lnTo>
                            <a:lnTo>
                              <a:pt x="170" y="61"/>
                            </a:lnTo>
                            <a:lnTo>
                              <a:pt x="170" y="239"/>
                            </a:lnTo>
                            <a:close/>
                            <a:moveTo>
                              <a:pt x="13" y="226"/>
                            </a:moveTo>
                            <a:lnTo>
                              <a:pt x="157" y="226"/>
                            </a:lnTo>
                            <a:lnTo>
                              <a:pt x="157" y="65"/>
                            </a:lnTo>
                            <a:lnTo>
                              <a:pt x="102" y="13"/>
                            </a:lnTo>
                            <a:lnTo>
                              <a:pt x="13" y="13"/>
                            </a:lnTo>
                            <a:lnTo>
                              <a:pt x="13" y="226"/>
                            </a:lnTo>
                            <a:close/>
                          </a:path>
                        </a:pathLst>
                      </a:custGeom>
                      <a:grpFill/>
                      <a:ln w="9525">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0" name="Freeform 28">
                        <a:extLst/>
                      </p:cNvPr>
                      <p:cNvSpPr>
                        <a:spLocks/>
                      </p:cNvSpPr>
                      <p:nvPr/>
                    </p:nvSpPr>
                    <p:spPr bwMode="auto">
                      <a:xfrm>
                        <a:off x="3812" y="2103"/>
                        <a:ext cx="171" cy="239"/>
                      </a:xfrm>
                      <a:custGeom>
                        <a:avLst/>
                        <a:gdLst>
                          <a:gd name="T0" fmla="*/ 171 w 171"/>
                          <a:gd name="T1" fmla="*/ 239 h 239"/>
                          <a:gd name="T2" fmla="*/ 0 w 171"/>
                          <a:gd name="T3" fmla="*/ 239 h 239"/>
                          <a:gd name="T4" fmla="*/ 0 w 171"/>
                          <a:gd name="T5" fmla="*/ 0 h 239"/>
                          <a:gd name="T6" fmla="*/ 28 w 171"/>
                          <a:gd name="T7" fmla="*/ 0 h 239"/>
                          <a:gd name="T8" fmla="*/ 28 w 171"/>
                          <a:gd name="T9" fmla="*/ 13 h 239"/>
                          <a:gd name="T10" fmla="*/ 13 w 171"/>
                          <a:gd name="T11" fmla="*/ 13 h 239"/>
                          <a:gd name="T12" fmla="*/ 13 w 171"/>
                          <a:gd name="T13" fmla="*/ 226 h 239"/>
                          <a:gd name="T14" fmla="*/ 157 w 171"/>
                          <a:gd name="T15" fmla="*/ 226 h 239"/>
                          <a:gd name="T16" fmla="*/ 157 w 171"/>
                          <a:gd name="T17" fmla="*/ 209 h 239"/>
                          <a:gd name="T18" fmla="*/ 171 w 171"/>
                          <a:gd name="T19" fmla="*/ 209 h 239"/>
                          <a:gd name="T20" fmla="*/ 171 w 171"/>
                          <a:gd name="T2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 h="239">
                            <a:moveTo>
                              <a:pt x="171" y="239"/>
                            </a:moveTo>
                            <a:lnTo>
                              <a:pt x="0" y="239"/>
                            </a:lnTo>
                            <a:lnTo>
                              <a:pt x="0" y="0"/>
                            </a:lnTo>
                            <a:lnTo>
                              <a:pt x="28" y="0"/>
                            </a:lnTo>
                            <a:lnTo>
                              <a:pt x="28" y="13"/>
                            </a:lnTo>
                            <a:lnTo>
                              <a:pt x="13" y="13"/>
                            </a:lnTo>
                            <a:lnTo>
                              <a:pt x="13" y="226"/>
                            </a:lnTo>
                            <a:lnTo>
                              <a:pt x="157" y="226"/>
                            </a:lnTo>
                            <a:lnTo>
                              <a:pt x="157" y="209"/>
                            </a:lnTo>
                            <a:lnTo>
                              <a:pt x="171" y="209"/>
                            </a:lnTo>
                            <a:lnTo>
                              <a:pt x="171" y="239"/>
                            </a:lnTo>
                            <a:close/>
                          </a:path>
                        </a:pathLst>
                      </a:custGeom>
                      <a:grpFill/>
                      <a:ln w="9525">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1" name="Freeform 29">
                        <a:extLst/>
                      </p:cNvPr>
                      <p:cNvSpPr>
                        <a:spLocks/>
                      </p:cNvSpPr>
                      <p:nvPr/>
                    </p:nvSpPr>
                    <p:spPr bwMode="auto">
                      <a:xfrm>
                        <a:off x="3948" y="2075"/>
                        <a:ext cx="63" cy="63"/>
                      </a:xfrm>
                      <a:custGeom>
                        <a:avLst/>
                        <a:gdLst>
                          <a:gd name="T0" fmla="*/ 63 w 63"/>
                          <a:gd name="T1" fmla="*/ 63 h 63"/>
                          <a:gd name="T2" fmla="*/ 0 w 63"/>
                          <a:gd name="T3" fmla="*/ 63 h 63"/>
                          <a:gd name="T4" fmla="*/ 0 w 63"/>
                          <a:gd name="T5" fmla="*/ 0 h 63"/>
                          <a:gd name="T6" fmla="*/ 13 w 63"/>
                          <a:gd name="T7" fmla="*/ 0 h 63"/>
                          <a:gd name="T8" fmla="*/ 13 w 63"/>
                          <a:gd name="T9" fmla="*/ 50 h 63"/>
                          <a:gd name="T10" fmla="*/ 63 w 63"/>
                          <a:gd name="T11" fmla="*/ 50 h 63"/>
                          <a:gd name="T12" fmla="*/ 63 w 63"/>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63" h="63">
                            <a:moveTo>
                              <a:pt x="63" y="63"/>
                            </a:moveTo>
                            <a:lnTo>
                              <a:pt x="0" y="63"/>
                            </a:lnTo>
                            <a:lnTo>
                              <a:pt x="0" y="0"/>
                            </a:lnTo>
                            <a:lnTo>
                              <a:pt x="13" y="0"/>
                            </a:lnTo>
                            <a:lnTo>
                              <a:pt x="13" y="50"/>
                            </a:lnTo>
                            <a:lnTo>
                              <a:pt x="63" y="50"/>
                            </a:ln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2" name="Freeform 30">
                        <a:extLst/>
                      </p:cNvPr>
                      <p:cNvSpPr>
                        <a:spLocks/>
                      </p:cNvSpPr>
                      <p:nvPr/>
                    </p:nvSpPr>
                    <p:spPr bwMode="auto">
                      <a:xfrm>
                        <a:off x="3886" y="2168"/>
                        <a:ext cx="103" cy="50"/>
                      </a:xfrm>
                      <a:custGeom>
                        <a:avLst/>
                        <a:gdLst>
                          <a:gd name="T0" fmla="*/ 59 w 103"/>
                          <a:gd name="T1" fmla="*/ 50 h 50"/>
                          <a:gd name="T2" fmla="*/ 31 w 103"/>
                          <a:gd name="T3" fmla="*/ 22 h 50"/>
                          <a:gd name="T4" fmla="*/ 7 w 103"/>
                          <a:gd name="T5" fmla="*/ 46 h 50"/>
                          <a:gd name="T6" fmla="*/ 0 w 103"/>
                          <a:gd name="T7" fmla="*/ 39 h 50"/>
                          <a:gd name="T8" fmla="*/ 31 w 103"/>
                          <a:gd name="T9" fmla="*/ 9 h 50"/>
                          <a:gd name="T10" fmla="*/ 59 w 103"/>
                          <a:gd name="T11" fmla="*/ 37 h 50"/>
                          <a:gd name="T12" fmla="*/ 97 w 103"/>
                          <a:gd name="T13" fmla="*/ 0 h 50"/>
                          <a:gd name="T14" fmla="*/ 103 w 103"/>
                          <a:gd name="T15" fmla="*/ 7 h 50"/>
                          <a:gd name="T16" fmla="*/ 59 w 103"/>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50">
                            <a:moveTo>
                              <a:pt x="59" y="50"/>
                            </a:moveTo>
                            <a:lnTo>
                              <a:pt x="31" y="22"/>
                            </a:lnTo>
                            <a:lnTo>
                              <a:pt x="7" y="46"/>
                            </a:lnTo>
                            <a:lnTo>
                              <a:pt x="0" y="39"/>
                            </a:lnTo>
                            <a:lnTo>
                              <a:pt x="31" y="9"/>
                            </a:lnTo>
                            <a:lnTo>
                              <a:pt x="59" y="37"/>
                            </a:lnTo>
                            <a:lnTo>
                              <a:pt x="97" y="0"/>
                            </a:lnTo>
                            <a:lnTo>
                              <a:pt x="103" y="7"/>
                            </a:lnTo>
                            <a:lnTo>
                              <a:pt x="59"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3" name="Rectangle 31">
                        <a:extLst/>
                      </p:cNvPr>
                      <p:cNvSpPr>
                        <a:spLocks noChangeArrowheads="1"/>
                      </p:cNvSpPr>
                      <p:nvPr/>
                    </p:nvSpPr>
                    <p:spPr bwMode="auto">
                      <a:xfrm>
                        <a:off x="3889" y="2223"/>
                        <a:ext cx="100"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14" name="Freeform 32">
                        <a:extLst/>
                      </p:cNvPr>
                      <p:cNvSpPr>
                        <a:spLocks/>
                      </p:cNvSpPr>
                      <p:nvPr/>
                    </p:nvSpPr>
                    <p:spPr bwMode="auto">
                      <a:xfrm>
                        <a:off x="3967" y="2166"/>
                        <a:ext cx="22" cy="24"/>
                      </a:xfrm>
                      <a:custGeom>
                        <a:avLst/>
                        <a:gdLst>
                          <a:gd name="T0" fmla="*/ 22 w 22"/>
                          <a:gd name="T1" fmla="*/ 24 h 24"/>
                          <a:gd name="T2" fmla="*/ 13 w 22"/>
                          <a:gd name="T3" fmla="*/ 24 h 24"/>
                          <a:gd name="T4" fmla="*/ 13 w 22"/>
                          <a:gd name="T5" fmla="*/ 9 h 24"/>
                          <a:gd name="T6" fmla="*/ 0 w 22"/>
                          <a:gd name="T7" fmla="*/ 9 h 24"/>
                          <a:gd name="T8" fmla="*/ 0 w 22"/>
                          <a:gd name="T9" fmla="*/ 0 h 24"/>
                          <a:gd name="T10" fmla="*/ 22 w 22"/>
                          <a:gd name="T11" fmla="*/ 0 h 24"/>
                          <a:gd name="T12" fmla="*/ 22 w 2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22" h="24">
                            <a:moveTo>
                              <a:pt x="22" y="24"/>
                            </a:moveTo>
                            <a:lnTo>
                              <a:pt x="13" y="24"/>
                            </a:lnTo>
                            <a:lnTo>
                              <a:pt x="13" y="9"/>
                            </a:lnTo>
                            <a:lnTo>
                              <a:pt x="0" y="9"/>
                            </a:lnTo>
                            <a:lnTo>
                              <a:pt x="0" y="0"/>
                            </a:lnTo>
                            <a:lnTo>
                              <a:pt x="22" y="0"/>
                            </a:lnTo>
                            <a:lnTo>
                              <a:pt x="2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202" name="Group 201">
                    <a:extLst/>
                  </p:cNvPr>
                  <p:cNvGrpSpPr/>
                  <p:nvPr/>
                </p:nvGrpSpPr>
                <p:grpSpPr>
                  <a:xfrm>
                    <a:off x="8278842" y="3743666"/>
                    <a:ext cx="278867" cy="186544"/>
                    <a:chOff x="4794597" y="4302647"/>
                    <a:chExt cx="435323" cy="291204"/>
                  </a:xfrm>
                  <a:solidFill>
                    <a:schemeClr val="bg1"/>
                  </a:solidFill>
                </p:grpSpPr>
                <p:sp>
                  <p:nvSpPr>
                    <p:cNvPr id="204" name="Freeform 5">
                      <a:extLst/>
                    </p:cNvPr>
                    <p:cNvSpPr>
                      <a:spLocks/>
                    </p:cNvSpPr>
                    <p:nvPr/>
                  </p:nvSpPr>
                  <p:spPr bwMode="auto">
                    <a:xfrm>
                      <a:off x="4794597" y="4343547"/>
                      <a:ext cx="435323" cy="250304"/>
                    </a:xfrm>
                    <a:custGeom>
                      <a:avLst/>
                      <a:gdLst>
                        <a:gd name="T0" fmla="*/ 141 w 218"/>
                        <a:gd name="T1" fmla="*/ 0 h 153"/>
                        <a:gd name="T2" fmla="*/ 192 w 218"/>
                        <a:gd name="T3" fmla="*/ 0 h 153"/>
                        <a:gd name="T4" fmla="*/ 218 w 218"/>
                        <a:gd name="T5" fmla="*/ 153 h 153"/>
                        <a:gd name="T6" fmla="*/ 0 w 218"/>
                        <a:gd name="T7" fmla="*/ 153 h 153"/>
                        <a:gd name="T8" fmla="*/ 24 w 218"/>
                        <a:gd name="T9" fmla="*/ 0 h 153"/>
                        <a:gd name="T10" fmla="*/ 73 w 218"/>
                        <a:gd name="T11" fmla="*/ 0 h 153"/>
                      </a:gdLst>
                      <a:ahLst/>
                      <a:cxnLst>
                        <a:cxn ang="0">
                          <a:pos x="T0" y="T1"/>
                        </a:cxn>
                        <a:cxn ang="0">
                          <a:pos x="T2" y="T3"/>
                        </a:cxn>
                        <a:cxn ang="0">
                          <a:pos x="T4" y="T5"/>
                        </a:cxn>
                        <a:cxn ang="0">
                          <a:pos x="T6" y="T7"/>
                        </a:cxn>
                        <a:cxn ang="0">
                          <a:pos x="T8" y="T9"/>
                        </a:cxn>
                        <a:cxn ang="0">
                          <a:pos x="T10" y="T11"/>
                        </a:cxn>
                      </a:cxnLst>
                      <a:rect l="0" t="0" r="r" b="b"/>
                      <a:pathLst>
                        <a:path w="218" h="153">
                          <a:moveTo>
                            <a:pt x="141" y="0"/>
                          </a:moveTo>
                          <a:lnTo>
                            <a:pt x="192" y="0"/>
                          </a:lnTo>
                          <a:lnTo>
                            <a:pt x="218" y="153"/>
                          </a:lnTo>
                          <a:lnTo>
                            <a:pt x="0" y="153"/>
                          </a:lnTo>
                          <a:lnTo>
                            <a:pt x="24" y="0"/>
                          </a:lnTo>
                          <a:lnTo>
                            <a:pt x="73" y="0"/>
                          </a:lnTo>
                        </a:path>
                      </a:pathLst>
                    </a:custGeom>
                    <a:grpFill/>
                    <a:ln w="15875" cap="flat">
                      <a:solidFill>
                        <a:schemeClr val="tx1">
                          <a:lumMod val="60000"/>
                          <a:lumOff val="4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205" name="Freeform 8">
                      <a:extLst/>
                    </p:cNvPr>
                    <p:cNvSpPr>
                      <a:spLocks/>
                    </p:cNvSpPr>
                    <p:nvPr/>
                  </p:nvSpPr>
                  <p:spPr bwMode="auto">
                    <a:xfrm>
                      <a:off x="4876469" y="4302647"/>
                      <a:ext cx="313512" cy="98158"/>
                    </a:xfrm>
                    <a:custGeom>
                      <a:avLst/>
                      <a:gdLst>
                        <a:gd name="T0" fmla="*/ 0 w 157"/>
                        <a:gd name="T1" fmla="*/ 58 h 60"/>
                        <a:gd name="T2" fmla="*/ 40 w 157"/>
                        <a:gd name="T3" fmla="*/ 17 h 60"/>
                        <a:gd name="T4" fmla="*/ 49 w 157"/>
                        <a:gd name="T5" fmla="*/ 25 h 60"/>
                        <a:gd name="T6" fmla="*/ 74 w 157"/>
                        <a:gd name="T7" fmla="*/ 0 h 60"/>
                        <a:gd name="T8" fmla="*/ 134 w 157"/>
                        <a:gd name="T9" fmla="*/ 60 h 60"/>
                        <a:gd name="T10" fmla="*/ 157 w 157"/>
                        <a:gd name="T11" fmla="*/ 60 h 60"/>
                      </a:gdLst>
                      <a:ahLst/>
                      <a:cxnLst>
                        <a:cxn ang="0">
                          <a:pos x="T0" y="T1"/>
                        </a:cxn>
                        <a:cxn ang="0">
                          <a:pos x="T2" y="T3"/>
                        </a:cxn>
                        <a:cxn ang="0">
                          <a:pos x="T4" y="T5"/>
                        </a:cxn>
                        <a:cxn ang="0">
                          <a:pos x="T6" y="T7"/>
                        </a:cxn>
                        <a:cxn ang="0">
                          <a:pos x="T8" y="T9"/>
                        </a:cxn>
                        <a:cxn ang="0">
                          <a:pos x="T10" y="T11"/>
                        </a:cxn>
                      </a:cxnLst>
                      <a:rect l="0" t="0" r="r" b="b"/>
                      <a:pathLst>
                        <a:path w="157" h="60">
                          <a:moveTo>
                            <a:pt x="0" y="58"/>
                          </a:moveTo>
                          <a:lnTo>
                            <a:pt x="40" y="17"/>
                          </a:lnTo>
                          <a:lnTo>
                            <a:pt x="49" y="25"/>
                          </a:lnTo>
                          <a:lnTo>
                            <a:pt x="74" y="0"/>
                          </a:lnTo>
                          <a:lnTo>
                            <a:pt x="134" y="60"/>
                          </a:lnTo>
                          <a:lnTo>
                            <a:pt x="157" y="60"/>
                          </a:lnTo>
                        </a:path>
                      </a:pathLst>
                    </a:custGeom>
                    <a:grpFill/>
                    <a:ln w="15875" cap="flat">
                      <a:solidFill>
                        <a:schemeClr val="tx1">
                          <a:lumMod val="60000"/>
                          <a:lumOff val="4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206" name="Freeform 9">
                      <a:extLst/>
                    </p:cNvPr>
                    <p:cNvSpPr>
                      <a:spLocks/>
                    </p:cNvSpPr>
                    <p:nvPr/>
                  </p:nvSpPr>
                  <p:spPr bwMode="auto">
                    <a:xfrm>
                      <a:off x="4828544" y="4372994"/>
                      <a:ext cx="397382" cy="215949"/>
                    </a:xfrm>
                    <a:custGeom>
                      <a:avLst/>
                      <a:gdLst>
                        <a:gd name="T0" fmla="*/ 0 w 93"/>
                        <a:gd name="T1" fmla="*/ 7 h 62"/>
                        <a:gd name="T2" fmla="*/ 22 w 93"/>
                        <a:gd name="T3" fmla="*/ 27 h 62"/>
                        <a:gd name="T4" fmla="*/ 38 w 93"/>
                        <a:gd name="T5" fmla="*/ 43 h 62"/>
                        <a:gd name="T6" fmla="*/ 55 w 93"/>
                        <a:gd name="T7" fmla="*/ 27 h 62"/>
                        <a:gd name="T8" fmla="*/ 55 w 93"/>
                        <a:gd name="T9" fmla="*/ 26 h 62"/>
                        <a:gd name="T10" fmla="*/ 62 w 93"/>
                        <a:gd name="T11" fmla="*/ 19 h 62"/>
                        <a:gd name="T12" fmla="*/ 69 w 93"/>
                        <a:gd name="T13" fmla="*/ 26 h 62"/>
                        <a:gd name="T14" fmla="*/ 69 w 93"/>
                        <a:gd name="T15" fmla="*/ 26 h 62"/>
                        <a:gd name="T16" fmla="*/ 93 w 93"/>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62">
                          <a:moveTo>
                            <a:pt x="0" y="7"/>
                          </a:moveTo>
                          <a:cubicBezTo>
                            <a:pt x="0" y="7"/>
                            <a:pt x="25" y="0"/>
                            <a:pt x="22" y="27"/>
                          </a:cubicBezTo>
                          <a:cubicBezTo>
                            <a:pt x="21" y="36"/>
                            <a:pt x="29" y="43"/>
                            <a:pt x="38" y="43"/>
                          </a:cubicBezTo>
                          <a:cubicBezTo>
                            <a:pt x="47" y="43"/>
                            <a:pt x="55" y="36"/>
                            <a:pt x="55" y="27"/>
                          </a:cubicBezTo>
                          <a:cubicBezTo>
                            <a:pt x="55" y="26"/>
                            <a:pt x="55" y="26"/>
                            <a:pt x="55" y="26"/>
                          </a:cubicBezTo>
                          <a:cubicBezTo>
                            <a:pt x="55" y="22"/>
                            <a:pt x="58" y="19"/>
                            <a:pt x="62" y="19"/>
                          </a:cubicBezTo>
                          <a:cubicBezTo>
                            <a:pt x="66" y="19"/>
                            <a:pt x="69" y="22"/>
                            <a:pt x="69" y="26"/>
                          </a:cubicBezTo>
                          <a:cubicBezTo>
                            <a:pt x="69" y="26"/>
                            <a:pt x="69" y="26"/>
                            <a:pt x="69" y="26"/>
                          </a:cubicBezTo>
                          <a:cubicBezTo>
                            <a:pt x="69" y="26"/>
                            <a:pt x="66" y="58"/>
                            <a:pt x="93" y="62"/>
                          </a:cubicBezTo>
                        </a:path>
                      </a:pathLst>
                    </a:custGeom>
                    <a:grpFill/>
                    <a:ln w="15875" cap="flat">
                      <a:solidFill>
                        <a:schemeClr val="tx1">
                          <a:lumMod val="60000"/>
                          <a:lumOff val="4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grpSp>
              <p:sp>
                <p:nvSpPr>
                  <p:cNvPr id="203" name="TextBox 202">
                    <a:extLst/>
                  </p:cNvPr>
                  <p:cNvSpPr txBox="1"/>
                  <p:nvPr/>
                </p:nvSpPr>
                <p:spPr>
                  <a:xfrm>
                    <a:off x="8570759" y="3662098"/>
                    <a:ext cx="1601256" cy="907156"/>
                  </a:xfrm>
                  <a:prstGeom prst="rect">
                    <a:avLst/>
                  </a:prstGeom>
                  <a:noFill/>
                </p:spPr>
                <p:txBody>
                  <a:bodyPr wrap="square" lIns="143428" tIns="89642" rIns="143428" bIns="89642" rtlCol="0">
                    <a:spAutoFit/>
                  </a:bodyPr>
                  <a:lstStyle/>
                  <a:p>
                    <a:pPr marL="0" marR="0" lvl="0" indent="0" algn="l" defTabSz="914367" rtl="0" eaLnBrk="1" fontAlgn="base" latinLnBrk="0" hangingPunct="1">
                      <a:lnSpc>
                        <a:spcPct val="90000"/>
                      </a:lnSpc>
                      <a:spcBef>
                        <a:spcPct val="0"/>
                      </a:spcBef>
                      <a:spcAft>
                        <a:spcPts val="588"/>
                      </a:spcAft>
                      <a:buClrTx/>
                      <a:buSzTx/>
                      <a:buFontTx/>
                      <a:buNone/>
                      <a:tabLst/>
                      <a:defRPr/>
                    </a:pPr>
                    <a:r>
                      <a:rPr kumimoji="0" lang="en-US" sz="700" b="0" i="0" u="none" strike="noStrike" kern="1200" cap="none" spc="0" normalizeH="0" baseline="0" noProof="0" dirty="0">
                        <a:ln>
                          <a:noFill/>
                        </a:ln>
                        <a:gradFill>
                          <a:gsLst>
                            <a:gs pos="2917">
                              <a:srgbClr val="353535"/>
                            </a:gs>
                            <a:gs pos="100000">
                              <a:srgbClr val="353535"/>
                            </a:gs>
                          </a:gsLst>
                          <a:lin ang="5400000" scaled="0"/>
                        </a:gradFill>
                        <a:effectLst/>
                        <a:uLnTx/>
                        <a:uFillTx/>
                        <a:latin typeface="Segoe UI Semilight"/>
                        <a:ea typeface="+mn-ea"/>
                        <a:cs typeface="Segoe UI" panose="020B0502040204020203" pitchFamily="34" charset="0"/>
                      </a:rPr>
                      <a:t>Custom </a:t>
                    </a:r>
                  </a:p>
                  <a:p>
                    <a:pPr marL="0" marR="0" lvl="0" indent="0" algn="l" defTabSz="914367" rtl="0" eaLnBrk="1" fontAlgn="base" latinLnBrk="0" hangingPunct="1">
                      <a:lnSpc>
                        <a:spcPct val="90000"/>
                      </a:lnSpc>
                      <a:spcBef>
                        <a:spcPct val="0"/>
                      </a:spcBef>
                      <a:spcAft>
                        <a:spcPts val="588"/>
                      </a:spcAft>
                      <a:buClrTx/>
                      <a:buSzTx/>
                      <a:buFontTx/>
                      <a:buNone/>
                      <a:tabLst/>
                      <a:defRPr/>
                    </a:pPr>
                    <a:r>
                      <a:rPr kumimoji="0" lang="en-US" sz="700" b="0" i="0" u="none" strike="noStrike" kern="1200" cap="none" spc="0" normalizeH="0" baseline="0" noProof="0" dirty="0">
                        <a:ln>
                          <a:noFill/>
                        </a:ln>
                        <a:gradFill>
                          <a:gsLst>
                            <a:gs pos="2917">
                              <a:srgbClr val="353535"/>
                            </a:gs>
                            <a:gs pos="100000">
                              <a:srgbClr val="353535"/>
                            </a:gs>
                          </a:gsLst>
                          <a:lin ang="5400000" scaled="0"/>
                        </a:gradFill>
                        <a:effectLst/>
                        <a:uLnTx/>
                        <a:uFillTx/>
                        <a:latin typeface="Segoe UI Semilight"/>
                        <a:ea typeface="+mn-ea"/>
                        <a:cs typeface="Segoe UI" panose="020B0502040204020203" pitchFamily="34" charset="0"/>
                      </a:rPr>
                      <a:t>Visualizations</a:t>
                    </a:r>
                  </a:p>
                </p:txBody>
              </p:sp>
            </p:grpSp>
            <p:sp>
              <p:nvSpPr>
                <p:cNvPr id="187" name="Rectangle 186">
                  <a:extLst/>
                </p:cNvPr>
                <p:cNvSpPr/>
                <p:nvPr/>
              </p:nvSpPr>
              <p:spPr bwMode="auto">
                <a:xfrm>
                  <a:off x="6934682" y="4587452"/>
                  <a:ext cx="3888810" cy="46692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5439">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Power BI Report Server</a:t>
                  </a:r>
                </a:p>
              </p:txBody>
            </p:sp>
            <p:cxnSp>
              <p:nvCxnSpPr>
                <p:cNvPr id="188" name="Straight Connector 187">
                  <a:extLst/>
                </p:cNvPr>
                <p:cNvCxnSpPr>
                  <a:cxnSpLocks/>
                </p:cNvCxnSpPr>
                <p:nvPr/>
              </p:nvCxnSpPr>
              <p:spPr>
                <a:xfrm>
                  <a:off x="6553201" y="2685846"/>
                  <a:ext cx="0" cy="2437942"/>
                </a:xfrm>
                <a:prstGeom prst="line">
                  <a:avLst/>
                </a:prstGeom>
                <a:ln w="9525">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9" name="Straight Connector 188">
                  <a:extLst/>
                </p:cNvPr>
                <p:cNvCxnSpPr>
                  <a:cxnSpLocks/>
                </p:cNvCxnSpPr>
                <p:nvPr/>
              </p:nvCxnSpPr>
              <p:spPr>
                <a:xfrm flipH="1">
                  <a:off x="6588370" y="5135512"/>
                  <a:ext cx="4618892" cy="0"/>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0" name="Straight Connector 189">
                  <a:extLst/>
                </p:cNvPr>
                <p:cNvCxnSpPr>
                  <a:cxnSpLocks/>
                </p:cNvCxnSpPr>
                <p:nvPr/>
              </p:nvCxnSpPr>
              <p:spPr>
                <a:xfrm>
                  <a:off x="11207262" y="3392473"/>
                  <a:ext cx="5" cy="1731316"/>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p:cNvPr>
                <p:cNvCxnSpPr>
                  <a:cxnSpLocks/>
                </p:cNvCxnSpPr>
                <p:nvPr/>
              </p:nvCxnSpPr>
              <p:spPr>
                <a:xfrm flipH="1">
                  <a:off x="10357377" y="3339891"/>
                  <a:ext cx="849885" cy="2563"/>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p:cNvPr>
                <p:cNvCxnSpPr>
                  <a:cxnSpLocks/>
                </p:cNvCxnSpPr>
                <p:nvPr/>
              </p:nvCxnSpPr>
              <p:spPr>
                <a:xfrm>
                  <a:off x="7818331" y="2034635"/>
                  <a:ext cx="3004" cy="656011"/>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3" name="Straight Connector 192">
                  <a:extLst/>
                </p:cNvPr>
                <p:cNvCxnSpPr>
                  <a:cxnSpLocks/>
                </p:cNvCxnSpPr>
                <p:nvPr/>
              </p:nvCxnSpPr>
              <p:spPr>
                <a:xfrm>
                  <a:off x="10377384" y="2031199"/>
                  <a:ext cx="0" cy="1308692"/>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4" name="Straight Connector 193">
                  <a:extLst/>
                </p:cNvPr>
                <p:cNvCxnSpPr>
                  <a:cxnSpLocks/>
                </p:cNvCxnSpPr>
                <p:nvPr/>
              </p:nvCxnSpPr>
              <p:spPr>
                <a:xfrm flipH="1">
                  <a:off x="6563343" y="2674958"/>
                  <a:ext cx="1268239" cy="2745"/>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7" name="Straight Connector 196">
                  <a:extLst/>
                </p:cNvPr>
                <p:cNvCxnSpPr>
                  <a:cxnSpLocks/>
                </p:cNvCxnSpPr>
                <p:nvPr/>
              </p:nvCxnSpPr>
              <p:spPr>
                <a:xfrm flipH="1">
                  <a:off x="7821335" y="2026908"/>
                  <a:ext cx="2483258" cy="0"/>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83" name="Rectangle 182">
              <a:extLst/>
            </p:cNvPr>
            <p:cNvSpPr/>
            <p:nvPr/>
          </p:nvSpPr>
          <p:spPr bwMode="auto">
            <a:xfrm>
              <a:off x="9101503" y="3732569"/>
              <a:ext cx="654474" cy="4416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5" name="Group 4"/>
          <p:cNvGrpSpPr/>
          <p:nvPr/>
        </p:nvGrpSpPr>
        <p:grpSpPr>
          <a:xfrm>
            <a:off x="10804915" y="300485"/>
            <a:ext cx="1158239" cy="1158239"/>
            <a:chOff x="10804915" y="300485"/>
            <a:chExt cx="1158239" cy="1158239"/>
          </a:xfrm>
        </p:grpSpPr>
        <p:sp>
          <p:nvSpPr>
            <p:cNvPr id="131" name="Oval 130"/>
            <p:cNvSpPr/>
            <p:nvPr/>
          </p:nvSpPr>
          <p:spPr bwMode="auto">
            <a:xfrm>
              <a:off x="10804915" y="300485"/>
              <a:ext cx="1158239" cy="1158239"/>
            </a:xfrm>
            <a:prstGeom prst="ellipse">
              <a:avLst/>
            </a:prstGeom>
            <a:solidFill>
              <a:srgbClr val="F8F8F8"/>
            </a:solidFill>
            <a:ln w="4762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36" name="Group 135">
              <a:extLst>
                <a:ext uri="{FF2B5EF4-FFF2-40B4-BE49-F238E27FC236}">
                  <a16:creationId xmlns:a16="http://schemas.microsoft.com/office/drawing/2014/main" id="{77459B04-9BA7-4070-B15E-DE557E070B3C}"/>
                </a:ext>
              </a:extLst>
            </p:cNvPr>
            <p:cNvGrpSpPr/>
            <p:nvPr/>
          </p:nvGrpSpPr>
          <p:grpSpPr>
            <a:xfrm>
              <a:off x="11000489" y="486554"/>
              <a:ext cx="767090" cy="783303"/>
              <a:chOff x="9766172" y="902677"/>
              <a:chExt cx="660189" cy="728443"/>
            </a:xfrm>
            <a:solidFill>
              <a:schemeClr val="accent5"/>
            </a:solidFill>
          </p:grpSpPr>
          <p:sp>
            <p:nvSpPr>
              <p:cNvPr id="138" name="Freeform 21">
                <a:extLst>
                  <a:ext uri="{FF2B5EF4-FFF2-40B4-BE49-F238E27FC236}">
                    <a16:creationId xmlns:a16="http://schemas.microsoft.com/office/drawing/2014/main" id="{A237E76D-ABEF-4FC2-BDA2-91F64DD49DCB}"/>
                  </a:ext>
                </a:extLst>
              </p:cNvPr>
              <p:cNvSpPr>
                <a:spLocks/>
              </p:cNvSpPr>
              <p:nvPr/>
            </p:nvSpPr>
            <p:spPr bwMode="auto">
              <a:xfrm>
                <a:off x="9766172" y="902677"/>
                <a:ext cx="656492" cy="402176"/>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chemeClr val="tx1"/>
              </a:solidFill>
              <a:ln w="1905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9" name="Freeform 13">
                <a:extLst>
                  <a:ext uri="{FF2B5EF4-FFF2-40B4-BE49-F238E27FC236}">
                    <a16:creationId xmlns:a16="http://schemas.microsoft.com/office/drawing/2014/main" id="{EB98BC73-FB9C-4BAE-8226-AD186BE73038}"/>
                  </a:ext>
                </a:extLst>
              </p:cNvPr>
              <p:cNvSpPr/>
              <p:nvPr/>
            </p:nvSpPr>
            <p:spPr bwMode="auto">
              <a:xfrm rot="19542112">
                <a:off x="9829968" y="1321533"/>
                <a:ext cx="107491" cy="259598"/>
              </a:xfrm>
              <a:custGeom>
                <a:avLst/>
                <a:gdLst>
                  <a:gd name="connsiteX0" fmla="*/ 57150 w 183357"/>
                  <a:gd name="connsiteY0" fmla="*/ 519112 h 519112"/>
                  <a:gd name="connsiteX1" fmla="*/ 119063 w 183357"/>
                  <a:gd name="connsiteY1" fmla="*/ 469106 h 519112"/>
                  <a:gd name="connsiteX2" fmla="*/ 116682 w 183357"/>
                  <a:gd name="connsiteY2" fmla="*/ 126206 h 519112"/>
                  <a:gd name="connsiteX3" fmla="*/ 180975 w 183357"/>
                  <a:gd name="connsiteY3" fmla="*/ 192881 h 519112"/>
                  <a:gd name="connsiteX4" fmla="*/ 183357 w 183357"/>
                  <a:gd name="connsiteY4" fmla="*/ 2381 h 519112"/>
                  <a:gd name="connsiteX5" fmla="*/ 0 w 183357"/>
                  <a:gd name="connsiteY5" fmla="*/ 0 h 519112"/>
                  <a:gd name="connsiteX6" fmla="*/ 57150 w 183357"/>
                  <a:gd name="connsiteY6" fmla="*/ 64294 h 519112"/>
                  <a:gd name="connsiteX7" fmla="*/ 57150 w 183357"/>
                  <a:gd name="connsiteY7" fmla="*/ 519112 h 519112"/>
                  <a:gd name="connsiteX0" fmla="*/ 82549 w 208756"/>
                  <a:gd name="connsiteY0" fmla="*/ 519112 h 519112"/>
                  <a:gd name="connsiteX1" fmla="*/ 144462 w 208756"/>
                  <a:gd name="connsiteY1" fmla="*/ 469106 h 519112"/>
                  <a:gd name="connsiteX2" fmla="*/ 142081 w 208756"/>
                  <a:gd name="connsiteY2" fmla="*/ 126206 h 519112"/>
                  <a:gd name="connsiteX3" fmla="*/ 206374 w 208756"/>
                  <a:gd name="connsiteY3" fmla="*/ 192881 h 519112"/>
                  <a:gd name="connsiteX4" fmla="*/ 208756 w 208756"/>
                  <a:gd name="connsiteY4" fmla="*/ 2381 h 519112"/>
                  <a:gd name="connsiteX5" fmla="*/ 25399 w 208756"/>
                  <a:gd name="connsiteY5" fmla="*/ 0 h 519112"/>
                  <a:gd name="connsiteX6" fmla="*/ 82549 w 208756"/>
                  <a:gd name="connsiteY6" fmla="*/ 64294 h 519112"/>
                  <a:gd name="connsiteX7" fmla="*/ 82549 w 208756"/>
                  <a:gd name="connsiteY7" fmla="*/ 519112 h 519112"/>
                  <a:gd name="connsiteX0" fmla="*/ 88685 w 214892"/>
                  <a:gd name="connsiteY0" fmla="*/ 519112 h 519112"/>
                  <a:gd name="connsiteX1" fmla="*/ 150598 w 214892"/>
                  <a:gd name="connsiteY1" fmla="*/ 469106 h 519112"/>
                  <a:gd name="connsiteX2" fmla="*/ 148217 w 214892"/>
                  <a:gd name="connsiteY2" fmla="*/ 126206 h 519112"/>
                  <a:gd name="connsiteX3" fmla="*/ 212510 w 214892"/>
                  <a:gd name="connsiteY3" fmla="*/ 192881 h 519112"/>
                  <a:gd name="connsiteX4" fmla="*/ 214892 w 214892"/>
                  <a:gd name="connsiteY4" fmla="*/ 2381 h 519112"/>
                  <a:gd name="connsiteX5" fmla="*/ 31535 w 214892"/>
                  <a:gd name="connsiteY5" fmla="*/ 0 h 519112"/>
                  <a:gd name="connsiteX6" fmla="*/ 88685 w 214892"/>
                  <a:gd name="connsiteY6" fmla="*/ 64294 h 519112"/>
                  <a:gd name="connsiteX7" fmla="*/ 88685 w 214892"/>
                  <a:gd name="connsiteY7" fmla="*/ 519112 h 519112"/>
                  <a:gd name="connsiteX0" fmla="*/ 88685 w 214892"/>
                  <a:gd name="connsiteY0" fmla="*/ 519112 h 519112"/>
                  <a:gd name="connsiteX1" fmla="*/ 150598 w 214892"/>
                  <a:gd name="connsiteY1" fmla="*/ 469106 h 519112"/>
                  <a:gd name="connsiteX2" fmla="*/ 148217 w 214892"/>
                  <a:gd name="connsiteY2" fmla="*/ 126206 h 519112"/>
                  <a:gd name="connsiteX3" fmla="*/ 212510 w 214892"/>
                  <a:gd name="connsiteY3" fmla="*/ 192881 h 519112"/>
                  <a:gd name="connsiteX4" fmla="*/ 214892 w 214892"/>
                  <a:gd name="connsiteY4" fmla="*/ 2381 h 519112"/>
                  <a:gd name="connsiteX5" fmla="*/ 31535 w 214892"/>
                  <a:gd name="connsiteY5" fmla="*/ 0 h 519112"/>
                  <a:gd name="connsiteX6" fmla="*/ 88685 w 214892"/>
                  <a:gd name="connsiteY6" fmla="*/ 64294 h 519112"/>
                  <a:gd name="connsiteX7" fmla="*/ 88685 w 214892"/>
                  <a:gd name="connsiteY7" fmla="*/ 519112 h 519112"/>
                  <a:gd name="connsiteX0" fmla="*/ 88685 w 214892"/>
                  <a:gd name="connsiteY0" fmla="*/ 519112 h 519112"/>
                  <a:gd name="connsiteX1" fmla="*/ 150598 w 214892"/>
                  <a:gd name="connsiteY1" fmla="*/ 469106 h 519112"/>
                  <a:gd name="connsiteX2" fmla="*/ 148217 w 214892"/>
                  <a:gd name="connsiteY2" fmla="*/ 126206 h 519112"/>
                  <a:gd name="connsiteX3" fmla="*/ 212510 w 214892"/>
                  <a:gd name="connsiteY3" fmla="*/ 192881 h 519112"/>
                  <a:gd name="connsiteX4" fmla="*/ 214892 w 214892"/>
                  <a:gd name="connsiteY4" fmla="*/ 2381 h 519112"/>
                  <a:gd name="connsiteX5" fmla="*/ 31535 w 214892"/>
                  <a:gd name="connsiteY5" fmla="*/ 0 h 519112"/>
                  <a:gd name="connsiteX6" fmla="*/ 88685 w 214892"/>
                  <a:gd name="connsiteY6" fmla="*/ 64294 h 519112"/>
                  <a:gd name="connsiteX7" fmla="*/ 88685 w 214892"/>
                  <a:gd name="connsiteY7" fmla="*/ 519112 h 519112"/>
                  <a:gd name="connsiteX0" fmla="*/ 88685 w 214892"/>
                  <a:gd name="connsiteY0" fmla="*/ 519112 h 519112"/>
                  <a:gd name="connsiteX1" fmla="*/ 150598 w 214892"/>
                  <a:gd name="connsiteY1" fmla="*/ 469106 h 519112"/>
                  <a:gd name="connsiteX2" fmla="*/ 148217 w 214892"/>
                  <a:gd name="connsiteY2" fmla="*/ 126206 h 519112"/>
                  <a:gd name="connsiteX3" fmla="*/ 212510 w 214892"/>
                  <a:gd name="connsiteY3" fmla="*/ 192881 h 519112"/>
                  <a:gd name="connsiteX4" fmla="*/ 214892 w 214892"/>
                  <a:gd name="connsiteY4" fmla="*/ 2381 h 519112"/>
                  <a:gd name="connsiteX5" fmla="*/ 31535 w 214892"/>
                  <a:gd name="connsiteY5" fmla="*/ 0 h 519112"/>
                  <a:gd name="connsiteX6" fmla="*/ 88685 w 214892"/>
                  <a:gd name="connsiteY6" fmla="*/ 64294 h 519112"/>
                  <a:gd name="connsiteX7" fmla="*/ 88685 w 214892"/>
                  <a:gd name="connsiteY7" fmla="*/ 519112 h 519112"/>
                  <a:gd name="connsiteX0" fmla="*/ 88685 w 214892"/>
                  <a:gd name="connsiteY0" fmla="*/ 519112 h 519112"/>
                  <a:gd name="connsiteX1" fmla="*/ 150598 w 214892"/>
                  <a:gd name="connsiteY1" fmla="*/ 469106 h 519112"/>
                  <a:gd name="connsiteX2" fmla="*/ 148217 w 214892"/>
                  <a:gd name="connsiteY2" fmla="*/ 126206 h 519112"/>
                  <a:gd name="connsiteX3" fmla="*/ 212510 w 214892"/>
                  <a:gd name="connsiteY3" fmla="*/ 192881 h 519112"/>
                  <a:gd name="connsiteX4" fmla="*/ 214892 w 214892"/>
                  <a:gd name="connsiteY4" fmla="*/ 2381 h 519112"/>
                  <a:gd name="connsiteX5" fmla="*/ 31535 w 214892"/>
                  <a:gd name="connsiteY5" fmla="*/ 0 h 519112"/>
                  <a:gd name="connsiteX6" fmla="*/ 88685 w 214892"/>
                  <a:gd name="connsiteY6" fmla="*/ 64294 h 519112"/>
                  <a:gd name="connsiteX7" fmla="*/ 88685 w 214892"/>
                  <a:gd name="connsiteY7" fmla="*/ 519112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892" h="519112">
                    <a:moveTo>
                      <a:pt x="88685" y="519112"/>
                    </a:moveTo>
                    <a:lnTo>
                      <a:pt x="150598" y="469106"/>
                    </a:lnTo>
                    <a:cubicBezTo>
                      <a:pt x="109322" y="416718"/>
                      <a:pt x="20423" y="252413"/>
                      <a:pt x="148217" y="126206"/>
                    </a:cubicBezTo>
                    <a:lnTo>
                      <a:pt x="212510" y="192881"/>
                    </a:lnTo>
                    <a:lnTo>
                      <a:pt x="214892" y="2381"/>
                    </a:lnTo>
                    <a:lnTo>
                      <a:pt x="31535" y="0"/>
                    </a:lnTo>
                    <a:lnTo>
                      <a:pt x="88685" y="64294"/>
                    </a:lnTo>
                    <a:cubicBezTo>
                      <a:pt x="-97052" y="320675"/>
                      <a:pt x="62491" y="474663"/>
                      <a:pt x="88685" y="519112"/>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err="1">
                  <a:ln>
                    <a:noFill/>
                  </a:ln>
                  <a:solidFill>
                    <a:srgbClr val="002050"/>
                  </a:solidFill>
                  <a:effectLst/>
                  <a:uLnTx/>
                  <a:uFillTx/>
                  <a:latin typeface="Segoe UI" pitchFamily="34" charset="0"/>
                  <a:ea typeface="Segoe UI" pitchFamily="34" charset="0"/>
                  <a:cs typeface="Segoe UI" pitchFamily="34" charset="0"/>
                </a:endParaRPr>
              </a:p>
            </p:txBody>
          </p:sp>
          <p:sp>
            <p:nvSpPr>
              <p:cNvPr id="140" name="Freeform 14">
                <a:extLst>
                  <a:ext uri="{FF2B5EF4-FFF2-40B4-BE49-F238E27FC236}">
                    <a16:creationId xmlns:a16="http://schemas.microsoft.com/office/drawing/2014/main" id="{5F81E4F0-A0AE-4869-A7D7-DA4A2721FBC3}"/>
                  </a:ext>
                </a:extLst>
              </p:cNvPr>
              <p:cNvSpPr/>
              <p:nvPr/>
            </p:nvSpPr>
            <p:spPr bwMode="auto">
              <a:xfrm rot="603059" flipH="1" flipV="1">
                <a:off x="10318870" y="1278438"/>
                <a:ext cx="107491" cy="259598"/>
              </a:xfrm>
              <a:custGeom>
                <a:avLst/>
                <a:gdLst>
                  <a:gd name="connsiteX0" fmla="*/ 57150 w 183357"/>
                  <a:gd name="connsiteY0" fmla="*/ 519112 h 519112"/>
                  <a:gd name="connsiteX1" fmla="*/ 119063 w 183357"/>
                  <a:gd name="connsiteY1" fmla="*/ 469106 h 519112"/>
                  <a:gd name="connsiteX2" fmla="*/ 116682 w 183357"/>
                  <a:gd name="connsiteY2" fmla="*/ 126206 h 519112"/>
                  <a:gd name="connsiteX3" fmla="*/ 180975 w 183357"/>
                  <a:gd name="connsiteY3" fmla="*/ 192881 h 519112"/>
                  <a:gd name="connsiteX4" fmla="*/ 183357 w 183357"/>
                  <a:gd name="connsiteY4" fmla="*/ 2381 h 519112"/>
                  <a:gd name="connsiteX5" fmla="*/ 0 w 183357"/>
                  <a:gd name="connsiteY5" fmla="*/ 0 h 519112"/>
                  <a:gd name="connsiteX6" fmla="*/ 57150 w 183357"/>
                  <a:gd name="connsiteY6" fmla="*/ 64294 h 519112"/>
                  <a:gd name="connsiteX7" fmla="*/ 57150 w 183357"/>
                  <a:gd name="connsiteY7" fmla="*/ 519112 h 519112"/>
                  <a:gd name="connsiteX0" fmla="*/ 82549 w 208756"/>
                  <a:gd name="connsiteY0" fmla="*/ 519112 h 519112"/>
                  <a:gd name="connsiteX1" fmla="*/ 144462 w 208756"/>
                  <a:gd name="connsiteY1" fmla="*/ 469106 h 519112"/>
                  <a:gd name="connsiteX2" fmla="*/ 142081 w 208756"/>
                  <a:gd name="connsiteY2" fmla="*/ 126206 h 519112"/>
                  <a:gd name="connsiteX3" fmla="*/ 206374 w 208756"/>
                  <a:gd name="connsiteY3" fmla="*/ 192881 h 519112"/>
                  <a:gd name="connsiteX4" fmla="*/ 208756 w 208756"/>
                  <a:gd name="connsiteY4" fmla="*/ 2381 h 519112"/>
                  <a:gd name="connsiteX5" fmla="*/ 25399 w 208756"/>
                  <a:gd name="connsiteY5" fmla="*/ 0 h 519112"/>
                  <a:gd name="connsiteX6" fmla="*/ 82549 w 208756"/>
                  <a:gd name="connsiteY6" fmla="*/ 64294 h 519112"/>
                  <a:gd name="connsiteX7" fmla="*/ 82549 w 208756"/>
                  <a:gd name="connsiteY7" fmla="*/ 519112 h 519112"/>
                  <a:gd name="connsiteX0" fmla="*/ 88685 w 214892"/>
                  <a:gd name="connsiteY0" fmla="*/ 519112 h 519112"/>
                  <a:gd name="connsiteX1" fmla="*/ 150598 w 214892"/>
                  <a:gd name="connsiteY1" fmla="*/ 469106 h 519112"/>
                  <a:gd name="connsiteX2" fmla="*/ 148217 w 214892"/>
                  <a:gd name="connsiteY2" fmla="*/ 126206 h 519112"/>
                  <a:gd name="connsiteX3" fmla="*/ 212510 w 214892"/>
                  <a:gd name="connsiteY3" fmla="*/ 192881 h 519112"/>
                  <a:gd name="connsiteX4" fmla="*/ 214892 w 214892"/>
                  <a:gd name="connsiteY4" fmla="*/ 2381 h 519112"/>
                  <a:gd name="connsiteX5" fmla="*/ 31535 w 214892"/>
                  <a:gd name="connsiteY5" fmla="*/ 0 h 519112"/>
                  <a:gd name="connsiteX6" fmla="*/ 88685 w 214892"/>
                  <a:gd name="connsiteY6" fmla="*/ 64294 h 519112"/>
                  <a:gd name="connsiteX7" fmla="*/ 88685 w 214892"/>
                  <a:gd name="connsiteY7" fmla="*/ 519112 h 519112"/>
                  <a:gd name="connsiteX0" fmla="*/ 88685 w 214892"/>
                  <a:gd name="connsiteY0" fmla="*/ 519112 h 519112"/>
                  <a:gd name="connsiteX1" fmla="*/ 150598 w 214892"/>
                  <a:gd name="connsiteY1" fmla="*/ 469106 h 519112"/>
                  <a:gd name="connsiteX2" fmla="*/ 148217 w 214892"/>
                  <a:gd name="connsiteY2" fmla="*/ 126206 h 519112"/>
                  <a:gd name="connsiteX3" fmla="*/ 212510 w 214892"/>
                  <a:gd name="connsiteY3" fmla="*/ 192881 h 519112"/>
                  <a:gd name="connsiteX4" fmla="*/ 214892 w 214892"/>
                  <a:gd name="connsiteY4" fmla="*/ 2381 h 519112"/>
                  <a:gd name="connsiteX5" fmla="*/ 31535 w 214892"/>
                  <a:gd name="connsiteY5" fmla="*/ 0 h 519112"/>
                  <a:gd name="connsiteX6" fmla="*/ 88685 w 214892"/>
                  <a:gd name="connsiteY6" fmla="*/ 64294 h 519112"/>
                  <a:gd name="connsiteX7" fmla="*/ 88685 w 214892"/>
                  <a:gd name="connsiteY7" fmla="*/ 519112 h 519112"/>
                  <a:gd name="connsiteX0" fmla="*/ 88685 w 214892"/>
                  <a:gd name="connsiteY0" fmla="*/ 519112 h 519112"/>
                  <a:gd name="connsiteX1" fmla="*/ 150598 w 214892"/>
                  <a:gd name="connsiteY1" fmla="*/ 469106 h 519112"/>
                  <a:gd name="connsiteX2" fmla="*/ 148217 w 214892"/>
                  <a:gd name="connsiteY2" fmla="*/ 126206 h 519112"/>
                  <a:gd name="connsiteX3" fmla="*/ 212510 w 214892"/>
                  <a:gd name="connsiteY3" fmla="*/ 192881 h 519112"/>
                  <a:gd name="connsiteX4" fmla="*/ 214892 w 214892"/>
                  <a:gd name="connsiteY4" fmla="*/ 2381 h 519112"/>
                  <a:gd name="connsiteX5" fmla="*/ 31535 w 214892"/>
                  <a:gd name="connsiteY5" fmla="*/ 0 h 519112"/>
                  <a:gd name="connsiteX6" fmla="*/ 88685 w 214892"/>
                  <a:gd name="connsiteY6" fmla="*/ 64294 h 519112"/>
                  <a:gd name="connsiteX7" fmla="*/ 88685 w 214892"/>
                  <a:gd name="connsiteY7" fmla="*/ 519112 h 519112"/>
                  <a:gd name="connsiteX0" fmla="*/ 88685 w 214892"/>
                  <a:gd name="connsiteY0" fmla="*/ 519112 h 519112"/>
                  <a:gd name="connsiteX1" fmla="*/ 150598 w 214892"/>
                  <a:gd name="connsiteY1" fmla="*/ 469106 h 519112"/>
                  <a:gd name="connsiteX2" fmla="*/ 148217 w 214892"/>
                  <a:gd name="connsiteY2" fmla="*/ 126206 h 519112"/>
                  <a:gd name="connsiteX3" fmla="*/ 212510 w 214892"/>
                  <a:gd name="connsiteY3" fmla="*/ 192881 h 519112"/>
                  <a:gd name="connsiteX4" fmla="*/ 214892 w 214892"/>
                  <a:gd name="connsiteY4" fmla="*/ 2381 h 519112"/>
                  <a:gd name="connsiteX5" fmla="*/ 31535 w 214892"/>
                  <a:gd name="connsiteY5" fmla="*/ 0 h 519112"/>
                  <a:gd name="connsiteX6" fmla="*/ 88685 w 214892"/>
                  <a:gd name="connsiteY6" fmla="*/ 64294 h 519112"/>
                  <a:gd name="connsiteX7" fmla="*/ 88685 w 214892"/>
                  <a:gd name="connsiteY7" fmla="*/ 519112 h 519112"/>
                  <a:gd name="connsiteX0" fmla="*/ 88685 w 214892"/>
                  <a:gd name="connsiteY0" fmla="*/ 519112 h 519112"/>
                  <a:gd name="connsiteX1" fmla="*/ 150598 w 214892"/>
                  <a:gd name="connsiteY1" fmla="*/ 469106 h 519112"/>
                  <a:gd name="connsiteX2" fmla="*/ 148217 w 214892"/>
                  <a:gd name="connsiteY2" fmla="*/ 126206 h 519112"/>
                  <a:gd name="connsiteX3" fmla="*/ 212510 w 214892"/>
                  <a:gd name="connsiteY3" fmla="*/ 192881 h 519112"/>
                  <a:gd name="connsiteX4" fmla="*/ 214892 w 214892"/>
                  <a:gd name="connsiteY4" fmla="*/ 2381 h 519112"/>
                  <a:gd name="connsiteX5" fmla="*/ 31535 w 214892"/>
                  <a:gd name="connsiteY5" fmla="*/ 0 h 519112"/>
                  <a:gd name="connsiteX6" fmla="*/ 88685 w 214892"/>
                  <a:gd name="connsiteY6" fmla="*/ 64294 h 519112"/>
                  <a:gd name="connsiteX7" fmla="*/ 88685 w 214892"/>
                  <a:gd name="connsiteY7" fmla="*/ 519112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892" h="519112">
                    <a:moveTo>
                      <a:pt x="88685" y="519112"/>
                    </a:moveTo>
                    <a:lnTo>
                      <a:pt x="150598" y="469106"/>
                    </a:lnTo>
                    <a:cubicBezTo>
                      <a:pt x="109322" y="416718"/>
                      <a:pt x="20423" y="252413"/>
                      <a:pt x="148217" y="126206"/>
                    </a:cubicBezTo>
                    <a:lnTo>
                      <a:pt x="212510" y="192881"/>
                    </a:lnTo>
                    <a:lnTo>
                      <a:pt x="214892" y="2381"/>
                    </a:lnTo>
                    <a:lnTo>
                      <a:pt x="31535" y="0"/>
                    </a:lnTo>
                    <a:lnTo>
                      <a:pt x="88685" y="64294"/>
                    </a:lnTo>
                    <a:cubicBezTo>
                      <a:pt x="-97052" y="320675"/>
                      <a:pt x="62491" y="474663"/>
                      <a:pt x="88685" y="519112"/>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err="1">
                  <a:ln>
                    <a:noFill/>
                  </a:ln>
                  <a:solidFill>
                    <a:srgbClr val="002050"/>
                  </a:solidFill>
                  <a:effectLst/>
                  <a:uLnTx/>
                  <a:uFillTx/>
                  <a:latin typeface="Segoe UI" pitchFamily="34" charset="0"/>
                  <a:ea typeface="Segoe UI" pitchFamily="34" charset="0"/>
                  <a:cs typeface="Segoe UI" pitchFamily="34" charset="0"/>
                </a:endParaRPr>
              </a:p>
            </p:txBody>
          </p:sp>
          <p:pic>
            <p:nvPicPr>
              <p:cNvPr id="177" name="Graphic 176" descr="Bar chart">
                <a:extLst>
                  <a:ext uri="{FF2B5EF4-FFF2-40B4-BE49-F238E27FC236}">
                    <a16:creationId xmlns:a16="http://schemas.microsoft.com/office/drawing/2014/main" id="{B25F0B19-CBBA-4E88-BC34-DDBF418CBFE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76592" y="966182"/>
                <a:ext cx="304410" cy="304410"/>
              </a:xfrm>
              <a:prstGeom prst="rect">
                <a:avLst/>
              </a:prstGeom>
            </p:spPr>
          </p:pic>
          <p:pic>
            <p:nvPicPr>
              <p:cNvPr id="178" name="Graphic 177" descr="Bar chart">
                <a:extLst>
                  <a:ext uri="{FF2B5EF4-FFF2-40B4-BE49-F238E27FC236}">
                    <a16:creationId xmlns:a16="http://schemas.microsoft.com/office/drawing/2014/main" id="{5C37D4B5-36D9-4065-8457-CA0A88E061D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80503" y="1326710"/>
                <a:ext cx="304410" cy="304410"/>
              </a:xfrm>
              <a:prstGeom prst="rect">
                <a:avLst/>
              </a:prstGeom>
            </p:spPr>
          </p:pic>
        </p:grpSp>
      </p:grpSp>
      <p:pic>
        <p:nvPicPr>
          <p:cNvPr id="179" name="Picture 178">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45994" y="3417197"/>
            <a:ext cx="4842345" cy="2746519"/>
          </a:xfrm>
          <a:prstGeom prst="rect">
            <a:avLst/>
          </a:prstGeom>
          <a:ln>
            <a:solidFill>
              <a:schemeClr val="accent5"/>
            </a:solidFill>
          </a:ln>
        </p:spPr>
      </p:pic>
      <p:pic>
        <p:nvPicPr>
          <p:cNvPr id="3" name="Picture 2">
            <a:extLst>
              <a:ext uri="{FF2B5EF4-FFF2-40B4-BE49-F238E27FC236}">
                <a16:creationId xmlns:a16="http://schemas.microsoft.com/office/drawing/2014/main" id="{CCA841C3-579B-4108-9886-214818C082C4}"/>
              </a:ext>
            </a:extLst>
          </p:cNvPr>
          <p:cNvPicPr>
            <a:picLocks noChangeAspect="1"/>
          </p:cNvPicPr>
          <p:nvPr/>
        </p:nvPicPr>
        <p:blipFill>
          <a:blip r:embed="rId9"/>
          <a:stretch>
            <a:fillRect/>
          </a:stretch>
        </p:blipFill>
        <p:spPr>
          <a:xfrm>
            <a:off x="808078" y="3413152"/>
            <a:ext cx="5223267" cy="2785931"/>
          </a:xfrm>
          <a:prstGeom prst="rect">
            <a:avLst/>
          </a:prstGeom>
          <a:ln>
            <a:solidFill>
              <a:schemeClr val="accent5"/>
            </a:solidFill>
          </a:ln>
        </p:spPr>
      </p:pic>
      <p:sp>
        <p:nvSpPr>
          <p:cNvPr id="2" name="Rectangle 1">
            <a:extLst>
              <a:ext uri="{FF2B5EF4-FFF2-40B4-BE49-F238E27FC236}">
                <a16:creationId xmlns:a16="http://schemas.microsoft.com/office/drawing/2014/main" id="{BA66F009-467D-4020-8186-EAD4783657E2}"/>
              </a:ext>
            </a:extLst>
          </p:cNvPr>
          <p:cNvSpPr/>
          <p:nvPr/>
        </p:nvSpPr>
        <p:spPr bwMode="auto">
          <a:xfrm>
            <a:off x="2549918" y="4829574"/>
            <a:ext cx="1024552" cy="869264"/>
          </a:xfrm>
          <a:prstGeom prst="rect">
            <a:avLst/>
          </a:prstGeom>
          <a:noFill/>
          <a:ln w="508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Tree>
    <p:extLst>
      <p:ext uri="{BB962C8B-B14F-4D97-AF65-F5344CB8AC3E}">
        <p14:creationId xmlns:p14="http://schemas.microsoft.com/office/powerpoint/2010/main" val="1472417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heel(1)">
                                      <p:cBhvr>
                                        <p:cTn id="15" dur="1000"/>
                                        <p:tgtEl>
                                          <p:spTgt spid="2"/>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79"/>
                                        </p:tgtEl>
                                        <p:attrNameLst>
                                          <p:attrName>style.visibility</p:attrName>
                                        </p:attrNameLst>
                                      </p:cBhvr>
                                      <p:to>
                                        <p:strVal val="visible"/>
                                      </p:to>
                                    </p:set>
                                    <p:animEffect transition="in" filter="fade">
                                      <p:cBhvr>
                                        <p:cTn id="19" dur="5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Freeform 45"/>
          <p:cNvSpPr>
            <a:spLocks noChangeAspect="1"/>
          </p:cNvSpPr>
          <p:nvPr/>
        </p:nvSpPr>
        <p:spPr bwMode="auto">
          <a:xfrm>
            <a:off x="11006795" y="2741446"/>
            <a:ext cx="562400" cy="434491"/>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350"/>
            <a:endParaRPr lang="en-US" sz="1176" dirty="0">
              <a:solidFill>
                <a:prstClr val="white"/>
              </a:solidFill>
              <a:latin typeface="Segoe UI Semilight"/>
            </a:endParaRPr>
          </a:p>
        </p:txBody>
      </p:sp>
      <p:sp>
        <p:nvSpPr>
          <p:cNvPr id="7" name="Oval 2"/>
          <p:cNvSpPr>
            <a:spLocks noChangeAspect="1"/>
          </p:cNvSpPr>
          <p:nvPr/>
        </p:nvSpPr>
        <p:spPr>
          <a:xfrm>
            <a:off x="11090550" y="3776347"/>
            <a:ext cx="478644" cy="458200"/>
          </a:xfrm>
          <a:custGeom>
            <a:avLst/>
            <a:gdLst/>
            <a:ahLst/>
            <a:cxnLst/>
            <a:rect l="l" t="t" r="r" b="b"/>
            <a:pathLst>
              <a:path w="1016264" h="972856">
                <a:moveTo>
                  <a:pt x="134879" y="817285"/>
                </a:moveTo>
                <a:cubicBezTo>
                  <a:pt x="102427" y="817285"/>
                  <a:pt x="76120" y="843592"/>
                  <a:pt x="76120" y="876044"/>
                </a:cubicBezTo>
                <a:cubicBezTo>
                  <a:pt x="76120" y="908496"/>
                  <a:pt x="102427" y="934803"/>
                  <a:pt x="134879" y="934803"/>
                </a:cubicBezTo>
                <a:cubicBezTo>
                  <a:pt x="167331" y="934803"/>
                  <a:pt x="193638" y="908496"/>
                  <a:pt x="193638" y="876044"/>
                </a:cubicBezTo>
                <a:cubicBezTo>
                  <a:pt x="193638" y="843592"/>
                  <a:pt x="167331" y="817285"/>
                  <a:pt x="134879" y="817285"/>
                </a:cubicBezTo>
                <a:close/>
                <a:moveTo>
                  <a:pt x="330279" y="497264"/>
                </a:moveTo>
                <a:lnTo>
                  <a:pt x="445265" y="611789"/>
                </a:lnTo>
                <a:cubicBezTo>
                  <a:pt x="429724" y="655979"/>
                  <a:pt x="431139" y="704341"/>
                  <a:pt x="447784" y="748318"/>
                </a:cubicBezTo>
                <a:lnTo>
                  <a:pt x="228798" y="967304"/>
                </a:lnTo>
                <a:cubicBezTo>
                  <a:pt x="177911" y="1018191"/>
                  <a:pt x="95405" y="1018191"/>
                  <a:pt x="44518" y="967304"/>
                </a:cubicBezTo>
                <a:lnTo>
                  <a:pt x="44519" y="967304"/>
                </a:lnTo>
                <a:lnTo>
                  <a:pt x="44518" y="967304"/>
                </a:lnTo>
                <a:lnTo>
                  <a:pt x="44518" y="967304"/>
                </a:lnTo>
                <a:cubicBezTo>
                  <a:pt x="-6369" y="916417"/>
                  <a:pt x="-6369" y="833911"/>
                  <a:pt x="44519" y="783024"/>
                </a:cubicBezTo>
                <a:close/>
                <a:moveTo>
                  <a:pt x="58759" y="26709"/>
                </a:moveTo>
                <a:lnTo>
                  <a:pt x="223018" y="126867"/>
                </a:lnTo>
                <a:lnTo>
                  <a:pt x="255068" y="220347"/>
                </a:lnTo>
                <a:lnTo>
                  <a:pt x="254364" y="221174"/>
                </a:lnTo>
                <a:lnTo>
                  <a:pt x="591085" y="553957"/>
                </a:lnTo>
                <a:cubicBezTo>
                  <a:pt x="639289" y="532384"/>
                  <a:pt x="697786" y="541541"/>
                  <a:pt x="737374" y="581129"/>
                </a:cubicBezTo>
                <a:lnTo>
                  <a:pt x="942601" y="786356"/>
                </a:lnTo>
                <a:cubicBezTo>
                  <a:pt x="994102" y="837856"/>
                  <a:pt x="994102" y="921356"/>
                  <a:pt x="942601" y="972856"/>
                </a:cubicBezTo>
                <a:cubicBezTo>
                  <a:pt x="891101" y="1024357"/>
                  <a:pt x="807601" y="1024357"/>
                  <a:pt x="756101" y="972856"/>
                </a:cubicBezTo>
                <a:lnTo>
                  <a:pt x="550874" y="767629"/>
                </a:lnTo>
                <a:cubicBezTo>
                  <a:pt x="508105" y="724860"/>
                  <a:pt x="500854" y="660021"/>
                  <a:pt x="529638" y="610059"/>
                </a:cubicBezTo>
                <a:lnTo>
                  <a:pt x="197507" y="281813"/>
                </a:lnTo>
                <a:lnTo>
                  <a:pt x="112176" y="255068"/>
                </a:lnTo>
                <a:lnTo>
                  <a:pt x="0" y="84133"/>
                </a:lnTo>
                <a:close/>
                <a:moveTo>
                  <a:pt x="773215" y="0"/>
                </a:moveTo>
                <a:cubicBezTo>
                  <a:pt x="800938" y="0"/>
                  <a:pt x="827577" y="4591"/>
                  <a:pt x="852055" y="14050"/>
                </a:cubicBezTo>
                <a:lnTo>
                  <a:pt x="725340" y="145397"/>
                </a:lnTo>
                <a:cubicBezTo>
                  <a:pt x="687446" y="184676"/>
                  <a:pt x="688568" y="247237"/>
                  <a:pt x="727848" y="285130"/>
                </a:cubicBezTo>
                <a:cubicBezTo>
                  <a:pt x="767126" y="323024"/>
                  <a:pt x="829687" y="321901"/>
                  <a:pt x="867580" y="282622"/>
                </a:cubicBezTo>
                <a:lnTo>
                  <a:pt x="997517" y="147937"/>
                </a:lnTo>
                <a:cubicBezTo>
                  <a:pt x="1009632" y="176361"/>
                  <a:pt x="1016264" y="207604"/>
                  <a:pt x="1016264" y="240378"/>
                </a:cubicBezTo>
                <a:cubicBezTo>
                  <a:pt x="1016264" y="373135"/>
                  <a:pt x="907448" y="480756"/>
                  <a:pt x="773215" y="480756"/>
                </a:cubicBezTo>
                <a:cubicBezTo>
                  <a:pt x="753961" y="480756"/>
                  <a:pt x="735229" y="478542"/>
                  <a:pt x="717487" y="473486"/>
                </a:cubicBezTo>
                <a:cubicBezTo>
                  <a:pt x="680562" y="460197"/>
                  <a:pt x="640719" y="457605"/>
                  <a:pt x="602672" y="465792"/>
                </a:cubicBezTo>
                <a:lnTo>
                  <a:pt x="481968" y="345575"/>
                </a:lnTo>
                <a:lnTo>
                  <a:pt x="507478" y="320064"/>
                </a:lnTo>
                <a:cubicBezTo>
                  <a:pt x="516650" y="310892"/>
                  <a:pt x="526849" y="303373"/>
                  <a:pt x="538003" y="298060"/>
                </a:cubicBezTo>
                <a:cubicBezTo>
                  <a:pt x="532623" y="279712"/>
                  <a:pt x="530166" y="260329"/>
                  <a:pt x="530166" y="240378"/>
                </a:cubicBezTo>
                <a:cubicBezTo>
                  <a:pt x="530166" y="107621"/>
                  <a:pt x="638982" y="0"/>
                  <a:pt x="773215" y="0"/>
                </a:cubicBez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350"/>
            <a:endParaRPr lang="en-US" sz="1765">
              <a:solidFill>
                <a:srgbClr val="FFFFFF"/>
              </a:solidFill>
              <a:latin typeface="Segoe UI Semilight"/>
            </a:endParaRPr>
          </a:p>
        </p:txBody>
      </p:sp>
      <p:grpSp>
        <p:nvGrpSpPr>
          <p:cNvPr id="3" name="Group 2"/>
          <p:cNvGrpSpPr>
            <a:grpSpLocks noChangeAspect="1"/>
          </p:cNvGrpSpPr>
          <p:nvPr/>
        </p:nvGrpSpPr>
        <p:grpSpPr>
          <a:xfrm>
            <a:off x="11172969" y="5826531"/>
            <a:ext cx="396226" cy="472024"/>
            <a:chOff x="11118331" y="5591550"/>
            <a:chExt cx="469745" cy="559607"/>
          </a:xfrm>
        </p:grpSpPr>
        <p:sp>
          <p:nvSpPr>
            <p:cNvPr id="13" name="Rectangle 12"/>
            <p:cNvSpPr/>
            <p:nvPr/>
          </p:nvSpPr>
          <p:spPr bwMode="auto">
            <a:xfrm>
              <a:off x="11146255" y="5711254"/>
              <a:ext cx="350145" cy="400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b="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 name="Oval 33"/>
            <p:cNvSpPr/>
            <p:nvPr/>
          </p:nvSpPr>
          <p:spPr>
            <a:xfrm>
              <a:off x="11118331" y="5591550"/>
              <a:ext cx="469745" cy="559607"/>
            </a:xfrm>
            <a:custGeom>
              <a:avLst/>
              <a:gdLst/>
              <a:ahLst/>
              <a:cxnLst/>
              <a:rect l="l" t="t" r="r" b="b"/>
              <a:pathLst>
                <a:path w="715594" h="852489">
                  <a:moveTo>
                    <a:pt x="75999" y="693514"/>
                  </a:moveTo>
                  <a:lnTo>
                    <a:pt x="75999" y="723026"/>
                  </a:lnTo>
                  <a:lnTo>
                    <a:pt x="567860" y="723026"/>
                  </a:lnTo>
                  <a:lnTo>
                    <a:pt x="567860" y="693514"/>
                  </a:lnTo>
                  <a:close/>
                  <a:moveTo>
                    <a:pt x="75999" y="618199"/>
                  </a:moveTo>
                  <a:lnTo>
                    <a:pt x="75999" y="647710"/>
                  </a:lnTo>
                  <a:lnTo>
                    <a:pt x="567860" y="647710"/>
                  </a:lnTo>
                  <a:lnTo>
                    <a:pt x="567860" y="618199"/>
                  </a:lnTo>
                  <a:close/>
                  <a:moveTo>
                    <a:pt x="75999" y="542881"/>
                  </a:moveTo>
                  <a:lnTo>
                    <a:pt x="75999" y="572393"/>
                  </a:lnTo>
                  <a:lnTo>
                    <a:pt x="567860" y="572393"/>
                  </a:lnTo>
                  <a:lnTo>
                    <a:pt x="567860" y="542881"/>
                  </a:lnTo>
                  <a:close/>
                  <a:moveTo>
                    <a:pt x="75999" y="467563"/>
                  </a:moveTo>
                  <a:lnTo>
                    <a:pt x="75999" y="497075"/>
                  </a:lnTo>
                  <a:lnTo>
                    <a:pt x="567860" y="497075"/>
                  </a:lnTo>
                  <a:lnTo>
                    <a:pt x="567860" y="467563"/>
                  </a:lnTo>
                  <a:close/>
                  <a:moveTo>
                    <a:pt x="75999" y="392246"/>
                  </a:moveTo>
                  <a:lnTo>
                    <a:pt x="75999" y="421757"/>
                  </a:lnTo>
                  <a:lnTo>
                    <a:pt x="567860" y="421757"/>
                  </a:lnTo>
                  <a:lnTo>
                    <a:pt x="567860" y="392246"/>
                  </a:lnTo>
                  <a:close/>
                  <a:moveTo>
                    <a:pt x="75999" y="316928"/>
                  </a:moveTo>
                  <a:lnTo>
                    <a:pt x="75999" y="346440"/>
                  </a:lnTo>
                  <a:lnTo>
                    <a:pt x="567860" y="346440"/>
                  </a:lnTo>
                  <a:lnTo>
                    <a:pt x="567860" y="316928"/>
                  </a:lnTo>
                  <a:close/>
                  <a:moveTo>
                    <a:pt x="75999" y="199086"/>
                  </a:moveTo>
                  <a:lnTo>
                    <a:pt x="75999" y="238435"/>
                  </a:lnTo>
                  <a:lnTo>
                    <a:pt x="371116" y="238435"/>
                  </a:lnTo>
                  <a:lnTo>
                    <a:pt x="371116" y="199086"/>
                  </a:lnTo>
                  <a:close/>
                  <a:moveTo>
                    <a:pt x="408177" y="47956"/>
                  </a:moveTo>
                  <a:cubicBezTo>
                    <a:pt x="408177" y="99192"/>
                    <a:pt x="408175" y="150427"/>
                    <a:pt x="408175" y="201663"/>
                  </a:cubicBezTo>
                  <a:cubicBezTo>
                    <a:pt x="407189" y="230651"/>
                    <a:pt x="434380" y="246831"/>
                    <a:pt x="451323" y="250202"/>
                  </a:cubicBezTo>
                  <a:lnTo>
                    <a:pt x="613120" y="252898"/>
                  </a:lnTo>
                  <a:close/>
                  <a:moveTo>
                    <a:pt x="470512" y="28313"/>
                  </a:moveTo>
                  <a:lnTo>
                    <a:pt x="536321" y="28313"/>
                  </a:lnTo>
                  <a:lnTo>
                    <a:pt x="715594" y="209926"/>
                  </a:lnTo>
                  <a:lnTo>
                    <a:pt x="715594" y="782381"/>
                  </a:lnTo>
                  <a:cubicBezTo>
                    <a:pt x="715594" y="811122"/>
                    <a:pt x="693938" y="834421"/>
                    <a:pt x="667223" y="834421"/>
                  </a:cubicBezTo>
                  <a:lnTo>
                    <a:pt x="643531" y="834421"/>
                  </a:lnTo>
                  <a:cubicBezTo>
                    <a:pt x="656436" y="824950"/>
                    <a:pt x="664358" y="809566"/>
                    <a:pt x="664358" y="792332"/>
                  </a:cubicBezTo>
                  <a:lnTo>
                    <a:pt x="664358" y="222159"/>
                  </a:lnTo>
                  <a:close/>
                  <a:moveTo>
                    <a:pt x="55034" y="0"/>
                  </a:moveTo>
                  <a:lnTo>
                    <a:pt x="421703" y="0"/>
                  </a:lnTo>
                  <a:lnTo>
                    <a:pt x="648984" y="227282"/>
                  </a:lnTo>
                  <a:lnTo>
                    <a:pt x="648984" y="797455"/>
                  </a:lnTo>
                  <a:cubicBezTo>
                    <a:pt x="648984" y="827850"/>
                    <a:pt x="624345" y="852489"/>
                    <a:pt x="593950" y="852489"/>
                  </a:cubicBezTo>
                  <a:lnTo>
                    <a:pt x="55034" y="852489"/>
                  </a:lnTo>
                  <a:cubicBezTo>
                    <a:pt x="24639" y="852489"/>
                    <a:pt x="0" y="827850"/>
                    <a:pt x="0" y="797455"/>
                  </a:cubicBezTo>
                  <a:lnTo>
                    <a:pt x="0" y="55034"/>
                  </a:lnTo>
                  <a:cubicBezTo>
                    <a:pt x="0" y="24640"/>
                    <a:pt x="24639" y="0"/>
                    <a:pt x="55034" y="0"/>
                  </a:cubicBez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350"/>
              <a:endParaRPr lang="en-US" sz="1765">
                <a:solidFill>
                  <a:prstClr val="white"/>
                </a:solidFill>
                <a:latin typeface="Segoe UI Semilight"/>
              </a:endParaRPr>
            </a:p>
          </p:txBody>
        </p:sp>
      </p:grpSp>
      <p:grpSp>
        <p:nvGrpSpPr>
          <p:cNvPr id="15" name="Group 14"/>
          <p:cNvGrpSpPr>
            <a:grpSpLocks noChangeAspect="1"/>
          </p:cNvGrpSpPr>
          <p:nvPr/>
        </p:nvGrpSpPr>
        <p:grpSpPr>
          <a:xfrm>
            <a:off x="10935028" y="4828975"/>
            <a:ext cx="634166" cy="455375"/>
            <a:chOff x="2217630" y="5833671"/>
            <a:chExt cx="1446670" cy="1038810"/>
          </a:xfrm>
          <a:solidFill>
            <a:schemeClr val="bg2">
              <a:lumMod val="60000"/>
              <a:lumOff val="40000"/>
            </a:schemeClr>
          </a:solidFill>
        </p:grpSpPr>
        <p:sp>
          <p:nvSpPr>
            <p:cNvPr id="16" name="Rounded Rectangle 114"/>
            <p:cNvSpPr/>
            <p:nvPr/>
          </p:nvSpPr>
          <p:spPr bwMode="auto">
            <a:xfrm rot="21378433">
              <a:off x="2217630" y="5881447"/>
              <a:ext cx="986402" cy="991034"/>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7" name="Group 16"/>
            <p:cNvGrpSpPr/>
            <p:nvPr/>
          </p:nvGrpSpPr>
          <p:grpSpPr>
            <a:xfrm>
              <a:off x="3003012" y="5833671"/>
              <a:ext cx="661288" cy="1004082"/>
              <a:chOff x="11349619" y="142958"/>
              <a:chExt cx="661288" cy="1004082"/>
            </a:xfrm>
            <a:grpFill/>
          </p:grpSpPr>
          <p:sp>
            <p:nvSpPr>
              <p:cNvPr id="18" name="Freeform 259"/>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350"/>
                <a:endParaRPr lang="en-US" sz="1765">
                  <a:solidFill>
                    <a:srgbClr val="FFFFFF"/>
                  </a:solidFill>
                  <a:latin typeface="Segoe UI Semilight"/>
                </a:endParaRPr>
              </a:p>
            </p:txBody>
          </p:sp>
          <p:sp>
            <p:nvSpPr>
              <p:cNvPr id="19" name="Freeform 254"/>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0" name="Group 19"/>
              <p:cNvGrpSpPr/>
              <p:nvPr/>
            </p:nvGrpSpPr>
            <p:grpSpPr>
              <a:xfrm>
                <a:off x="11483389" y="309294"/>
                <a:ext cx="154038" cy="79522"/>
                <a:chOff x="10813256" y="125015"/>
                <a:chExt cx="806725" cy="416470"/>
              </a:xfrm>
              <a:grpFill/>
            </p:grpSpPr>
            <p:sp>
              <p:nvSpPr>
                <p:cNvPr id="24" name="Freeform 24"/>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Freeform 248"/>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1" name="Group 20"/>
              <p:cNvGrpSpPr/>
              <p:nvPr/>
            </p:nvGrpSpPr>
            <p:grpSpPr>
              <a:xfrm flipH="1">
                <a:off x="11693656" y="309294"/>
                <a:ext cx="154038" cy="79522"/>
                <a:chOff x="10813256" y="125015"/>
                <a:chExt cx="806725" cy="416470"/>
              </a:xfrm>
              <a:grpFill/>
            </p:grpSpPr>
            <p:sp>
              <p:nvSpPr>
                <p:cNvPr id="22" name="Freeform 251"/>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3" name="Freeform 252"/>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sp>
        <p:nvSpPr>
          <p:cNvPr id="26" name="Title 1"/>
          <p:cNvSpPr txBox="1">
            <a:spLocks/>
          </p:cNvSpPr>
          <p:nvPr/>
        </p:nvSpPr>
        <p:spPr>
          <a:xfrm>
            <a:off x="1857809" y="2669779"/>
            <a:ext cx="8668780" cy="448212"/>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defTabSz="914367" fontAlgn="ctr"/>
            <a:r>
              <a:rPr lang="en-US" sz="2745" spc="-100" dirty="0">
                <a:solidFill>
                  <a:srgbClr val="4EB1FF"/>
                </a:solidFill>
                <a:latin typeface="Segoe UI Light"/>
              </a:rPr>
              <a:t>Report Server for the BI user</a:t>
            </a:r>
          </a:p>
        </p:txBody>
      </p:sp>
      <p:sp>
        <p:nvSpPr>
          <p:cNvPr id="28" name="Title 1"/>
          <p:cNvSpPr txBox="1">
            <a:spLocks/>
          </p:cNvSpPr>
          <p:nvPr/>
        </p:nvSpPr>
        <p:spPr>
          <a:xfrm>
            <a:off x="1857809" y="3725998"/>
            <a:ext cx="8668780" cy="448212"/>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defTabSz="914367" fontAlgn="ctr"/>
            <a:r>
              <a:rPr lang="en-US" sz="2745" spc="-100" dirty="0">
                <a:solidFill>
                  <a:srgbClr val="4EB1FF"/>
                </a:solidFill>
                <a:latin typeface="Segoe UI Light"/>
              </a:rPr>
              <a:t>Report Server for the IT Pro</a:t>
            </a:r>
          </a:p>
        </p:txBody>
      </p:sp>
      <p:sp>
        <p:nvSpPr>
          <p:cNvPr id="29" name="Title 1"/>
          <p:cNvSpPr txBox="1">
            <a:spLocks/>
          </p:cNvSpPr>
          <p:nvPr/>
        </p:nvSpPr>
        <p:spPr>
          <a:xfrm>
            <a:off x="1857809" y="1613561"/>
            <a:ext cx="8668780" cy="448212"/>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defTabSz="914367" fontAlgn="ctr"/>
            <a:r>
              <a:rPr lang="en-US" sz="6600" spc="-100" dirty="0">
                <a:solidFill>
                  <a:schemeClr val="tx1"/>
                </a:solidFill>
                <a:latin typeface="Segoe UI Light"/>
              </a:rPr>
              <a:t>How to acquire</a:t>
            </a:r>
          </a:p>
        </p:txBody>
      </p:sp>
      <p:sp>
        <p:nvSpPr>
          <p:cNvPr id="30" name="Title 1"/>
          <p:cNvSpPr txBox="1">
            <a:spLocks/>
          </p:cNvSpPr>
          <p:nvPr/>
        </p:nvSpPr>
        <p:spPr>
          <a:xfrm>
            <a:off x="1857809" y="4782216"/>
            <a:ext cx="8668780" cy="448212"/>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defTabSz="914367" fontAlgn="ctr"/>
            <a:r>
              <a:rPr lang="en-US" sz="2745" spc="-100" dirty="0">
                <a:solidFill>
                  <a:srgbClr val="4EB1FF"/>
                </a:solidFill>
                <a:latin typeface="Segoe UI Light"/>
              </a:rPr>
              <a:t>Scenarios</a:t>
            </a:r>
          </a:p>
        </p:txBody>
      </p:sp>
      <p:sp>
        <p:nvSpPr>
          <p:cNvPr id="31" name="Title 1"/>
          <p:cNvSpPr txBox="1">
            <a:spLocks/>
          </p:cNvSpPr>
          <p:nvPr/>
        </p:nvSpPr>
        <p:spPr>
          <a:xfrm>
            <a:off x="1857809" y="5838436"/>
            <a:ext cx="8668780" cy="448212"/>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defTabSz="914367" fontAlgn="ctr"/>
            <a:r>
              <a:rPr lang="en-US" sz="2745" spc="-100" dirty="0">
                <a:solidFill>
                  <a:srgbClr val="4EB1FF"/>
                </a:solidFill>
                <a:latin typeface="Segoe UI Light"/>
              </a:rPr>
              <a:t>Summary</a:t>
            </a:r>
          </a:p>
        </p:txBody>
      </p:sp>
      <p:sp>
        <p:nvSpPr>
          <p:cNvPr id="33" name="Title 1">
            <a:extLst>
              <a:ext uri="{FF2B5EF4-FFF2-40B4-BE49-F238E27FC236}">
                <a16:creationId xmlns:a16="http://schemas.microsoft.com/office/drawing/2014/main" id="{4B1AA1AC-F98C-42BF-94E1-FCB6CF12D0C2}"/>
              </a:ext>
            </a:extLst>
          </p:cNvPr>
          <p:cNvSpPr txBox="1">
            <a:spLocks/>
          </p:cNvSpPr>
          <p:nvPr/>
        </p:nvSpPr>
        <p:spPr>
          <a:xfrm>
            <a:off x="1857809" y="557342"/>
            <a:ext cx="8668780" cy="448212"/>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defTabSz="914367" fontAlgn="ctr"/>
            <a:r>
              <a:rPr lang="en-US" sz="2745" spc="-100" dirty="0">
                <a:solidFill>
                  <a:srgbClr val="4EB1FF"/>
                </a:solidFill>
                <a:latin typeface="Segoe UI Light"/>
              </a:rPr>
              <a:t>Overview</a:t>
            </a:r>
          </a:p>
        </p:txBody>
      </p:sp>
      <p:grpSp>
        <p:nvGrpSpPr>
          <p:cNvPr id="34" name="Group 33">
            <a:extLst>
              <a:ext uri="{FF2B5EF4-FFF2-40B4-BE49-F238E27FC236}">
                <a16:creationId xmlns:a16="http://schemas.microsoft.com/office/drawing/2014/main" id="{7358B38F-8475-481D-B12E-9DDE80E6C210}"/>
              </a:ext>
            </a:extLst>
          </p:cNvPr>
          <p:cNvGrpSpPr>
            <a:grpSpLocks noChangeAspect="1"/>
          </p:cNvGrpSpPr>
          <p:nvPr/>
        </p:nvGrpSpPr>
        <p:grpSpPr>
          <a:xfrm>
            <a:off x="10992863" y="588069"/>
            <a:ext cx="512121" cy="508120"/>
            <a:chOff x="1812596" y="2427289"/>
            <a:chExt cx="406399" cy="403226"/>
          </a:xfrm>
          <a:solidFill>
            <a:schemeClr val="bg2">
              <a:lumMod val="60000"/>
              <a:lumOff val="40000"/>
            </a:schemeClr>
          </a:solidFill>
        </p:grpSpPr>
        <p:sp>
          <p:nvSpPr>
            <p:cNvPr id="35" name="Freeform 39">
              <a:extLst>
                <a:ext uri="{FF2B5EF4-FFF2-40B4-BE49-F238E27FC236}">
                  <a16:creationId xmlns:a16="http://schemas.microsoft.com/office/drawing/2014/main" id="{00EB2A5A-7B37-4B72-B08D-D90BAB6416AF}"/>
                </a:ext>
              </a:extLst>
            </p:cNvPr>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endParaRPr lang="en-US" sz="1765">
                <a:solidFill>
                  <a:srgbClr val="FFFFFF"/>
                </a:solidFill>
                <a:latin typeface="Segoe UI Semilight"/>
              </a:endParaRPr>
            </a:p>
          </p:txBody>
        </p:sp>
        <p:sp>
          <p:nvSpPr>
            <p:cNvPr id="36" name="Freeform 40">
              <a:extLst>
                <a:ext uri="{FF2B5EF4-FFF2-40B4-BE49-F238E27FC236}">
                  <a16:creationId xmlns:a16="http://schemas.microsoft.com/office/drawing/2014/main" id="{8F4B2753-D1BF-4944-845E-410E0DE1C51D}"/>
                </a:ext>
              </a:extLst>
            </p:cNvPr>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endParaRPr lang="en-US" sz="1765">
                <a:solidFill>
                  <a:srgbClr val="FFFFFF"/>
                </a:solidFill>
                <a:latin typeface="Segoe UI Semilight"/>
              </a:endParaRPr>
            </a:p>
          </p:txBody>
        </p:sp>
      </p:grpSp>
      <p:pic>
        <p:nvPicPr>
          <p:cNvPr id="32" name="Graphic 31" descr="Handshake">
            <a:extLst>
              <a:ext uri="{FF2B5EF4-FFF2-40B4-BE49-F238E27FC236}">
                <a16:creationId xmlns:a16="http://schemas.microsoft.com/office/drawing/2014/main" id="{24D193D9-AA6C-4C1E-B472-6BC848EF4F2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73992" y="1227326"/>
            <a:ext cx="1481374" cy="1481374"/>
          </a:xfrm>
          <a:prstGeom prst="rect">
            <a:avLst/>
          </a:prstGeom>
        </p:spPr>
      </p:pic>
    </p:spTree>
    <p:extLst>
      <p:ext uri="{BB962C8B-B14F-4D97-AF65-F5344CB8AC3E}">
        <p14:creationId xmlns:p14="http://schemas.microsoft.com/office/powerpoint/2010/main" val="4224554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6"/>
          <p:cNvSpPr>
            <a:spLocks noGrp="1"/>
          </p:cNvSpPr>
          <p:nvPr>
            <p:ph type="title"/>
          </p:nvPr>
        </p:nvSpPr>
        <p:spPr>
          <a:xfrm>
            <a:off x="269241" y="289957"/>
            <a:ext cx="11655840" cy="899537"/>
          </a:xfrm>
        </p:spPr>
        <p:txBody>
          <a:bodyPr/>
          <a:lstStyle/>
          <a:p>
            <a:r>
              <a:rPr lang="en-US" dirty="0"/>
              <a:t>How to acquire Power BI Report Server</a:t>
            </a:r>
          </a:p>
        </p:txBody>
      </p:sp>
      <p:cxnSp>
        <p:nvCxnSpPr>
          <p:cNvPr id="26" name="Straight Connector 25"/>
          <p:cNvCxnSpPr>
            <a:cxnSpLocks/>
          </p:cNvCxnSpPr>
          <p:nvPr/>
        </p:nvCxnSpPr>
        <p:spPr>
          <a:xfrm>
            <a:off x="1165665" y="3056996"/>
            <a:ext cx="4751363" cy="0"/>
          </a:xfrm>
          <a:prstGeom prst="line">
            <a:avLst/>
          </a:prstGeom>
          <a:ln w="47625">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534769" y="5951601"/>
            <a:ext cx="1901101" cy="0"/>
          </a:xfrm>
          <a:prstGeom prst="line">
            <a:avLst/>
          </a:prstGeom>
          <a:ln>
            <a:gradFill flip="none" rotWithShape="1">
              <a:gsLst>
                <a:gs pos="0">
                  <a:schemeClr val="bg1"/>
                </a:gs>
                <a:gs pos="53000">
                  <a:schemeClr val="tx2"/>
                </a:gs>
                <a:gs pos="100000">
                  <a:schemeClr val="bg1"/>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bwMode="auto">
          <a:xfrm>
            <a:off x="1924387" y="3436937"/>
            <a:ext cx="3620895" cy="24586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defTabSz="914049">
              <a:lnSpc>
                <a:spcPct val="90000"/>
              </a:lnSpc>
              <a:spcBef>
                <a:spcPct val="0"/>
              </a:spcBef>
              <a:defRPr/>
            </a:pPr>
            <a:r>
              <a:rPr lang="en-US" sz="1765" dirty="0">
                <a:gradFill>
                  <a:gsLst>
                    <a:gs pos="1250">
                      <a:schemeClr val="tx1"/>
                    </a:gs>
                    <a:gs pos="100000">
                      <a:schemeClr val="tx1"/>
                    </a:gs>
                  </a:gsLst>
                  <a:lin ang="5400000" scaled="0"/>
                </a:gradFill>
                <a:cs typeface="Segoe UI" panose="020B0502040204020203" pitchFamily="34" charset="0"/>
              </a:rPr>
              <a:t>Power BI Premium includes rights to concurrently deploy </a:t>
            </a:r>
            <a:r>
              <a:rPr lang="en-US" sz="1765" dirty="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Power BI Report Server </a:t>
            </a:r>
            <a:r>
              <a:rPr lang="en-US" kern="0" dirty="0">
                <a:gradFill>
                  <a:gsLst>
                    <a:gs pos="5439">
                      <a:srgbClr val="353535"/>
                    </a:gs>
                    <a:gs pos="100000">
                      <a:srgbClr val="353535"/>
                    </a:gs>
                  </a:gsLst>
                  <a:lin ang="5400000" scaled="0"/>
                </a:gradFill>
                <a:cs typeface="Segoe UI" panose="020B0502040204020203" pitchFamily="34" charset="0"/>
              </a:rPr>
              <a:t>on-premises</a:t>
            </a:r>
          </a:p>
        </p:txBody>
      </p:sp>
      <p:sp>
        <p:nvSpPr>
          <p:cNvPr id="35" name="Rectangle 34"/>
          <p:cNvSpPr/>
          <p:nvPr/>
        </p:nvSpPr>
        <p:spPr>
          <a:xfrm>
            <a:off x="7363018" y="2084364"/>
            <a:ext cx="2631476" cy="325865"/>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lvl="1" algn="ctr" defTabSz="1111037">
              <a:lnSpc>
                <a:spcPct val="90000"/>
              </a:lnSpc>
              <a:spcBef>
                <a:spcPct val="0"/>
              </a:spcBef>
              <a:spcAft>
                <a:spcPct val="35000"/>
              </a:spcAft>
              <a:defRPr/>
            </a:pPr>
            <a:r>
              <a:rPr lang="en-US" sz="2353" dirty="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SQL Server</a:t>
            </a:r>
          </a:p>
        </p:txBody>
      </p:sp>
      <p:cxnSp>
        <p:nvCxnSpPr>
          <p:cNvPr id="36" name="Straight Connector 35"/>
          <p:cNvCxnSpPr>
            <a:cxnSpLocks/>
          </p:cNvCxnSpPr>
          <p:nvPr/>
        </p:nvCxnSpPr>
        <p:spPr>
          <a:xfrm>
            <a:off x="6303074" y="3056996"/>
            <a:ext cx="4751363" cy="0"/>
          </a:xfrm>
          <a:prstGeom prst="line">
            <a:avLst/>
          </a:prstGeom>
          <a:ln w="47625">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728205" y="5951601"/>
            <a:ext cx="1901101" cy="0"/>
          </a:xfrm>
          <a:prstGeom prst="line">
            <a:avLst/>
          </a:prstGeom>
          <a:ln>
            <a:gradFill flip="none" rotWithShape="1">
              <a:gsLst>
                <a:gs pos="0">
                  <a:schemeClr val="bg1"/>
                </a:gs>
                <a:gs pos="53000">
                  <a:schemeClr val="tx2"/>
                </a:gs>
                <a:gs pos="100000">
                  <a:schemeClr val="bg1"/>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8313048" y="2694861"/>
            <a:ext cx="731417" cy="731417"/>
            <a:chOff x="7065388" y="2870620"/>
            <a:chExt cx="746083" cy="746083"/>
          </a:xfrm>
        </p:grpSpPr>
        <p:sp>
          <p:nvSpPr>
            <p:cNvPr id="39" name="Oval 38"/>
            <p:cNvSpPr/>
            <p:nvPr/>
          </p:nvSpPr>
          <p:spPr bwMode="auto">
            <a:xfrm>
              <a:off x="7065388" y="2870620"/>
              <a:ext cx="746083" cy="746083"/>
            </a:xfrm>
            <a:prstGeom prst="ellipse">
              <a:avLst/>
            </a:prstGeom>
            <a:solidFill>
              <a:srgbClr val="F8F8F8"/>
            </a:solidFill>
            <a:ln w="47625">
              <a:solidFill>
                <a:schemeClr val="accent3"/>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 name="Freeform 5"/>
            <p:cNvSpPr>
              <a:spLocks noEditPoints="1"/>
            </p:cNvSpPr>
            <p:nvPr/>
          </p:nvSpPr>
          <p:spPr bwMode="auto">
            <a:xfrm>
              <a:off x="7294760" y="3089804"/>
              <a:ext cx="287337" cy="334963"/>
            </a:xfrm>
            <a:custGeom>
              <a:avLst/>
              <a:gdLst>
                <a:gd name="T0" fmla="*/ 75 w 82"/>
                <a:gd name="T1" fmla="*/ 5 h 96"/>
                <a:gd name="T2" fmla="*/ 3 w 82"/>
                <a:gd name="T3" fmla="*/ 6 h 96"/>
                <a:gd name="T4" fmla="*/ 0 w 82"/>
                <a:gd name="T5" fmla="*/ 7 h 96"/>
                <a:gd name="T6" fmla="*/ 0 w 82"/>
                <a:gd name="T7" fmla="*/ 8 h 96"/>
                <a:gd name="T8" fmla="*/ 0 w 82"/>
                <a:gd name="T9" fmla="*/ 30 h 96"/>
                <a:gd name="T10" fmla="*/ 0 w 82"/>
                <a:gd name="T11" fmla="*/ 89 h 96"/>
                <a:gd name="T12" fmla="*/ 5 w 82"/>
                <a:gd name="T13" fmla="*/ 91 h 96"/>
                <a:gd name="T14" fmla="*/ 41 w 82"/>
                <a:gd name="T15" fmla="*/ 96 h 96"/>
                <a:gd name="T16" fmla="*/ 77 w 82"/>
                <a:gd name="T17" fmla="*/ 91 h 96"/>
                <a:gd name="T18" fmla="*/ 82 w 82"/>
                <a:gd name="T19" fmla="*/ 89 h 96"/>
                <a:gd name="T20" fmla="*/ 82 w 82"/>
                <a:gd name="T21" fmla="*/ 22 h 96"/>
                <a:gd name="T22" fmla="*/ 82 w 82"/>
                <a:gd name="T23" fmla="*/ 8 h 96"/>
                <a:gd name="T24" fmla="*/ 82 w 82"/>
                <a:gd name="T25" fmla="*/ 7 h 96"/>
                <a:gd name="T26" fmla="*/ 75 w 82"/>
                <a:gd name="T27" fmla="*/ 5 h 96"/>
                <a:gd name="T28" fmla="*/ 69 w 82"/>
                <a:gd name="T29" fmla="*/ 12 h 96"/>
                <a:gd name="T30" fmla="*/ 13 w 82"/>
                <a:gd name="T31" fmla="*/ 12 h 96"/>
                <a:gd name="T32" fmla="*/ 69 w 82"/>
                <a:gd name="T33" fmla="*/ 12 h 96"/>
                <a:gd name="T34" fmla="*/ 74 w 82"/>
                <a:gd name="T35" fmla="*/ 58 h 96"/>
                <a:gd name="T36" fmla="*/ 8 w 82"/>
                <a:gd name="T37" fmla="*/ 59 h 96"/>
                <a:gd name="T38" fmla="*/ 8 w 82"/>
                <a:gd name="T39" fmla="*/ 43 h 96"/>
                <a:gd name="T40" fmla="*/ 41 w 82"/>
                <a:gd name="T41" fmla="*/ 48 h 96"/>
                <a:gd name="T42" fmla="*/ 74 w 82"/>
                <a:gd name="T43" fmla="*/ 43 h 96"/>
                <a:gd name="T44" fmla="*/ 74 w 82"/>
                <a:gd name="T45" fmla="*/ 58 h 96"/>
                <a:gd name="T46" fmla="*/ 8 w 82"/>
                <a:gd name="T47" fmla="*/ 83 h 96"/>
                <a:gd name="T48" fmla="*/ 8 w 82"/>
                <a:gd name="T49" fmla="*/ 68 h 96"/>
                <a:gd name="T50" fmla="*/ 39 w 82"/>
                <a:gd name="T51" fmla="*/ 72 h 96"/>
                <a:gd name="T52" fmla="*/ 74 w 82"/>
                <a:gd name="T53" fmla="*/ 66 h 96"/>
                <a:gd name="T54" fmla="*/ 74 w 82"/>
                <a:gd name="T55" fmla="*/ 83 h 96"/>
                <a:gd name="T56" fmla="*/ 8 w 82"/>
                <a:gd name="T57" fmla="*/ 83 h 96"/>
                <a:gd name="T58" fmla="*/ 74 w 82"/>
                <a:gd name="T59" fmla="*/ 35 h 96"/>
                <a:gd name="T60" fmla="*/ 8 w 82"/>
                <a:gd name="T61" fmla="*/ 35 h 96"/>
                <a:gd name="T62" fmla="*/ 8 w 82"/>
                <a:gd name="T63" fmla="*/ 30 h 96"/>
                <a:gd name="T64" fmla="*/ 8 w 82"/>
                <a:gd name="T65" fmla="*/ 19 h 96"/>
                <a:gd name="T66" fmla="*/ 74 w 82"/>
                <a:gd name="T67" fmla="*/ 19 h 96"/>
                <a:gd name="T68" fmla="*/ 74 w 82"/>
                <a:gd name="T69" fmla="*/ 22 h 96"/>
                <a:gd name="T70" fmla="*/ 74 w 82"/>
                <a:gd name="T71"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2" h="96">
                  <a:moveTo>
                    <a:pt x="75" y="5"/>
                  </a:moveTo>
                  <a:cubicBezTo>
                    <a:pt x="51" y="0"/>
                    <a:pt x="27" y="1"/>
                    <a:pt x="3" y="6"/>
                  </a:cubicBezTo>
                  <a:cubicBezTo>
                    <a:pt x="0" y="7"/>
                    <a:pt x="0" y="7"/>
                    <a:pt x="0" y="7"/>
                  </a:cubicBezTo>
                  <a:cubicBezTo>
                    <a:pt x="0" y="8"/>
                    <a:pt x="0" y="8"/>
                    <a:pt x="0" y="8"/>
                  </a:cubicBezTo>
                  <a:cubicBezTo>
                    <a:pt x="0" y="30"/>
                    <a:pt x="0" y="30"/>
                    <a:pt x="0" y="30"/>
                  </a:cubicBezTo>
                  <a:cubicBezTo>
                    <a:pt x="0" y="89"/>
                    <a:pt x="0" y="89"/>
                    <a:pt x="0" y="89"/>
                  </a:cubicBezTo>
                  <a:cubicBezTo>
                    <a:pt x="5" y="91"/>
                    <a:pt x="5" y="91"/>
                    <a:pt x="5" y="91"/>
                  </a:cubicBezTo>
                  <a:cubicBezTo>
                    <a:pt x="17" y="95"/>
                    <a:pt x="29" y="96"/>
                    <a:pt x="41" y="96"/>
                  </a:cubicBezTo>
                  <a:cubicBezTo>
                    <a:pt x="53" y="96"/>
                    <a:pt x="65" y="95"/>
                    <a:pt x="77" y="91"/>
                  </a:cubicBezTo>
                  <a:cubicBezTo>
                    <a:pt x="82" y="89"/>
                    <a:pt x="82" y="89"/>
                    <a:pt x="82" y="89"/>
                  </a:cubicBezTo>
                  <a:cubicBezTo>
                    <a:pt x="82" y="22"/>
                    <a:pt x="82" y="22"/>
                    <a:pt x="82" y="22"/>
                  </a:cubicBezTo>
                  <a:cubicBezTo>
                    <a:pt x="82" y="8"/>
                    <a:pt x="82" y="8"/>
                    <a:pt x="82" y="8"/>
                  </a:cubicBezTo>
                  <a:cubicBezTo>
                    <a:pt x="82" y="7"/>
                    <a:pt x="82" y="7"/>
                    <a:pt x="82" y="7"/>
                  </a:cubicBezTo>
                  <a:lnTo>
                    <a:pt x="75" y="5"/>
                  </a:lnTo>
                  <a:close/>
                  <a:moveTo>
                    <a:pt x="69" y="12"/>
                  </a:moveTo>
                  <a:cubicBezTo>
                    <a:pt x="50" y="17"/>
                    <a:pt x="31" y="17"/>
                    <a:pt x="13" y="12"/>
                  </a:cubicBezTo>
                  <a:cubicBezTo>
                    <a:pt x="32" y="9"/>
                    <a:pt x="50" y="9"/>
                    <a:pt x="69" y="12"/>
                  </a:cubicBezTo>
                  <a:close/>
                  <a:moveTo>
                    <a:pt x="74" y="58"/>
                  </a:moveTo>
                  <a:cubicBezTo>
                    <a:pt x="52" y="65"/>
                    <a:pt x="30" y="65"/>
                    <a:pt x="8" y="59"/>
                  </a:cubicBezTo>
                  <a:cubicBezTo>
                    <a:pt x="8" y="43"/>
                    <a:pt x="8" y="43"/>
                    <a:pt x="8" y="43"/>
                  </a:cubicBezTo>
                  <a:cubicBezTo>
                    <a:pt x="19" y="46"/>
                    <a:pt x="30" y="48"/>
                    <a:pt x="41" y="48"/>
                  </a:cubicBezTo>
                  <a:cubicBezTo>
                    <a:pt x="52" y="48"/>
                    <a:pt x="63" y="46"/>
                    <a:pt x="74" y="43"/>
                  </a:cubicBezTo>
                  <a:lnTo>
                    <a:pt x="74" y="58"/>
                  </a:lnTo>
                  <a:close/>
                  <a:moveTo>
                    <a:pt x="8" y="83"/>
                  </a:moveTo>
                  <a:cubicBezTo>
                    <a:pt x="8" y="68"/>
                    <a:pt x="8" y="68"/>
                    <a:pt x="8" y="68"/>
                  </a:cubicBezTo>
                  <a:cubicBezTo>
                    <a:pt x="18" y="70"/>
                    <a:pt x="29" y="72"/>
                    <a:pt x="39" y="72"/>
                  </a:cubicBezTo>
                  <a:cubicBezTo>
                    <a:pt x="51" y="72"/>
                    <a:pt x="63" y="70"/>
                    <a:pt x="74" y="66"/>
                  </a:cubicBezTo>
                  <a:cubicBezTo>
                    <a:pt x="74" y="83"/>
                    <a:pt x="74" y="83"/>
                    <a:pt x="74" y="83"/>
                  </a:cubicBezTo>
                  <a:cubicBezTo>
                    <a:pt x="52" y="90"/>
                    <a:pt x="30" y="90"/>
                    <a:pt x="8" y="83"/>
                  </a:cubicBezTo>
                  <a:close/>
                  <a:moveTo>
                    <a:pt x="74" y="35"/>
                  </a:moveTo>
                  <a:cubicBezTo>
                    <a:pt x="52" y="41"/>
                    <a:pt x="30" y="41"/>
                    <a:pt x="8" y="35"/>
                  </a:cubicBezTo>
                  <a:cubicBezTo>
                    <a:pt x="8" y="30"/>
                    <a:pt x="8" y="30"/>
                    <a:pt x="8" y="30"/>
                  </a:cubicBezTo>
                  <a:cubicBezTo>
                    <a:pt x="8" y="19"/>
                    <a:pt x="8" y="19"/>
                    <a:pt x="8" y="19"/>
                  </a:cubicBezTo>
                  <a:cubicBezTo>
                    <a:pt x="30" y="25"/>
                    <a:pt x="52" y="25"/>
                    <a:pt x="74" y="19"/>
                  </a:cubicBezTo>
                  <a:cubicBezTo>
                    <a:pt x="74" y="22"/>
                    <a:pt x="74" y="22"/>
                    <a:pt x="74" y="22"/>
                  </a:cubicBezTo>
                  <a:lnTo>
                    <a:pt x="74" y="35"/>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grpSp>
      <p:sp>
        <p:nvSpPr>
          <p:cNvPr id="42" name="Rectangle 41"/>
          <p:cNvSpPr/>
          <p:nvPr/>
        </p:nvSpPr>
        <p:spPr bwMode="auto">
          <a:xfrm>
            <a:off x="6868309" y="3436937"/>
            <a:ext cx="3620895" cy="24586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defTabSz="896386">
              <a:lnSpc>
                <a:spcPct val="90000"/>
              </a:lnSpc>
              <a:spcBef>
                <a:spcPts val="588"/>
              </a:spcBef>
              <a:defRPr/>
            </a:pPr>
            <a:r>
              <a:rPr lang="en-US" sz="1765" dirty="0">
                <a:gradFill>
                  <a:gsLst>
                    <a:gs pos="1250">
                      <a:schemeClr val="tx1"/>
                    </a:gs>
                    <a:gs pos="100000">
                      <a:schemeClr val="tx1"/>
                    </a:gs>
                  </a:gsLst>
                  <a:lin ang="5400000" scaled="0"/>
                </a:gradFill>
                <a:cs typeface="Segoe UI" panose="020B0502040204020203" pitchFamily="34" charset="0"/>
              </a:rPr>
              <a:t>Customers with SQL EE SA also have access to </a:t>
            </a:r>
            <a:r>
              <a:rPr lang="en-US" sz="1765" dirty="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Power BI Report Server </a:t>
            </a:r>
            <a:r>
              <a:rPr lang="en-US" sz="1765" dirty="0">
                <a:gradFill>
                  <a:gsLst>
                    <a:gs pos="1250">
                      <a:schemeClr val="tx1"/>
                    </a:gs>
                    <a:gs pos="100000">
                      <a:schemeClr val="tx1"/>
                    </a:gs>
                  </a:gsLst>
                  <a:lin ang="5400000" scaled="0"/>
                </a:gradFill>
                <a:cs typeface="Segoe UI" panose="020B0502040204020203" pitchFamily="34" charset="0"/>
              </a:rPr>
              <a:t>as </a:t>
            </a:r>
            <a:br>
              <a:rPr lang="en-US" sz="1765" dirty="0">
                <a:gradFill>
                  <a:gsLst>
                    <a:gs pos="1250">
                      <a:schemeClr val="tx1"/>
                    </a:gs>
                    <a:gs pos="100000">
                      <a:schemeClr val="tx1"/>
                    </a:gs>
                  </a:gsLst>
                  <a:lin ang="5400000" scaled="0"/>
                </a:gradFill>
                <a:cs typeface="Segoe UI" panose="020B0502040204020203" pitchFamily="34" charset="0"/>
              </a:rPr>
            </a:br>
            <a:r>
              <a:rPr lang="en-US" sz="1765" dirty="0">
                <a:gradFill>
                  <a:gsLst>
                    <a:gs pos="1250">
                      <a:schemeClr val="tx1"/>
                    </a:gs>
                    <a:gs pos="100000">
                      <a:schemeClr val="tx1"/>
                    </a:gs>
                  </a:gsLst>
                  <a:lin ang="5400000" scaled="0"/>
                </a:gradFill>
                <a:cs typeface="Segoe UI" panose="020B0502040204020203" pitchFamily="34" charset="0"/>
              </a:rPr>
              <a:t>a SA benefit</a:t>
            </a:r>
          </a:p>
        </p:txBody>
      </p:sp>
      <p:sp>
        <p:nvSpPr>
          <p:cNvPr id="45" name="Rectangle 44"/>
          <p:cNvSpPr/>
          <p:nvPr/>
        </p:nvSpPr>
        <p:spPr>
          <a:xfrm>
            <a:off x="2267331" y="2084364"/>
            <a:ext cx="2548030" cy="325865"/>
          </a:xfrm>
          <a:prstGeom prst="rect">
            <a:avLst/>
          </a:prstGeom>
        </p:spPr>
        <p:txBody>
          <a:bodyPr wrap="square" lIns="0" tIns="0" rIns="0" bIns="0">
            <a:spAutoFit/>
          </a:bodyPr>
          <a:lstStyle/>
          <a:p>
            <a:pPr marL="0" lvl="1" algn="ctr" defTabSz="1111037">
              <a:lnSpc>
                <a:spcPct val="90000"/>
              </a:lnSpc>
              <a:spcBef>
                <a:spcPct val="0"/>
              </a:spcBef>
              <a:spcAft>
                <a:spcPct val="35000"/>
              </a:spcAft>
              <a:defRPr/>
            </a:pPr>
            <a:r>
              <a:rPr lang="en-US" sz="2353" dirty="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Power BI Premium</a:t>
            </a:r>
          </a:p>
        </p:txBody>
      </p:sp>
      <p:grpSp>
        <p:nvGrpSpPr>
          <p:cNvPr id="77" name="Group 76"/>
          <p:cNvGrpSpPr/>
          <p:nvPr/>
        </p:nvGrpSpPr>
        <p:grpSpPr>
          <a:xfrm>
            <a:off x="3175639" y="2701869"/>
            <a:ext cx="735068" cy="735068"/>
            <a:chOff x="4306888" y="2746539"/>
            <a:chExt cx="749808" cy="749808"/>
          </a:xfrm>
        </p:grpSpPr>
        <p:sp>
          <p:nvSpPr>
            <p:cNvPr id="44" name="Oval 43"/>
            <p:cNvSpPr/>
            <p:nvPr/>
          </p:nvSpPr>
          <p:spPr bwMode="auto">
            <a:xfrm>
              <a:off x="4306888" y="2746539"/>
              <a:ext cx="749808" cy="749808"/>
            </a:xfrm>
            <a:prstGeom prst="ellipse">
              <a:avLst/>
            </a:prstGeom>
            <a:solidFill>
              <a:srgbClr val="F8F8F8"/>
            </a:solidFill>
            <a:ln w="4762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grpSp>
          <p:nvGrpSpPr>
            <p:cNvPr id="46" name="Group 45"/>
            <p:cNvGrpSpPr/>
            <p:nvPr/>
          </p:nvGrpSpPr>
          <p:grpSpPr>
            <a:xfrm>
              <a:off x="4562305" y="2944944"/>
              <a:ext cx="238974" cy="352998"/>
              <a:chOff x="8801100" y="3312597"/>
              <a:chExt cx="1000125" cy="1477328"/>
            </a:xfrm>
            <a:solidFill>
              <a:schemeClr val="bg1"/>
            </a:solidFill>
          </p:grpSpPr>
          <p:grpSp>
            <p:nvGrpSpPr>
              <p:cNvPr id="47" name="Group 46"/>
              <p:cNvGrpSpPr/>
              <p:nvPr/>
            </p:nvGrpSpPr>
            <p:grpSpPr>
              <a:xfrm>
                <a:off x="8801100" y="3312597"/>
                <a:ext cx="1000125" cy="1477328"/>
                <a:chOff x="8801100" y="3312597"/>
                <a:chExt cx="1000125" cy="1477328"/>
              </a:xfrm>
              <a:grpFill/>
            </p:grpSpPr>
            <p:sp>
              <p:nvSpPr>
                <p:cNvPr id="52" name="Rectangle 51"/>
                <p:cNvSpPr/>
                <p:nvPr/>
              </p:nvSpPr>
              <p:spPr bwMode="auto">
                <a:xfrm>
                  <a:off x="8801100" y="3312597"/>
                  <a:ext cx="1000125" cy="369332"/>
                </a:xfrm>
                <a:prstGeom prst="rect">
                  <a:avLst/>
                </a:prstGeom>
                <a:solidFill>
                  <a:srgbClr val="F8F8F8"/>
                </a:solidFill>
                <a:ln w="2540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sp>
              <p:nvSpPr>
                <p:cNvPr id="53" name="Rectangle 52"/>
                <p:cNvSpPr/>
                <p:nvPr/>
              </p:nvSpPr>
              <p:spPr bwMode="auto">
                <a:xfrm>
                  <a:off x="8801100" y="3681929"/>
                  <a:ext cx="1000125" cy="369332"/>
                </a:xfrm>
                <a:prstGeom prst="rect">
                  <a:avLst/>
                </a:prstGeom>
                <a:solidFill>
                  <a:srgbClr val="F8F8F8"/>
                </a:solidFill>
                <a:ln w="2540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sp>
              <p:nvSpPr>
                <p:cNvPr id="54" name="Rectangle 53"/>
                <p:cNvSpPr/>
                <p:nvPr/>
              </p:nvSpPr>
              <p:spPr bwMode="auto">
                <a:xfrm>
                  <a:off x="8801100" y="4051261"/>
                  <a:ext cx="1000125" cy="369332"/>
                </a:xfrm>
                <a:prstGeom prst="rect">
                  <a:avLst/>
                </a:prstGeom>
                <a:solidFill>
                  <a:srgbClr val="F8F8F8"/>
                </a:solidFill>
                <a:ln w="2540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sp>
              <p:nvSpPr>
                <p:cNvPr id="55" name="Rectangle 54"/>
                <p:cNvSpPr/>
                <p:nvPr/>
              </p:nvSpPr>
              <p:spPr bwMode="auto">
                <a:xfrm>
                  <a:off x="8801100" y="4420593"/>
                  <a:ext cx="1000125" cy="369332"/>
                </a:xfrm>
                <a:prstGeom prst="rect">
                  <a:avLst/>
                </a:prstGeom>
                <a:solidFill>
                  <a:srgbClr val="F8F8F8"/>
                </a:solidFill>
                <a:ln w="2540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grpSp>
          <p:sp>
            <p:nvSpPr>
              <p:cNvPr id="48" name="Oval 47"/>
              <p:cNvSpPr/>
              <p:nvPr/>
            </p:nvSpPr>
            <p:spPr bwMode="auto">
              <a:xfrm>
                <a:off x="9632156" y="3524250"/>
                <a:ext cx="74613" cy="74613"/>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sp>
            <p:nvSpPr>
              <p:cNvPr id="49" name="Oval 48"/>
              <p:cNvSpPr/>
              <p:nvPr/>
            </p:nvSpPr>
            <p:spPr bwMode="auto">
              <a:xfrm>
                <a:off x="9632156" y="3892758"/>
                <a:ext cx="74613" cy="74613"/>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sp>
            <p:nvSpPr>
              <p:cNvPr id="50" name="Oval 49"/>
              <p:cNvSpPr/>
              <p:nvPr/>
            </p:nvSpPr>
            <p:spPr bwMode="auto">
              <a:xfrm>
                <a:off x="9632156" y="4261266"/>
                <a:ext cx="74613" cy="74613"/>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sp>
            <p:nvSpPr>
              <p:cNvPr id="51" name="Oval 50"/>
              <p:cNvSpPr/>
              <p:nvPr/>
            </p:nvSpPr>
            <p:spPr bwMode="auto">
              <a:xfrm>
                <a:off x="9632156" y="4629774"/>
                <a:ext cx="74613" cy="74613"/>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grpSp>
      </p:grpSp>
      <p:sp>
        <p:nvSpPr>
          <p:cNvPr id="66" name="Oval 65"/>
          <p:cNvSpPr/>
          <p:nvPr/>
        </p:nvSpPr>
        <p:spPr bwMode="auto">
          <a:xfrm>
            <a:off x="3175639" y="2702373"/>
            <a:ext cx="735068" cy="735068"/>
          </a:xfrm>
          <a:prstGeom prst="ellipse">
            <a:avLst/>
          </a:prstGeom>
          <a:solidFill>
            <a:srgbClr val="F8F8F8"/>
          </a:solidFill>
          <a:ln w="4762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grpSp>
        <p:nvGrpSpPr>
          <p:cNvPr id="67" name="Group 66"/>
          <p:cNvGrpSpPr/>
          <p:nvPr/>
        </p:nvGrpSpPr>
        <p:grpSpPr>
          <a:xfrm>
            <a:off x="3426035" y="2896877"/>
            <a:ext cx="234276" cy="346059"/>
            <a:chOff x="8801100" y="3312597"/>
            <a:chExt cx="1000125" cy="1477328"/>
          </a:xfrm>
          <a:solidFill>
            <a:schemeClr val="bg1"/>
          </a:solidFill>
        </p:grpSpPr>
        <p:grpSp>
          <p:nvGrpSpPr>
            <p:cNvPr id="68" name="Group 67"/>
            <p:cNvGrpSpPr/>
            <p:nvPr/>
          </p:nvGrpSpPr>
          <p:grpSpPr>
            <a:xfrm>
              <a:off x="8801100" y="3312597"/>
              <a:ext cx="1000125" cy="1477328"/>
              <a:chOff x="8801100" y="3312597"/>
              <a:chExt cx="1000125" cy="1477328"/>
            </a:xfrm>
            <a:grpFill/>
          </p:grpSpPr>
          <p:sp>
            <p:nvSpPr>
              <p:cNvPr id="73" name="Rectangle 72"/>
              <p:cNvSpPr/>
              <p:nvPr/>
            </p:nvSpPr>
            <p:spPr bwMode="auto">
              <a:xfrm>
                <a:off x="8801100" y="3312597"/>
                <a:ext cx="1000125" cy="369332"/>
              </a:xfrm>
              <a:prstGeom prst="rect">
                <a:avLst/>
              </a:prstGeom>
              <a:noFill/>
              <a:ln w="2540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sp>
            <p:nvSpPr>
              <p:cNvPr id="74" name="Rectangle 73"/>
              <p:cNvSpPr/>
              <p:nvPr/>
            </p:nvSpPr>
            <p:spPr bwMode="auto">
              <a:xfrm>
                <a:off x="8801100" y="3681929"/>
                <a:ext cx="1000125" cy="369332"/>
              </a:xfrm>
              <a:prstGeom prst="rect">
                <a:avLst/>
              </a:prstGeom>
              <a:noFill/>
              <a:ln w="2540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sp>
            <p:nvSpPr>
              <p:cNvPr id="75" name="Rectangle 74"/>
              <p:cNvSpPr/>
              <p:nvPr/>
            </p:nvSpPr>
            <p:spPr bwMode="auto">
              <a:xfrm>
                <a:off x="8801100" y="4051261"/>
                <a:ext cx="1000125" cy="369332"/>
              </a:xfrm>
              <a:prstGeom prst="rect">
                <a:avLst/>
              </a:prstGeom>
              <a:noFill/>
              <a:ln w="2540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sp>
            <p:nvSpPr>
              <p:cNvPr id="76" name="Rectangle 75"/>
              <p:cNvSpPr/>
              <p:nvPr/>
            </p:nvSpPr>
            <p:spPr bwMode="auto">
              <a:xfrm>
                <a:off x="8801100" y="4420593"/>
                <a:ext cx="1000125" cy="369332"/>
              </a:xfrm>
              <a:prstGeom prst="rect">
                <a:avLst/>
              </a:prstGeom>
              <a:noFill/>
              <a:ln w="2540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grpSp>
        <p:sp>
          <p:nvSpPr>
            <p:cNvPr id="69" name="Oval 68"/>
            <p:cNvSpPr/>
            <p:nvPr/>
          </p:nvSpPr>
          <p:spPr bwMode="auto">
            <a:xfrm>
              <a:off x="9632156" y="3524250"/>
              <a:ext cx="74613" cy="74613"/>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sp>
          <p:nvSpPr>
            <p:cNvPr id="70" name="Oval 69"/>
            <p:cNvSpPr/>
            <p:nvPr/>
          </p:nvSpPr>
          <p:spPr bwMode="auto">
            <a:xfrm>
              <a:off x="9632156" y="3892758"/>
              <a:ext cx="74613" cy="74613"/>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sp>
          <p:nvSpPr>
            <p:cNvPr id="71" name="Oval 70"/>
            <p:cNvSpPr/>
            <p:nvPr/>
          </p:nvSpPr>
          <p:spPr bwMode="auto">
            <a:xfrm>
              <a:off x="9632156" y="4261266"/>
              <a:ext cx="74613" cy="74613"/>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sp>
          <p:nvSpPr>
            <p:cNvPr id="72" name="Oval 71"/>
            <p:cNvSpPr/>
            <p:nvPr/>
          </p:nvSpPr>
          <p:spPr bwMode="auto">
            <a:xfrm>
              <a:off x="9632156" y="4629774"/>
              <a:ext cx="74613" cy="74613"/>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grpSp>
      <p:sp>
        <p:nvSpPr>
          <p:cNvPr id="2" name="TextBox 1"/>
          <p:cNvSpPr txBox="1"/>
          <p:nvPr/>
        </p:nvSpPr>
        <p:spPr>
          <a:xfrm>
            <a:off x="3426035" y="5304439"/>
            <a:ext cx="6816436"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 Power BI Pro </a:t>
            </a:r>
            <a:r>
              <a:rPr lang="en-US" sz="1200" dirty="0">
                <a:gradFill>
                  <a:gsLst>
                    <a:gs pos="1250">
                      <a:schemeClr val="tx1"/>
                    </a:gs>
                    <a:gs pos="100000">
                      <a:schemeClr val="tx1"/>
                    </a:gs>
                  </a:gsLst>
                  <a:lin ang="5400000" scaled="0"/>
                </a:gradFill>
                <a:cs typeface="Segoe UI" panose="020B0502040204020203" pitchFamily="34" charset="0"/>
              </a:rPr>
              <a:t>license required to publish Power BI Reports to Power BI Report Server </a:t>
            </a:r>
          </a:p>
        </p:txBody>
      </p:sp>
    </p:spTree>
    <p:extLst>
      <p:ext uri="{BB962C8B-B14F-4D97-AF65-F5344CB8AC3E}">
        <p14:creationId xmlns:p14="http://schemas.microsoft.com/office/powerpoint/2010/main" val="2096560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42" presetClass="path" presetSubtype="0" decel="100000" fill="hold" grpId="1" nodeType="withEffect">
                                  <p:stCondLst>
                                    <p:cond delay="250"/>
                                  </p:stCondLst>
                                  <p:childTnLst>
                                    <p:animMotion origin="layout" path="M -8.16952E-7 0.04607 L -8.16952E-7 2.05629E-6 " pathEditMode="relative" rAng="0" ptsTypes="AA">
                                      <p:cBhvr>
                                        <p:cTn id="15" dur="750" fill="hold"/>
                                        <p:tgtEl>
                                          <p:spTgt spid="45"/>
                                        </p:tgtEl>
                                        <p:attrNameLst>
                                          <p:attrName>ppt_x</p:attrName>
                                          <p:attrName>ppt_y</p:attrName>
                                        </p:attrNameLst>
                                      </p:cBhvr>
                                      <p:rCtr x="0" y="-2315"/>
                                    </p:animMotion>
                                  </p:childTnLst>
                                </p:cTn>
                              </p:par>
                              <p:par>
                                <p:cTn id="16" presetID="1" presetClass="entr" presetSubtype="0" fill="hold" nodeType="withEffect">
                                  <p:stCondLst>
                                    <p:cond delay="500"/>
                                  </p:stCondLst>
                                  <p:childTnLst>
                                    <p:set>
                                      <p:cBhvr>
                                        <p:cTn id="17" dur="1" fill="hold">
                                          <p:stCondLst>
                                            <p:cond delay="0"/>
                                          </p:stCondLst>
                                        </p:cTn>
                                        <p:tgtEl>
                                          <p:spTgt spid="77"/>
                                        </p:tgtEl>
                                        <p:attrNameLst>
                                          <p:attrName>style.visibility</p:attrName>
                                        </p:attrNameLst>
                                      </p:cBhvr>
                                      <p:to>
                                        <p:strVal val="visible"/>
                                      </p:to>
                                    </p:set>
                                  </p:childTnLst>
                                </p:cTn>
                              </p:par>
                              <p:par>
                                <p:cTn id="18" presetID="6" presetClass="emph" presetSubtype="0" accel="100000" autoRev="1" fill="hold" nodeType="withEffect">
                                  <p:stCondLst>
                                    <p:cond delay="0"/>
                                  </p:stCondLst>
                                  <p:childTnLst>
                                    <p:animScale>
                                      <p:cBhvr>
                                        <p:cTn id="19" dur="500" fill="hold"/>
                                        <p:tgtEl>
                                          <p:spTgt spid="77"/>
                                        </p:tgtEl>
                                      </p:cBhvr>
                                      <p:by x="0" y="0"/>
                                    </p:animScale>
                                  </p:childTnLst>
                                </p:cTn>
                              </p:par>
                              <p:par>
                                <p:cTn id="20" presetID="6" presetClass="emph" presetSubtype="0" decel="100000" fill="hold" nodeType="withEffect">
                                  <p:stCondLst>
                                    <p:cond delay="0"/>
                                  </p:stCondLst>
                                  <p:childTnLst>
                                    <p:animScale>
                                      <p:cBhvr>
                                        <p:cTn id="21" dur="500" fill="hold"/>
                                        <p:tgtEl>
                                          <p:spTgt spid="77"/>
                                        </p:tgtEl>
                                      </p:cBhvr>
                                      <p:by x="90000" y="90000"/>
                                    </p:animScale>
                                  </p:childTnLst>
                                </p:cTn>
                              </p:par>
                              <p:par>
                                <p:cTn id="22" presetID="10" presetClass="entr" presetSubtype="0" fill="hold" grpId="0" nodeType="withEffect">
                                  <p:stCondLst>
                                    <p:cond delay="50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42" presetClass="path" presetSubtype="0" decel="100000" fill="hold" grpId="1" nodeType="withEffect">
                                  <p:stCondLst>
                                    <p:cond delay="250"/>
                                  </p:stCondLst>
                                  <p:childTnLst>
                                    <p:animMotion origin="layout" path="M 3.0942E-6 -0.04494 L 3.0942E-6 4.23059E-6 " pathEditMode="relative" rAng="0" ptsTypes="AA">
                                      <p:cBhvr>
                                        <p:cTn id="26" dur="750" fill="hold"/>
                                        <p:tgtEl>
                                          <p:spTgt spid="28"/>
                                        </p:tgtEl>
                                        <p:attrNameLst>
                                          <p:attrName>ppt_x</p:attrName>
                                          <p:attrName>ppt_y</p:attrName>
                                        </p:attrNameLst>
                                      </p:cBhvr>
                                      <p:rCtr x="0" y="2247"/>
                                    </p:animMotion>
                                  </p:childTnLst>
                                </p:cTn>
                              </p:par>
                              <p:par>
                                <p:cTn id="27" presetID="10" presetClass="entr" presetSubtype="0" fill="hold" nodeType="withEffect">
                                  <p:stCondLst>
                                    <p:cond delay="50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42" presetClass="path" presetSubtype="0" decel="100000" fill="hold" nodeType="withEffect">
                                  <p:stCondLst>
                                    <p:cond delay="250"/>
                                  </p:stCondLst>
                                  <p:childTnLst>
                                    <p:animMotion origin="layout" path="M 4.53664E-6 -0.04494 L 4.53664E-6 2.601E-6 " pathEditMode="relative" rAng="0" ptsTypes="AA">
                                      <p:cBhvr>
                                        <p:cTn id="31" dur="750" fill="hold"/>
                                        <p:tgtEl>
                                          <p:spTgt spid="27"/>
                                        </p:tgtEl>
                                        <p:attrNameLst>
                                          <p:attrName>ppt_x</p:attrName>
                                          <p:attrName>ppt_y</p:attrName>
                                        </p:attrNameLst>
                                      </p:cBhvr>
                                      <p:rCtr x="0" y="2247"/>
                                    </p:animMotion>
                                  </p:childTnLst>
                                </p:cTn>
                              </p:par>
                              <p:par>
                                <p:cTn id="32" presetID="10" presetClass="entr" presetSubtype="0" fill="hold" grpId="0" nodeType="withEffect">
                                  <p:stCondLst>
                                    <p:cond delay="50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par>
                                <p:cTn id="35" presetID="42" presetClass="path" presetSubtype="0" decel="100000" fill="hold" grpId="1" nodeType="withEffect">
                                  <p:stCondLst>
                                    <p:cond delay="250"/>
                                  </p:stCondLst>
                                  <p:childTnLst>
                                    <p:animMotion origin="layout" path="M 7.88869E-7 0.04607 L 7.88869E-7 2.05629E-6 " pathEditMode="relative" rAng="0" ptsTypes="AA">
                                      <p:cBhvr>
                                        <p:cTn id="36" dur="750" fill="hold"/>
                                        <p:tgtEl>
                                          <p:spTgt spid="35"/>
                                        </p:tgtEl>
                                        <p:attrNameLst>
                                          <p:attrName>ppt_x</p:attrName>
                                          <p:attrName>ppt_y</p:attrName>
                                        </p:attrNameLst>
                                      </p:cBhvr>
                                      <p:rCtr x="0" y="-2315"/>
                                    </p:animMotion>
                                  </p:childTnLst>
                                </p:cTn>
                              </p:par>
                              <p:par>
                                <p:cTn id="37" presetID="10" presetClass="entr" presetSubtype="0" fill="hold" nodeType="withEffect">
                                  <p:stCondLst>
                                    <p:cond delay="50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par>
                                <p:cTn id="40" presetID="42" presetClass="path" presetSubtype="0" decel="100000" fill="hold" nodeType="withEffect">
                                  <p:stCondLst>
                                    <p:cond delay="250"/>
                                  </p:stCondLst>
                                  <p:childTnLst>
                                    <p:animMotion origin="layout" path="M 7.88869E-7 -0.04494 L 7.88869E-7 2.601E-6 " pathEditMode="relative" rAng="0" ptsTypes="AA">
                                      <p:cBhvr>
                                        <p:cTn id="41" dur="750" fill="hold"/>
                                        <p:tgtEl>
                                          <p:spTgt spid="37"/>
                                        </p:tgtEl>
                                        <p:attrNameLst>
                                          <p:attrName>ppt_x</p:attrName>
                                          <p:attrName>ppt_y</p:attrName>
                                        </p:attrNameLst>
                                      </p:cBhvr>
                                      <p:rCtr x="0" y="2247"/>
                                    </p:animMotion>
                                  </p:childTnLst>
                                </p:cTn>
                              </p:par>
                              <p:par>
                                <p:cTn id="42" presetID="1" presetClass="entr" presetSubtype="0" fill="hold" nodeType="withEffect">
                                  <p:stCondLst>
                                    <p:cond delay="500"/>
                                  </p:stCondLst>
                                  <p:childTnLst>
                                    <p:set>
                                      <p:cBhvr>
                                        <p:cTn id="43" dur="1" fill="hold">
                                          <p:stCondLst>
                                            <p:cond delay="0"/>
                                          </p:stCondLst>
                                        </p:cTn>
                                        <p:tgtEl>
                                          <p:spTgt spid="41"/>
                                        </p:tgtEl>
                                        <p:attrNameLst>
                                          <p:attrName>style.visibility</p:attrName>
                                        </p:attrNameLst>
                                      </p:cBhvr>
                                      <p:to>
                                        <p:strVal val="visible"/>
                                      </p:to>
                                    </p:set>
                                  </p:childTnLst>
                                </p:cTn>
                              </p:par>
                              <p:par>
                                <p:cTn id="44" presetID="6" presetClass="emph" presetSubtype="0" accel="100000" autoRev="1" fill="hold" nodeType="withEffect">
                                  <p:stCondLst>
                                    <p:cond delay="0"/>
                                  </p:stCondLst>
                                  <p:childTnLst>
                                    <p:animScale>
                                      <p:cBhvr>
                                        <p:cTn id="45" dur="500" fill="hold"/>
                                        <p:tgtEl>
                                          <p:spTgt spid="41"/>
                                        </p:tgtEl>
                                      </p:cBhvr>
                                      <p:by x="0" y="0"/>
                                    </p:animScale>
                                  </p:childTnLst>
                                </p:cTn>
                              </p:par>
                              <p:par>
                                <p:cTn id="46" presetID="6" presetClass="emph" presetSubtype="0" decel="100000" fill="hold" nodeType="withEffect">
                                  <p:stCondLst>
                                    <p:cond delay="150"/>
                                  </p:stCondLst>
                                  <p:childTnLst>
                                    <p:animScale>
                                      <p:cBhvr>
                                        <p:cTn id="47" dur="500" fill="hold"/>
                                        <p:tgtEl>
                                          <p:spTgt spid="41"/>
                                        </p:tgtEl>
                                      </p:cBhvr>
                                      <p:by x="90000" y="90000"/>
                                    </p:animScale>
                                  </p:childTnLst>
                                </p:cTn>
                              </p:par>
                              <p:par>
                                <p:cTn id="48" presetID="10" presetClass="entr" presetSubtype="0" fill="hold" grpId="0" nodeType="withEffect">
                                  <p:stCondLst>
                                    <p:cond delay="500"/>
                                  </p:stCondLst>
                                  <p:childTnLst>
                                    <p:set>
                                      <p:cBhvr>
                                        <p:cTn id="49" dur="1" fill="hold">
                                          <p:stCondLst>
                                            <p:cond delay="0"/>
                                          </p:stCondLst>
                                        </p:cTn>
                                        <p:tgtEl>
                                          <p:spTgt spid="42"/>
                                        </p:tgtEl>
                                        <p:attrNameLst>
                                          <p:attrName>style.visibility</p:attrName>
                                        </p:attrNameLst>
                                      </p:cBhvr>
                                      <p:to>
                                        <p:strVal val="visible"/>
                                      </p:to>
                                    </p:set>
                                    <p:animEffect transition="in" filter="fade">
                                      <p:cBhvr>
                                        <p:cTn id="50" dur="500"/>
                                        <p:tgtEl>
                                          <p:spTgt spid="42"/>
                                        </p:tgtEl>
                                      </p:cBhvr>
                                    </p:animEffect>
                                  </p:childTnLst>
                                </p:cTn>
                              </p:par>
                              <p:par>
                                <p:cTn id="51" presetID="42" presetClass="path" presetSubtype="0" decel="100000" fill="hold" grpId="1" nodeType="withEffect">
                                  <p:stCondLst>
                                    <p:cond delay="250"/>
                                  </p:stCondLst>
                                  <p:childTnLst>
                                    <p:animMotion origin="layout" path="M 7.88869E-7 -0.04494 L 7.88869E-7 4.23059E-6 " pathEditMode="relative" rAng="0" ptsTypes="AA">
                                      <p:cBhvr>
                                        <p:cTn id="52" dur="750" fill="hold"/>
                                        <p:tgtEl>
                                          <p:spTgt spid="42"/>
                                        </p:tgtEl>
                                        <p:attrNameLst>
                                          <p:attrName>ppt_x</p:attrName>
                                          <p:attrName>ppt_y</p:attrName>
                                        </p:attrNameLst>
                                      </p:cBhvr>
                                      <p:rCtr x="0" y="2247"/>
                                    </p:animMotion>
                                  </p:childTnLst>
                                </p:cTn>
                              </p:par>
                              <p:par>
                                <p:cTn id="53" presetID="1" presetClass="entr" presetSubtype="0" fill="hold" nodeType="withEffect">
                                  <p:stCondLst>
                                    <p:cond delay="500"/>
                                  </p:stCondLst>
                                  <p:childTnLst>
                                    <p:set>
                                      <p:cBhvr>
                                        <p:cTn id="54" dur="1" fill="hold">
                                          <p:stCondLst>
                                            <p:cond delay="0"/>
                                          </p:stCondLst>
                                        </p:cTn>
                                        <p:tgtEl>
                                          <p:spTgt spid="67"/>
                                        </p:tgtEl>
                                        <p:attrNameLst>
                                          <p:attrName>style.visibility</p:attrName>
                                        </p:attrNameLst>
                                      </p:cBhvr>
                                      <p:to>
                                        <p:strVal val="visible"/>
                                      </p:to>
                                    </p:set>
                                  </p:childTnLst>
                                </p:cTn>
                              </p:par>
                              <p:par>
                                <p:cTn id="55" presetID="6" presetClass="emph" presetSubtype="0" accel="100000" autoRev="1" fill="hold" nodeType="withEffect">
                                  <p:stCondLst>
                                    <p:cond delay="0"/>
                                  </p:stCondLst>
                                  <p:childTnLst>
                                    <p:animScale>
                                      <p:cBhvr>
                                        <p:cTn id="56" dur="500" fill="hold"/>
                                        <p:tgtEl>
                                          <p:spTgt spid="67"/>
                                        </p:tgtEl>
                                      </p:cBhvr>
                                      <p:by x="0" y="0"/>
                                    </p:animScale>
                                  </p:childTnLst>
                                </p:cTn>
                              </p:par>
                              <p:par>
                                <p:cTn id="57" presetID="6" presetClass="emph" presetSubtype="0" decel="100000" fill="hold" nodeType="withEffect">
                                  <p:stCondLst>
                                    <p:cond delay="150"/>
                                  </p:stCondLst>
                                  <p:childTnLst>
                                    <p:animScale>
                                      <p:cBhvr>
                                        <p:cTn id="58" dur="500" fill="hold"/>
                                        <p:tgtEl>
                                          <p:spTgt spid="67"/>
                                        </p:tgtEl>
                                      </p:cBhvr>
                                      <p:by x="90000" y="90000"/>
                                    </p:animScale>
                                  </p:childTnLst>
                                </p:cTn>
                              </p:par>
                              <p:par>
                                <p:cTn id="59" presetID="1" presetClass="entr" presetSubtype="0" fill="hold" grpId="0" nodeType="withEffect">
                                  <p:stCondLst>
                                    <p:cond delay="500"/>
                                  </p:stCondLst>
                                  <p:childTnLst>
                                    <p:set>
                                      <p:cBhvr>
                                        <p:cTn id="60" dur="1" fill="hold">
                                          <p:stCondLst>
                                            <p:cond delay="0"/>
                                          </p:stCondLst>
                                        </p:cTn>
                                        <p:tgtEl>
                                          <p:spTgt spid="66"/>
                                        </p:tgtEl>
                                        <p:attrNameLst>
                                          <p:attrName>style.visibility</p:attrName>
                                        </p:attrNameLst>
                                      </p:cBhvr>
                                      <p:to>
                                        <p:strVal val="visible"/>
                                      </p:to>
                                    </p:set>
                                  </p:childTnLst>
                                </p:cTn>
                              </p:par>
                              <p:par>
                                <p:cTn id="61" presetID="6" presetClass="emph" presetSubtype="0" accel="100000" autoRev="1" fill="hold" grpId="1" nodeType="withEffect">
                                  <p:stCondLst>
                                    <p:cond delay="0"/>
                                  </p:stCondLst>
                                  <p:childTnLst>
                                    <p:animScale>
                                      <p:cBhvr>
                                        <p:cTn id="62" dur="500" fill="hold"/>
                                        <p:tgtEl>
                                          <p:spTgt spid="66"/>
                                        </p:tgtEl>
                                      </p:cBhvr>
                                      <p:by x="0" y="0"/>
                                    </p:animScale>
                                  </p:childTnLst>
                                </p:cTn>
                              </p:par>
                              <p:par>
                                <p:cTn id="63" presetID="6" presetClass="emph" presetSubtype="0" decel="100000" fill="hold" grpId="2" nodeType="withEffect">
                                  <p:stCondLst>
                                    <p:cond delay="150"/>
                                  </p:stCondLst>
                                  <p:childTnLst>
                                    <p:animScale>
                                      <p:cBhvr>
                                        <p:cTn id="64" dur="500" fill="hold"/>
                                        <p:tgtEl>
                                          <p:spTgt spid="66"/>
                                        </p:tgtEl>
                                      </p:cBhvr>
                                      <p:by x="90000" y="90000"/>
                                    </p:animScale>
                                  </p:childTnLst>
                                </p:cTn>
                              </p:par>
                              <p:par>
                                <p:cTn id="65" presetID="10" presetClass="exit" presetSubtype="0" fill="hold" nodeType="withEffect">
                                  <p:stCondLst>
                                    <p:cond delay="150"/>
                                  </p:stCondLst>
                                  <p:childTnLst>
                                    <p:animEffect transition="out" filter="fade">
                                      <p:cBhvr>
                                        <p:cTn id="66" dur="500"/>
                                        <p:tgtEl>
                                          <p:spTgt spid="77"/>
                                        </p:tgtEl>
                                      </p:cBhvr>
                                    </p:animEffect>
                                    <p:set>
                                      <p:cBhvr>
                                        <p:cTn id="67" dur="1" fill="hold">
                                          <p:stCondLst>
                                            <p:cond delay="499"/>
                                          </p:stCondLst>
                                        </p:cTn>
                                        <p:tgtEl>
                                          <p:spTgt spid="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35" grpId="0"/>
      <p:bldP spid="35" grpId="1"/>
      <p:bldP spid="42" grpId="0"/>
      <p:bldP spid="42" grpId="1"/>
      <p:bldP spid="45" grpId="0"/>
      <p:bldP spid="45" grpId="1"/>
      <p:bldP spid="66" grpId="0" animBg="1"/>
      <p:bldP spid="66" grpId="1" animBg="1"/>
      <p:bldP spid="66" grpId="2"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Oval 112"/>
          <p:cNvSpPr/>
          <p:nvPr/>
        </p:nvSpPr>
        <p:spPr bwMode="auto">
          <a:xfrm>
            <a:off x="3587100" y="1814289"/>
            <a:ext cx="4364716" cy="4364716"/>
          </a:xfrm>
          <a:prstGeom prst="ellipse">
            <a:avLst/>
          </a:prstGeom>
          <a:noFill/>
          <a:ln w="571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p>
            <a:r>
              <a:rPr lang="en-US" dirty="0"/>
              <a:t>Power BI Premium</a:t>
            </a:r>
            <a:br>
              <a:rPr lang="en-US" dirty="0"/>
            </a:br>
            <a:endParaRPr lang="en-US" dirty="0"/>
          </a:p>
        </p:txBody>
      </p:sp>
      <p:sp>
        <p:nvSpPr>
          <p:cNvPr id="6" name="Rectangle 5"/>
          <p:cNvSpPr/>
          <p:nvPr/>
        </p:nvSpPr>
        <p:spPr>
          <a:xfrm>
            <a:off x="-59161" y="3154507"/>
            <a:ext cx="3350481" cy="1068111"/>
          </a:xfrm>
          <a:prstGeom prst="rect">
            <a:avLst/>
          </a:prstGeom>
        </p:spPr>
        <p:txBody>
          <a:bodyPr wrap="square">
            <a:spAutoFit/>
          </a:bodyPr>
          <a:lstStyle/>
          <a:p>
            <a:pPr marL="0" marR="0" lvl="1" indent="0" algn="r" defTabSz="914225"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Dedicated</a:t>
            </a:r>
            <a:r>
              <a:rPr kumimoji="0" lang="en-US" sz="2353" b="0" i="0" u="none" strike="noStrike" kern="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 </a:t>
            </a:r>
          </a:p>
          <a:p>
            <a:pPr marL="0" marR="0" lvl="1" indent="0" algn="r" defTabSz="914225" rtl="0" eaLnBrk="1" fontAlgn="auto" latinLnBrk="0" hangingPunct="1">
              <a:lnSpc>
                <a:spcPct val="90000"/>
              </a:lnSpc>
              <a:spcBef>
                <a:spcPts val="0"/>
              </a:spcBef>
              <a:spcAft>
                <a:spcPts val="0"/>
              </a:spcAft>
              <a:buClrTx/>
              <a:buSzTx/>
              <a:buFontTx/>
              <a:buNone/>
              <a:tabLst/>
              <a:defRPr/>
            </a:pPr>
            <a:r>
              <a:rPr kumimoji="0" lang="en-US" sz="2353" b="0" i="0" u="none" strike="noStrike" kern="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r</a:t>
            </a:r>
            <a:r>
              <a:rPr kumimoji="0" lang="en-US" sz="2353" b="0" i="0" u="none" strike="noStrike" kern="1200" cap="none" spc="0" normalizeH="0" baseline="0" noProof="0" dirty="0" err="1">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esources</a:t>
            </a:r>
            <a:r>
              <a:rPr kumimoji="0" lang="en-US" sz="2353"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 </a:t>
            </a:r>
          </a:p>
          <a:p>
            <a:pPr marL="0" marR="0" lvl="1" indent="0" algn="r" defTabSz="914225"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in the cloud</a:t>
            </a:r>
          </a:p>
        </p:txBody>
      </p:sp>
      <p:sp>
        <p:nvSpPr>
          <p:cNvPr id="7" name="Rectangle 6"/>
          <p:cNvSpPr/>
          <p:nvPr/>
        </p:nvSpPr>
        <p:spPr>
          <a:xfrm>
            <a:off x="8549174" y="2816923"/>
            <a:ext cx="3212298" cy="742246"/>
          </a:xfrm>
          <a:prstGeom prst="rect">
            <a:avLst/>
          </a:prstGeom>
        </p:spPr>
        <p:txBody>
          <a:bodyPr wrap="square" lIns="179285">
            <a:spAutoFit/>
          </a:bodyPr>
          <a:lstStyle/>
          <a:p>
            <a:pPr marL="0" marR="0" lvl="1" indent="0" algn="l" defTabSz="914225"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Greater scale </a:t>
            </a:r>
            <a:br>
              <a:rPr kumimoji="0" lang="en-US" sz="2353"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br>
            <a:r>
              <a:rPr kumimoji="0" lang="en-US" sz="2353"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and performance</a:t>
            </a:r>
          </a:p>
        </p:txBody>
      </p:sp>
      <p:sp>
        <p:nvSpPr>
          <p:cNvPr id="129" name="Rectangle 128"/>
          <p:cNvSpPr/>
          <p:nvPr/>
        </p:nvSpPr>
        <p:spPr>
          <a:xfrm>
            <a:off x="7617108" y="1758223"/>
            <a:ext cx="3212298" cy="742246"/>
          </a:xfrm>
          <a:prstGeom prst="rect">
            <a:avLst/>
          </a:prstGeom>
        </p:spPr>
        <p:txBody>
          <a:bodyPr wrap="square" lIns="179285">
            <a:spAutoFit/>
          </a:bodyPr>
          <a:lstStyle/>
          <a:p>
            <a:pPr marL="0" marR="0" lvl="1" indent="0" algn="l" defTabSz="914225"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Flexibility to </a:t>
            </a:r>
            <a:br>
              <a:rPr kumimoji="0" lang="en-US" sz="2353"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br>
            <a:r>
              <a:rPr kumimoji="0" lang="en-US" sz="2353"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license by capacity</a:t>
            </a:r>
          </a:p>
        </p:txBody>
      </p:sp>
      <p:sp>
        <p:nvSpPr>
          <p:cNvPr id="130" name="Rectangle 129"/>
          <p:cNvSpPr/>
          <p:nvPr/>
        </p:nvSpPr>
        <p:spPr>
          <a:xfrm>
            <a:off x="8549174" y="4275018"/>
            <a:ext cx="3353430" cy="742246"/>
          </a:xfrm>
          <a:prstGeom prst="rect">
            <a:avLst/>
          </a:prstGeom>
        </p:spPr>
        <p:txBody>
          <a:bodyPr wrap="square" lIns="179285">
            <a:spAutoFit/>
          </a:bodyPr>
          <a:lstStyle/>
          <a:p>
            <a:pPr marL="0" marR="0" lvl="1" indent="0" algn="l" defTabSz="914225"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Extending on-premises capabilities</a:t>
            </a:r>
          </a:p>
        </p:txBody>
      </p:sp>
      <p:sp>
        <p:nvSpPr>
          <p:cNvPr id="131" name="Rectangle 130"/>
          <p:cNvSpPr/>
          <p:nvPr/>
        </p:nvSpPr>
        <p:spPr>
          <a:xfrm>
            <a:off x="7725744" y="5470646"/>
            <a:ext cx="3212298" cy="742246"/>
          </a:xfrm>
          <a:prstGeom prst="rect">
            <a:avLst/>
          </a:prstGeom>
        </p:spPr>
        <p:txBody>
          <a:bodyPr wrap="square" lIns="179285">
            <a:spAutoFit/>
          </a:bodyPr>
          <a:lstStyle/>
          <a:p>
            <a:pPr marL="0" marR="0" lvl="1" indent="0" algn="l" defTabSz="914225"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Embedded </a:t>
            </a:r>
          </a:p>
          <a:p>
            <a:pPr marL="0" marR="0" lvl="1" indent="0" algn="l" defTabSz="914225"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analytics</a:t>
            </a:r>
          </a:p>
        </p:txBody>
      </p:sp>
      <p:grpSp>
        <p:nvGrpSpPr>
          <p:cNvPr id="55" name="Group 54"/>
          <p:cNvGrpSpPr/>
          <p:nvPr/>
        </p:nvGrpSpPr>
        <p:grpSpPr>
          <a:xfrm>
            <a:off x="7495784" y="4123542"/>
            <a:ext cx="959175" cy="959175"/>
            <a:chOff x="630607" y="3925556"/>
            <a:chExt cx="978408" cy="978408"/>
          </a:xfrm>
        </p:grpSpPr>
        <p:sp>
          <p:nvSpPr>
            <p:cNvPr id="56" name="Oval 55"/>
            <p:cNvSpPr/>
            <p:nvPr/>
          </p:nvSpPr>
          <p:spPr bwMode="auto">
            <a:xfrm>
              <a:off x="630607" y="3925556"/>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72" name="Group 71"/>
            <p:cNvGrpSpPr/>
            <p:nvPr/>
          </p:nvGrpSpPr>
          <p:grpSpPr>
            <a:xfrm>
              <a:off x="867021" y="4170326"/>
              <a:ext cx="505581" cy="488869"/>
              <a:chOff x="1071984" y="3981142"/>
              <a:chExt cx="234107" cy="226369"/>
            </a:xfrm>
          </p:grpSpPr>
          <p:sp>
            <p:nvSpPr>
              <p:cNvPr id="74" name="Rectangle 56"/>
              <p:cNvSpPr>
                <a:spLocks noChangeArrowheads="1"/>
              </p:cNvSpPr>
              <p:nvPr/>
            </p:nvSpPr>
            <p:spPr bwMode="auto">
              <a:xfrm>
                <a:off x="1149375" y="4002425"/>
                <a:ext cx="104478" cy="205086"/>
              </a:xfrm>
              <a:prstGeom prst="rect">
                <a:avLst/>
              </a:prstGeom>
              <a:noFill/>
              <a:ln w="22225" cap="flat">
                <a:solidFill>
                  <a:srgbClr val="353535"/>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75"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76"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77"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rgbClr val="353535"/>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78" name="Rectangle 60"/>
              <p:cNvSpPr>
                <a:spLocks noChangeArrowheads="1"/>
              </p:cNvSpPr>
              <p:nvPr/>
            </p:nvSpPr>
            <p:spPr bwMode="auto">
              <a:xfrm>
                <a:off x="1168722" y="3981142"/>
                <a:ext cx="29989" cy="21282"/>
              </a:xfrm>
              <a:prstGeom prst="rect">
                <a:avLst/>
              </a:pr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79" name="Rectangle 61"/>
              <p:cNvSpPr>
                <a:spLocks noChangeArrowheads="1"/>
              </p:cNvSpPr>
              <p:nvPr/>
            </p:nvSpPr>
            <p:spPr bwMode="auto">
              <a:xfrm>
                <a:off x="1226765" y="4020806"/>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80" name="Rectangle 62"/>
              <p:cNvSpPr>
                <a:spLocks noChangeArrowheads="1"/>
              </p:cNvSpPr>
              <p:nvPr/>
            </p:nvSpPr>
            <p:spPr bwMode="auto">
              <a:xfrm>
                <a:off x="1226765" y="4048861"/>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81" name="Rectangle 63"/>
              <p:cNvSpPr>
                <a:spLocks noChangeArrowheads="1"/>
              </p:cNvSpPr>
              <p:nvPr/>
            </p:nvSpPr>
            <p:spPr bwMode="auto">
              <a:xfrm>
                <a:off x="1226765" y="4075945"/>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82" name="Rectangle 64"/>
              <p:cNvSpPr>
                <a:spLocks noChangeArrowheads="1"/>
              </p:cNvSpPr>
              <p:nvPr/>
            </p:nvSpPr>
            <p:spPr bwMode="auto">
              <a:xfrm>
                <a:off x="1226765" y="4104000"/>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83" name="Rectangle 65"/>
              <p:cNvSpPr>
                <a:spLocks noChangeArrowheads="1"/>
              </p:cNvSpPr>
              <p:nvPr/>
            </p:nvSpPr>
            <p:spPr bwMode="auto">
              <a:xfrm>
                <a:off x="1226765" y="4130119"/>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84" name="Rectangle 66"/>
              <p:cNvSpPr>
                <a:spLocks noChangeArrowheads="1"/>
              </p:cNvSpPr>
              <p:nvPr/>
            </p:nvSpPr>
            <p:spPr bwMode="auto">
              <a:xfrm>
                <a:off x="1166788" y="4020806"/>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85" name="Rectangle 67"/>
              <p:cNvSpPr>
                <a:spLocks noChangeArrowheads="1"/>
              </p:cNvSpPr>
              <p:nvPr/>
            </p:nvSpPr>
            <p:spPr bwMode="auto">
              <a:xfrm>
                <a:off x="1166788" y="4048861"/>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86" name="Rectangle 68"/>
              <p:cNvSpPr>
                <a:spLocks noChangeArrowheads="1"/>
              </p:cNvSpPr>
              <p:nvPr/>
            </p:nvSpPr>
            <p:spPr bwMode="auto">
              <a:xfrm>
                <a:off x="1166788" y="4075945"/>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87" name="Rectangle 69"/>
              <p:cNvSpPr>
                <a:spLocks noChangeArrowheads="1"/>
              </p:cNvSpPr>
              <p:nvPr/>
            </p:nvSpPr>
            <p:spPr bwMode="auto">
              <a:xfrm>
                <a:off x="1166788" y="4104000"/>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88" name="Rectangle 70"/>
              <p:cNvSpPr>
                <a:spLocks noChangeArrowheads="1"/>
              </p:cNvSpPr>
              <p:nvPr/>
            </p:nvSpPr>
            <p:spPr bwMode="auto">
              <a:xfrm>
                <a:off x="1166788" y="4130119"/>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89" name="Rectangle 71"/>
              <p:cNvSpPr>
                <a:spLocks noChangeArrowheads="1"/>
              </p:cNvSpPr>
              <p:nvPr/>
            </p:nvSpPr>
            <p:spPr bwMode="auto">
              <a:xfrm>
                <a:off x="1195809" y="4020806"/>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90" name="Rectangle 72"/>
              <p:cNvSpPr>
                <a:spLocks noChangeArrowheads="1"/>
              </p:cNvSpPr>
              <p:nvPr/>
            </p:nvSpPr>
            <p:spPr bwMode="auto">
              <a:xfrm>
                <a:off x="1195809" y="4048861"/>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91" name="Rectangle 73"/>
              <p:cNvSpPr>
                <a:spLocks noChangeArrowheads="1"/>
              </p:cNvSpPr>
              <p:nvPr/>
            </p:nvSpPr>
            <p:spPr bwMode="auto">
              <a:xfrm>
                <a:off x="1195809" y="4075945"/>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92" name="Rectangle 74"/>
              <p:cNvSpPr>
                <a:spLocks noChangeArrowheads="1"/>
              </p:cNvSpPr>
              <p:nvPr/>
            </p:nvSpPr>
            <p:spPr bwMode="auto">
              <a:xfrm>
                <a:off x="1195809" y="4104000"/>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93" name="Rectangle 75"/>
              <p:cNvSpPr>
                <a:spLocks noChangeArrowheads="1"/>
              </p:cNvSpPr>
              <p:nvPr/>
            </p:nvSpPr>
            <p:spPr bwMode="auto">
              <a:xfrm>
                <a:off x="1195809" y="4130119"/>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94" name="Rectangle 76"/>
              <p:cNvSpPr>
                <a:spLocks noChangeArrowheads="1"/>
              </p:cNvSpPr>
              <p:nvPr/>
            </p:nvSpPr>
            <p:spPr bwMode="auto">
              <a:xfrm>
                <a:off x="1090365" y="4075946"/>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95" name="Rectangle 77"/>
              <p:cNvSpPr>
                <a:spLocks noChangeArrowheads="1"/>
              </p:cNvSpPr>
              <p:nvPr/>
            </p:nvSpPr>
            <p:spPr bwMode="auto">
              <a:xfrm>
                <a:off x="1090365" y="4104000"/>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96" name="Rectangle 78"/>
              <p:cNvSpPr>
                <a:spLocks noChangeArrowheads="1"/>
              </p:cNvSpPr>
              <p:nvPr/>
            </p:nvSpPr>
            <p:spPr bwMode="auto">
              <a:xfrm>
                <a:off x="1090365" y="4130119"/>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97" name="Rectangle 79"/>
              <p:cNvSpPr>
                <a:spLocks noChangeArrowheads="1"/>
              </p:cNvSpPr>
              <p:nvPr/>
            </p:nvSpPr>
            <p:spPr bwMode="auto">
              <a:xfrm>
                <a:off x="1119386" y="4075946"/>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98" name="Rectangle 80"/>
              <p:cNvSpPr>
                <a:spLocks noChangeArrowheads="1"/>
              </p:cNvSpPr>
              <p:nvPr/>
            </p:nvSpPr>
            <p:spPr bwMode="auto">
              <a:xfrm>
                <a:off x="1119386" y="4104000"/>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99" name="Rectangle 81"/>
              <p:cNvSpPr>
                <a:spLocks noChangeArrowheads="1"/>
              </p:cNvSpPr>
              <p:nvPr/>
            </p:nvSpPr>
            <p:spPr bwMode="auto">
              <a:xfrm>
                <a:off x="1119386" y="4130119"/>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00" name="Rectangle 82"/>
              <p:cNvSpPr>
                <a:spLocks noChangeArrowheads="1"/>
              </p:cNvSpPr>
              <p:nvPr/>
            </p:nvSpPr>
            <p:spPr bwMode="auto">
              <a:xfrm>
                <a:off x="1090365" y="4158174"/>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01" name="Rectangle 83"/>
              <p:cNvSpPr>
                <a:spLocks noChangeArrowheads="1"/>
              </p:cNvSpPr>
              <p:nvPr/>
            </p:nvSpPr>
            <p:spPr bwMode="auto">
              <a:xfrm>
                <a:off x="1119386" y="4158174"/>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grpSp>
      <p:grpSp>
        <p:nvGrpSpPr>
          <p:cNvPr id="14" name="Group 13"/>
          <p:cNvGrpSpPr/>
          <p:nvPr/>
        </p:nvGrpSpPr>
        <p:grpSpPr>
          <a:xfrm>
            <a:off x="6537108" y="1667493"/>
            <a:ext cx="959175" cy="959175"/>
            <a:chOff x="6668190" y="1700433"/>
            <a:chExt cx="978408" cy="978408"/>
          </a:xfrm>
        </p:grpSpPr>
        <p:sp>
          <p:nvSpPr>
            <p:cNvPr id="132" name="Oval 131"/>
            <p:cNvSpPr/>
            <p:nvPr/>
          </p:nvSpPr>
          <p:spPr bwMode="auto">
            <a:xfrm>
              <a:off x="6668190" y="1700433"/>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03" name="Group 4"/>
            <p:cNvGrpSpPr>
              <a:grpSpLocks noChangeAspect="1"/>
            </p:cNvGrpSpPr>
            <p:nvPr/>
          </p:nvGrpSpPr>
          <p:grpSpPr bwMode="auto">
            <a:xfrm>
              <a:off x="6891717" y="1952419"/>
              <a:ext cx="558453" cy="523551"/>
              <a:chOff x="3829" y="2123"/>
              <a:chExt cx="176" cy="165"/>
            </a:xfrm>
          </p:grpSpPr>
          <p:sp>
            <p:nvSpPr>
              <p:cNvPr id="104"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353535"/>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5"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353535"/>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6"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353535"/>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7" name="Oval 8"/>
              <p:cNvSpPr>
                <a:spLocks noChangeArrowheads="1"/>
              </p:cNvSpPr>
              <p:nvPr/>
            </p:nvSpPr>
            <p:spPr bwMode="auto">
              <a:xfrm>
                <a:off x="3955" y="2146"/>
                <a:ext cx="46" cy="45"/>
              </a:xfrm>
              <a:prstGeom prst="ellipse">
                <a:avLst/>
              </a:prstGeom>
              <a:noFill/>
              <a:ln w="22225" cap="flat">
                <a:solidFill>
                  <a:srgbClr val="353535"/>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8" name="Oval 9"/>
              <p:cNvSpPr>
                <a:spLocks noChangeArrowheads="1"/>
              </p:cNvSpPr>
              <p:nvPr/>
            </p:nvSpPr>
            <p:spPr bwMode="auto">
              <a:xfrm>
                <a:off x="3893" y="2191"/>
                <a:ext cx="56" cy="56"/>
              </a:xfrm>
              <a:prstGeom prst="ellipse">
                <a:avLst/>
              </a:prstGeom>
              <a:noFill/>
              <a:ln w="22225" cap="flat">
                <a:solidFill>
                  <a:srgbClr val="353535"/>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9" name="Oval 10"/>
              <p:cNvSpPr>
                <a:spLocks noChangeArrowheads="1"/>
              </p:cNvSpPr>
              <p:nvPr/>
            </p:nvSpPr>
            <p:spPr bwMode="auto">
              <a:xfrm>
                <a:off x="3871" y="2123"/>
                <a:ext cx="28" cy="28"/>
              </a:xfrm>
              <a:prstGeom prst="ellipse">
                <a:avLst/>
              </a:prstGeom>
              <a:noFill/>
              <a:ln w="22225" cap="flat">
                <a:solidFill>
                  <a:srgbClr val="353535"/>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0" name="Oval 11"/>
              <p:cNvSpPr>
                <a:spLocks noChangeArrowheads="1"/>
              </p:cNvSpPr>
              <p:nvPr/>
            </p:nvSpPr>
            <p:spPr bwMode="auto">
              <a:xfrm>
                <a:off x="3829" y="2186"/>
                <a:ext cx="27" cy="27"/>
              </a:xfrm>
              <a:prstGeom prst="ellipse">
                <a:avLst/>
              </a:prstGeom>
              <a:noFill/>
              <a:ln w="22225" cap="flat">
                <a:solidFill>
                  <a:srgbClr val="353535"/>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1"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353535"/>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2"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353535"/>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5" name="Group 4"/>
          <p:cNvGrpSpPr/>
          <p:nvPr/>
        </p:nvGrpSpPr>
        <p:grpSpPr>
          <a:xfrm>
            <a:off x="7475864" y="2721212"/>
            <a:ext cx="959175" cy="959175"/>
            <a:chOff x="7625770" y="2775282"/>
            <a:chExt cx="978408" cy="978408"/>
          </a:xfrm>
        </p:grpSpPr>
        <p:sp>
          <p:nvSpPr>
            <p:cNvPr id="73" name="Oval 72"/>
            <p:cNvSpPr/>
            <p:nvPr/>
          </p:nvSpPr>
          <p:spPr bwMode="auto">
            <a:xfrm>
              <a:off x="7625770" y="277528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16" name="Group 4"/>
            <p:cNvGrpSpPr>
              <a:grpSpLocks noChangeAspect="1"/>
            </p:cNvGrpSpPr>
            <p:nvPr/>
          </p:nvGrpSpPr>
          <p:grpSpPr bwMode="auto">
            <a:xfrm flipH="1">
              <a:off x="7801434" y="3052314"/>
              <a:ext cx="611543" cy="317739"/>
              <a:chOff x="31" y="-57"/>
              <a:chExt cx="741" cy="385"/>
            </a:xfrm>
            <a:solidFill>
              <a:schemeClr val="tx1"/>
            </a:solidFill>
          </p:grpSpPr>
          <p:sp>
            <p:nvSpPr>
              <p:cNvPr id="117" name="Freeform 5"/>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353535"/>
              </a:solidFill>
              <a:ln w="9525">
                <a:solidFill>
                  <a:schemeClr val="bg1">
                    <a:lumMod val="95000"/>
                  </a:schemeClr>
                </a:solidFill>
                <a:round/>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18" name="Freeform 6"/>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3535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15" name="Group 14"/>
          <p:cNvGrpSpPr/>
          <p:nvPr/>
        </p:nvGrpSpPr>
        <p:grpSpPr>
          <a:xfrm>
            <a:off x="6639799" y="5279386"/>
            <a:ext cx="959175" cy="959175"/>
            <a:chOff x="6772941" y="5384752"/>
            <a:chExt cx="978408" cy="978408"/>
          </a:xfrm>
        </p:grpSpPr>
        <p:sp>
          <p:nvSpPr>
            <p:cNvPr id="133" name="Oval 132"/>
            <p:cNvSpPr/>
            <p:nvPr/>
          </p:nvSpPr>
          <p:spPr bwMode="auto">
            <a:xfrm>
              <a:off x="6772941" y="538475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27" name="Group 126"/>
            <p:cNvGrpSpPr/>
            <p:nvPr/>
          </p:nvGrpSpPr>
          <p:grpSpPr>
            <a:xfrm>
              <a:off x="6987157" y="5607126"/>
              <a:ext cx="558452" cy="558452"/>
              <a:chOff x="-2003354" y="264340"/>
              <a:chExt cx="1579357" cy="1579357"/>
            </a:xfrm>
          </p:grpSpPr>
          <p:grpSp>
            <p:nvGrpSpPr>
              <p:cNvPr id="128" name="Group 4"/>
              <p:cNvGrpSpPr>
                <a:grpSpLocks noChangeAspect="1"/>
              </p:cNvGrpSpPr>
              <p:nvPr/>
            </p:nvGrpSpPr>
            <p:grpSpPr bwMode="auto">
              <a:xfrm>
                <a:off x="-1771124" y="636698"/>
                <a:ext cx="1114896" cy="834640"/>
                <a:chOff x="3372" y="1795"/>
                <a:chExt cx="1090" cy="816"/>
              </a:xfrm>
              <a:solidFill>
                <a:schemeClr val="tx1"/>
              </a:solidFill>
            </p:grpSpPr>
            <p:sp>
              <p:nvSpPr>
                <p:cNvPr id="135" name="Freeform 5"/>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solidFill>
                  <a:srgbClr val="353535"/>
                </a:solidFill>
                <a:ln w="3175">
                  <a:noFill/>
                  <a:round/>
                  <a:headEnd/>
                  <a:tailEnd/>
                </a:ln>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136" name="Freeform 6"/>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rgbClr val="353535"/>
                  </a:solidFill>
                  <a:round/>
                  <a:headEnd/>
                  <a:tailEnd/>
                </a:ln>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37" name="Freeform 7"/>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rgbClr val="353535"/>
                  </a:solidFill>
                  <a:round/>
                  <a:headEnd/>
                  <a:tailEnd/>
                </a:ln>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38" name="Freeform 8"/>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rgbClr val="353535"/>
                  </a:solidFill>
                  <a:round/>
                  <a:headEnd/>
                  <a:tailEnd/>
                </a:ln>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139" name="Freeform 9"/>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rgbClr val="353535"/>
                  </a:solidFill>
                  <a:round/>
                  <a:headEnd/>
                  <a:tailEnd/>
                </a:ln>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sp>
            <p:nvSpPr>
              <p:cNvPr id="134" name="Rectangle 133"/>
              <p:cNvSpPr/>
              <p:nvPr/>
            </p:nvSpPr>
            <p:spPr bwMode="auto">
              <a:xfrm>
                <a:off x="-2003354" y="264340"/>
                <a:ext cx="1579357" cy="1579357"/>
              </a:xfrm>
              <a:prstGeom prst="rect">
                <a:avLst/>
              </a:prstGeom>
              <a:noFill/>
              <a:ln w="22225">
                <a:solidFill>
                  <a:srgbClr val="35353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52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sp>
        <p:nvSpPr>
          <p:cNvPr id="102" name="Rectangle 101"/>
          <p:cNvSpPr/>
          <p:nvPr/>
        </p:nvSpPr>
        <p:spPr>
          <a:xfrm>
            <a:off x="4496098" y="4471501"/>
            <a:ext cx="2548030" cy="325865"/>
          </a:xfrm>
          <a:prstGeom prst="rect">
            <a:avLst/>
          </a:prstGeom>
        </p:spPr>
        <p:txBody>
          <a:bodyPr wrap="square" lIns="0" tIns="0" rIns="0" bIns="0">
            <a:spAutoFit/>
          </a:bodyPr>
          <a:lstStyle/>
          <a:p>
            <a:pPr marL="0" marR="0" lvl="1" indent="0" algn="ctr" defTabSz="1111037" rtl="0" eaLnBrk="1" fontAlgn="auto" latinLnBrk="0" hangingPunct="1">
              <a:lnSpc>
                <a:spcPct val="90000"/>
              </a:lnSpc>
              <a:spcBef>
                <a:spcPct val="0"/>
              </a:spcBef>
              <a:spcAft>
                <a:spcPct val="35000"/>
              </a:spcAft>
              <a:buClrTx/>
              <a:buSzTx/>
              <a:buFontTx/>
              <a:buNone/>
              <a:tabLst/>
              <a:defRPr/>
            </a:pPr>
            <a:r>
              <a:rPr kumimoji="0" lang="en-US" sz="23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Power BI Premium</a:t>
            </a:r>
          </a:p>
        </p:txBody>
      </p:sp>
      <p:grpSp>
        <p:nvGrpSpPr>
          <p:cNvPr id="114" name="Group 113"/>
          <p:cNvGrpSpPr/>
          <p:nvPr/>
        </p:nvGrpSpPr>
        <p:grpSpPr>
          <a:xfrm>
            <a:off x="5332153" y="2828923"/>
            <a:ext cx="862843" cy="1274540"/>
            <a:chOff x="8801100" y="3312597"/>
            <a:chExt cx="1000125" cy="1477328"/>
          </a:xfrm>
          <a:solidFill>
            <a:schemeClr val="bg1"/>
          </a:solidFill>
        </p:grpSpPr>
        <p:grpSp>
          <p:nvGrpSpPr>
            <p:cNvPr id="115" name="Group 114"/>
            <p:cNvGrpSpPr/>
            <p:nvPr/>
          </p:nvGrpSpPr>
          <p:grpSpPr>
            <a:xfrm>
              <a:off x="8801100" y="3312597"/>
              <a:ext cx="1000125" cy="1477328"/>
              <a:chOff x="8801100" y="3312597"/>
              <a:chExt cx="1000125" cy="1477328"/>
            </a:xfrm>
            <a:grpFill/>
          </p:grpSpPr>
          <p:sp>
            <p:nvSpPr>
              <p:cNvPr id="123" name="Rectangle 122"/>
              <p:cNvSpPr/>
              <p:nvPr/>
            </p:nvSpPr>
            <p:spPr bwMode="auto">
              <a:xfrm>
                <a:off x="8801100" y="3312597"/>
                <a:ext cx="1000125" cy="369332"/>
              </a:xfrm>
              <a:prstGeom prst="rect">
                <a:avLst/>
              </a:prstGeom>
              <a:noFill/>
              <a:ln w="4445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24" name="Rectangle 123"/>
              <p:cNvSpPr/>
              <p:nvPr/>
            </p:nvSpPr>
            <p:spPr bwMode="auto">
              <a:xfrm>
                <a:off x="8801100" y="3681929"/>
                <a:ext cx="1000125" cy="369332"/>
              </a:xfrm>
              <a:prstGeom prst="rect">
                <a:avLst/>
              </a:prstGeom>
              <a:noFill/>
              <a:ln w="4445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25" name="Rectangle 124"/>
              <p:cNvSpPr/>
              <p:nvPr/>
            </p:nvSpPr>
            <p:spPr bwMode="auto">
              <a:xfrm>
                <a:off x="8801100" y="4051261"/>
                <a:ext cx="1000125" cy="369332"/>
              </a:xfrm>
              <a:prstGeom prst="rect">
                <a:avLst/>
              </a:prstGeom>
              <a:noFill/>
              <a:ln w="4445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26" name="Rectangle 125"/>
              <p:cNvSpPr/>
              <p:nvPr/>
            </p:nvSpPr>
            <p:spPr bwMode="auto">
              <a:xfrm>
                <a:off x="8801100" y="4420593"/>
                <a:ext cx="1000125" cy="369332"/>
              </a:xfrm>
              <a:prstGeom prst="rect">
                <a:avLst/>
              </a:prstGeom>
              <a:noFill/>
              <a:ln w="4445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sp>
          <p:nvSpPr>
            <p:cNvPr id="119" name="Oval 118"/>
            <p:cNvSpPr/>
            <p:nvPr/>
          </p:nvSpPr>
          <p:spPr bwMode="auto">
            <a:xfrm>
              <a:off x="9632156" y="3524250"/>
              <a:ext cx="74613" cy="74613"/>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20" name="Oval 119"/>
            <p:cNvSpPr/>
            <p:nvPr/>
          </p:nvSpPr>
          <p:spPr bwMode="auto">
            <a:xfrm>
              <a:off x="9632156" y="3892758"/>
              <a:ext cx="74613" cy="74613"/>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21" name="Oval 120"/>
            <p:cNvSpPr/>
            <p:nvPr/>
          </p:nvSpPr>
          <p:spPr bwMode="auto">
            <a:xfrm>
              <a:off x="9632156" y="4261266"/>
              <a:ext cx="74613" cy="74613"/>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22" name="Oval 121"/>
            <p:cNvSpPr/>
            <p:nvPr/>
          </p:nvSpPr>
          <p:spPr bwMode="auto">
            <a:xfrm>
              <a:off x="9632156" y="4629774"/>
              <a:ext cx="74613" cy="74613"/>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spTree>
    <p:extLst>
      <p:ext uri="{BB962C8B-B14F-4D97-AF65-F5344CB8AC3E}">
        <p14:creationId xmlns:p14="http://schemas.microsoft.com/office/powerpoint/2010/main" val="186378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250"/>
                                        <p:tgtEl>
                                          <p:spTgt spid="129"/>
                                        </p:tgtEl>
                                      </p:cBhvr>
                                    </p:animEffect>
                                  </p:childTnLst>
                                </p:cTn>
                              </p:par>
                              <p:par>
                                <p:cTn id="8" presetID="63" presetClass="path" presetSubtype="0" decel="100000" fill="hold" grpId="1" nodeType="withEffect">
                                  <p:stCondLst>
                                    <p:cond delay="0"/>
                                  </p:stCondLst>
                                  <p:childTnLst>
                                    <p:animMotion origin="layout" path="M 3.74011E-6 1.26192E-6 L 0.05501 1.26192E-6 " pathEditMode="relative" rAng="0" ptsTypes="AA">
                                      <p:cBhvr>
                                        <p:cTn id="9" dur="500" spd="-100000" fill="hold"/>
                                        <p:tgtEl>
                                          <p:spTgt spid="129"/>
                                        </p:tgtEl>
                                        <p:attrNameLst>
                                          <p:attrName>ppt_x</p:attrName>
                                          <p:attrName>ppt_y</p:attrName>
                                        </p:attrNameLst>
                                      </p:cBhvr>
                                      <p:rCtr x="2744" y="0"/>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par>
                                <p:cTn id="13" presetID="63" presetClass="path" presetSubtype="0" decel="100000" fill="hold" grpId="1" nodeType="withEffect">
                                  <p:stCondLst>
                                    <p:cond delay="0"/>
                                  </p:stCondLst>
                                  <p:childTnLst>
                                    <p:animMotion origin="layout" path="M 2.16237E-6 -6.99047E-7 L 0.05501 -6.99047E-7 " pathEditMode="relative" rAng="0" ptsTypes="AA">
                                      <p:cBhvr>
                                        <p:cTn id="14" dur="500" spd="-100000" fill="hold"/>
                                        <p:tgtEl>
                                          <p:spTgt spid="7"/>
                                        </p:tgtEl>
                                        <p:attrNameLst>
                                          <p:attrName>ppt_x</p:attrName>
                                          <p:attrName>ppt_y</p:attrName>
                                        </p:attrNameLst>
                                      </p:cBhvr>
                                      <p:rCtr x="2744" y="0"/>
                                    </p:animMotion>
                                  </p:childTnLst>
                                </p:cTn>
                              </p:par>
                              <p:par>
                                <p:cTn id="15" presetID="10" presetClass="entr" presetSubtype="0" fill="hold" grpId="0" nodeType="withEffect">
                                  <p:stCondLst>
                                    <p:cond delay="0"/>
                                  </p:stCondLst>
                                  <p:childTnLst>
                                    <p:set>
                                      <p:cBhvr>
                                        <p:cTn id="16" dur="1" fill="hold">
                                          <p:stCondLst>
                                            <p:cond delay="0"/>
                                          </p:stCondLst>
                                        </p:cTn>
                                        <p:tgtEl>
                                          <p:spTgt spid="130"/>
                                        </p:tgtEl>
                                        <p:attrNameLst>
                                          <p:attrName>style.visibility</p:attrName>
                                        </p:attrNameLst>
                                      </p:cBhvr>
                                      <p:to>
                                        <p:strVal val="visible"/>
                                      </p:to>
                                    </p:set>
                                    <p:animEffect transition="in" filter="fade">
                                      <p:cBhvr>
                                        <p:cTn id="17" dur="250"/>
                                        <p:tgtEl>
                                          <p:spTgt spid="130"/>
                                        </p:tgtEl>
                                      </p:cBhvr>
                                    </p:animEffect>
                                  </p:childTnLst>
                                </p:cTn>
                              </p:par>
                              <p:par>
                                <p:cTn id="18" presetID="63" presetClass="path" presetSubtype="0" decel="100000" fill="hold" grpId="1" nodeType="withEffect">
                                  <p:stCondLst>
                                    <p:cond delay="0"/>
                                  </p:stCondLst>
                                  <p:childTnLst>
                                    <p:animMotion origin="layout" path="M -2.02961E-6 4.75261E-6 L 0.05502 4.75261E-6 " pathEditMode="relative" rAng="0" ptsTypes="AA">
                                      <p:cBhvr>
                                        <p:cTn id="19" dur="500" spd="-100000" fill="hold"/>
                                        <p:tgtEl>
                                          <p:spTgt spid="130"/>
                                        </p:tgtEl>
                                        <p:attrNameLst>
                                          <p:attrName>ppt_x</p:attrName>
                                          <p:attrName>ppt_y</p:attrName>
                                        </p:attrNameLst>
                                      </p:cBhvr>
                                      <p:rCtr x="2744" y="0"/>
                                    </p:animMotion>
                                  </p:childTnLst>
                                </p:cTn>
                              </p:par>
                              <p:par>
                                <p:cTn id="20" presetID="10" presetClass="entr" presetSubtype="0" fill="hold" grpId="0" nodeType="withEffect">
                                  <p:stCondLst>
                                    <p:cond delay="0"/>
                                  </p:stCondLst>
                                  <p:childTnLst>
                                    <p:set>
                                      <p:cBhvr>
                                        <p:cTn id="21" dur="1" fill="hold">
                                          <p:stCondLst>
                                            <p:cond delay="0"/>
                                          </p:stCondLst>
                                        </p:cTn>
                                        <p:tgtEl>
                                          <p:spTgt spid="131"/>
                                        </p:tgtEl>
                                        <p:attrNameLst>
                                          <p:attrName>style.visibility</p:attrName>
                                        </p:attrNameLst>
                                      </p:cBhvr>
                                      <p:to>
                                        <p:strVal val="visible"/>
                                      </p:to>
                                    </p:set>
                                    <p:animEffect transition="in" filter="fade">
                                      <p:cBhvr>
                                        <p:cTn id="22" dur="250"/>
                                        <p:tgtEl>
                                          <p:spTgt spid="131"/>
                                        </p:tgtEl>
                                      </p:cBhvr>
                                    </p:animEffect>
                                  </p:childTnLst>
                                </p:cTn>
                              </p:par>
                              <p:par>
                                <p:cTn id="23" presetID="63" presetClass="path" presetSubtype="0" decel="100000" fill="hold" grpId="1" nodeType="withEffect">
                                  <p:stCondLst>
                                    <p:cond delay="0"/>
                                  </p:stCondLst>
                                  <p:childTnLst>
                                    <p:animMotion origin="layout" path="M -1.66965E-6 -3.00953E-6 L 0.05502 -3.00953E-6 " pathEditMode="relative" rAng="0" ptsTypes="AA">
                                      <p:cBhvr>
                                        <p:cTn id="24" dur="500" spd="-100000" fill="hold"/>
                                        <p:tgtEl>
                                          <p:spTgt spid="131"/>
                                        </p:tgtEl>
                                        <p:attrNameLst>
                                          <p:attrName>ppt_x</p:attrName>
                                          <p:attrName>ppt_y</p:attrName>
                                        </p:attrNameLst>
                                      </p:cBhvr>
                                      <p:rCtr x="2744" y="0"/>
                                    </p:animMotion>
                                  </p:childTnLst>
                                </p:cTn>
                              </p:par>
                              <p:par>
                                <p:cTn id="25" presetID="10"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250"/>
                                        <p:tgtEl>
                                          <p:spTgt spid="6"/>
                                        </p:tgtEl>
                                      </p:cBhvr>
                                    </p:animEffect>
                                  </p:childTnLst>
                                </p:cTn>
                              </p:par>
                              <p:par>
                                <p:cTn id="28" presetID="35" presetClass="path" presetSubtype="0" decel="100000" fill="hold" grpId="1" nodeType="withEffect">
                                  <p:stCondLst>
                                    <p:cond delay="0"/>
                                  </p:stCondLst>
                                  <p:childTnLst>
                                    <p:animMotion origin="layout" path="M 6.38244E-7 -2.85974E-6 L -0.05514 -2.85974E-6 " pathEditMode="relative" rAng="0" ptsTypes="AA">
                                      <p:cBhvr>
                                        <p:cTn id="29" dur="500" spd="-100000" fill="hold"/>
                                        <p:tgtEl>
                                          <p:spTgt spid="6"/>
                                        </p:tgtEl>
                                        <p:attrNameLst>
                                          <p:attrName>ppt_x</p:attrName>
                                          <p:attrName>ppt_y</p:attrName>
                                        </p:attrNameLst>
                                      </p:cBhvr>
                                      <p:rCtr x="-2757" y="0"/>
                                    </p:animMotion>
                                  </p:childTnLst>
                                </p:cTn>
                              </p:par>
                              <p:par>
                                <p:cTn id="30" presetID="1" presetClass="entr" presetSubtype="0" fill="hold" nodeType="withEffect">
                                  <p:stCondLst>
                                    <p:cond delay="500"/>
                                  </p:stCondLst>
                                  <p:childTnLst>
                                    <p:set>
                                      <p:cBhvr>
                                        <p:cTn id="31" dur="1" fill="hold">
                                          <p:stCondLst>
                                            <p:cond delay="0"/>
                                          </p:stCondLst>
                                        </p:cTn>
                                        <p:tgtEl>
                                          <p:spTgt spid="14"/>
                                        </p:tgtEl>
                                        <p:attrNameLst>
                                          <p:attrName>style.visibility</p:attrName>
                                        </p:attrNameLst>
                                      </p:cBhvr>
                                      <p:to>
                                        <p:strVal val="visible"/>
                                      </p:to>
                                    </p:set>
                                  </p:childTnLst>
                                </p:cTn>
                              </p:par>
                              <p:par>
                                <p:cTn id="32" presetID="6" presetClass="emph" presetSubtype="0" accel="100000" autoRev="1" fill="hold" nodeType="withEffect">
                                  <p:stCondLst>
                                    <p:cond delay="0"/>
                                  </p:stCondLst>
                                  <p:childTnLst>
                                    <p:animScale>
                                      <p:cBhvr>
                                        <p:cTn id="33" dur="500" fill="hold"/>
                                        <p:tgtEl>
                                          <p:spTgt spid="14"/>
                                        </p:tgtEl>
                                      </p:cBhvr>
                                      <p:by x="0" y="0"/>
                                    </p:animScale>
                                  </p:childTnLst>
                                </p:cTn>
                              </p:par>
                              <p:par>
                                <p:cTn id="34" presetID="1" presetClass="entr" presetSubtype="0" fill="hold" nodeType="withEffect">
                                  <p:stCondLst>
                                    <p:cond delay="500"/>
                                  </p:stCondLst>
                                  <p:childTnLst>
                                    <p:set>
                                      <p:cBhvr>
                                        <p:cTn id="35" dur="1" fill="hold">
                                          <p:stCondLst>
                                            <p:cond delay="0"/>
                                          </p:stCondLst>
                                        </p:cTn>
                                        <p:tgtEl>
                                          <p:spTgt spid="5"/>
                                        </p:tgtEl>
                                        <p:attrNameLst>
                                          <p:attrName>style.visibility</p:attrName>
                                        </p:attrNameLst>
                                      </p:cBhvr>
                                      <p:to>
                                        <p:strVal val="visible"/>
                                      </p:to>
                                    </p:set>
                                  </p:childTnLst>
                                </p:cTn>
                              </p:par>
                              <p:par>
                                <p:cTn id="36" presetID="6" presetClass="emph" presetSubtype="0" accel="100000" autoRev="1" fill="hold" nodeType="withEffect">
                                  <p:stCondLst>
                                    <p:cond delay="0"/>
                                  </p:stCondLst>
                                  <p:childTnLst>
                                    <p:animScale>
                                      <p:cBhvr>
                                        <p:cTn id="37" dur="500" fill="hold"/>
                                        <p:tgtEl>
                                          <p:spTgt spid="5"/>
                                        </p:tgtEl>
                                      </p:cBhvr>
                                      <p:by x="0" y="0"/>
                                    </p:animScale>
                                  </p:childTnLst>
                                </p:cTn>
                              </p:par>
                              <p:par>
                                <p:cTn id="38" presetID="1" presetClass="entr" presetSubtype="0" fill="hold" nodeType="withEffect">
                                  <p:stCondLst>
                                    <p:cond delay="500"/>
                                  </p:stCondLst>
                                  <p:childTnLst>
                                    <p:set>
                                      <p:cBhvr>
                                        <p:cTn id="39" dur="1" fill="hold">
                                          <p:stCondLst>
                                            <p:cond delay="0"/>
                                          </p:stCondLst>
                                        </p:cTn>
                                        <p:tgtEl>
                                          <p:spTgt spid="55"/>
                                        </p:tgtEl>
                                        <p:attrNameLst>
                                          <p:attrName>style.visibility</p:attrName>
                                        </p:attrNameLst>
                                      </p:cBhvr>
                                      <p:to>
                                        <p:strVal val="visible"/>
                                      </p:to>
                                    </p:set>
                                  </p:childTnLst>
                                </p:cTn>
                              </p:par>
                              <p:par>
                                <p:cTn id="40" presetID="6" presetClass="emph" presetSubtype="0" accel="100000" autoRev="1" fill="hold" nodeType="withEffect">
                                  <p:stCondLst>
                                    <p:cond delay="0"/>
                                  </p:stCondLst>
                                  <p:childTnLst>
                                    <p:animScale>
                                      <p:cBhvr>
                                        <p:cTn id="41" dur="500" fill="hold"/>
                                        <p:tgtEl>
                                          <p:spTgt spid="55"/>
                                        </p:tgtEl>
                                      </p:cBhvr>
                                      <p:by x="0" y="0"/>
                                    </p:animScale>
                                  </p:childTnLst>
                                </p:cTn>
                              </p:par>
                              <p:par>
                                <p:cTn id="42" presetID="1" presetClass="entr" presetSubtype="0" fill="hold" nodeType="withEffect">
                                  <p:stCondLst>
                                    <p:cond delay="500"/>
                                  </p:stCondLst>
                                  <p:childTnLst>
                                    <p:set>
                                      <p:cBhvr>
                                        <p:cTn id="43" dur="1" fill="hold">
                                          <p:stCondLst>
                                            <p:cond delay="0"/>
                                          </p:stCondLst>
                                        </p:cTn>
                                        <p:tgtEl>
                                          <p:spTgt spid="15"/>
                                        </p:tgtEl>
                                        <p:attrNameLst>
                                          <p:attrName>style.visibility</p:attrName>
                                        </p:attrNameLst>
                                      </p:cBhvr>
                                      <p:to>
                                        <p:strVal val="visible"/>
                                      </p:to>
                                    </p:set>
                                  </p:childTnLst>
                                </p:cTn>
                              </p:par>
                              <p:par>
                                <p:cTn id="44" presetID="6" presetClass="emph" presetSubtype="0" accel="100000" autoRev="1" fill="hold" nodeType="withEffect">
                                  <p:stCondLst>
                                    <p:cond delay="0"/>
                                  </p:stCondLst>
                                  <p:childTnLst>
                                    <p:animScale>
                                      <p:cBhvr>
                                        <p:cTn id="45" dur="500" fill="hold"/>
                                        <p:tgtEl>
                                          <p:spTgt spid="15"/>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129" grpId="0"/>
      <p:bldP spid="129" grpId="1"/>
      <p:bldP spid="130" grpId="0"/>
      <p:bldP spid="130" grpId="1"/>
      <p:bldP spid="131" grpId="0"/>
      <p:bldP spid="131" grpId="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Freeform 45"/>
          <p:cNvSpPr>
            <a:spLocks noChangeAspect="1"/>
          </p:cNvSpPr>
          <p:nvPr/>
        </p:nvSpPr>
        <p:spPr bwMode="auto">
          <a:xfrm>
            <a:off x="10756769" y="2643707"/>
            <a:ext cx="1035849" cy="800262"/>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350"/>
            <a:endParaRPr lang="en-US" sz="1176" dirty="0">
              <a:solidFill>
                <a:prstClr val="white"/>
              </a:solidFill>
              <a:latin typeface="Segoe UI Semilight"/>
            </a:endParaRPr>
          </a:p>
        </p:txBody>
      </p:sp>
      <p:sp>
        <p:nvSpPr>
          <p:cNvPr id="7" name="Oval 2"/>
          <p:cNvSpPr>
            <a:spLocks noChangeAspect="1"/>
          </p:cNvSpPr>
          <p:nvPr/>
        </p:nvSpPr>
        <p:spPr>
          <a:xfrm>
            <a:off x="11090550" y="3776347"/>
            <a:ext cx="478644" cy="458200"/>
          </a:xfrm>
          <a:custGeom>
            <a:avLst/>
            <a:gdLst/>
            <a:ahLst/>
            <a:cxnLst/>
            <a:rect l="l" t="t" r="r" b="b"/>
            <a:pathLst>
              <a:path w="1016264" h="972856">
                <a:moveTo>
                  <a:pt x="134879" y="817285"/>
                </a:moveTo>
                <a:cubicBezTo>
                  <a:pt x="102427" y="817285"/>
                  <a:pt x="76120" y="843592"/>
                  <a:pt x="76120" y="876044"/>
                </a:cubicBezTo>
                <a:cubicBezTo>
                  <a:pt x="76120" y="908496"/>
                  <a:pt x="102427" y="934803"/>
                  <a:pt x="134879" y="934803"/>
                </a:cubicBezTo>
                <a:cubicBezTo>
                  <a:pt x="167331" y="934803"/>
                  <a:pt x="193638" y="908496"/>
                  <a:pt x="193638" y="876044"/>
                </a:cubicBezTo>
                <a:cubicBezTo>
                  <a:pt x="193638" y="843592"/>
                  <a:pt x="167331" y="817285"/>
                  <a:pt x="134879" y="817285"/>
                </a:cubicBezTo>
                <a:close/>
                <a:moveTo>
                  <a:pt x="330279" y="497264"/>
                </a:moveTo>
                <a:lnTo>
                  <a:pt x="445265" y="611789"/>
                </a:lnTo>
                <a:cubicBezTo>
                  <a:pt x="429724" y="655979"/>
                  <a:pt x="431139" y="704341"/>
                  <a:pt x="447784" y="748318"/>
                </a:cubicBezTo>
                <a:lnTo>
                  <a:pt x="228798" y="967304"/>
                </a:lnTo>
                <a:cubicBezTo>
                  <a:pt x="177911" y="1018191"/>
                  <a:pt x="95405" y="1018191"/>
                  <a:pt x="44518" y="967304"/>
                </a:cubicBezTo>
                <a:lnTo>
                  <a:pt x="44519" y="967304"/>
                </a:lnTo>
                <a:lnTo>
                  <a:pt x="44518" y="967304"/>
                </a:lnTo>
                <a:lnTo>
                  <a:pt x="44518" y="967304"/>
                </a:lnTo>
                <a:cubicBezTo>
                  <a:pt x="-6369" y="916417"/>
                  <a:pt x="-6369" y="833911"/>
                  <a:pt x="44519" y="783024"/>
                </a:cubicBezTo>
                <a:close/>
                <a:moveTo>
                  <a:pt x="58759" y="26709"/>
                </a:moveTo>
                <a:lnTo>
                  <a:pt x="223018" y="126867"/>
                </a:lnTo>
                <a:lnTo>
                  <a:pt x="255068" y="220347"/>
                </a:lnTo>
                <a:lnTo>
                  <a:pt x="254364" y="221174"/>
                </a:lnTo>
                <a:lnTo>
                  <a:pt x="591085" y="553957"/>
                </a:lnTo>
                <a:cubicBezTo>
                  <a:pt x="639289" y="532384"/>
                  <a:pt x="697786" y="541541"/>
                  <a:pt x="737374" y="581129"/>
                </a:cubicBezTo>
                <a:lnTo>
                  <a:pt x="942601" y="786356"/>
                </a:lnTo>
                <a:cubicBezTo>
                  <a:pt x="994102" y="837856"/>
                  <a:pt x="994102" y="921356"/>
                  <a:pt x="942601" y="972856"/>
                </a:cubicBezTo>
                <a:cubicBezTo>
                  <a:pt x="891101" y="1024357"/>
                  <a:pt x="807601" y="1024357"/>
                  <a:pt x="756101" y="972856"/>
                </a:cubicBezTo>
                <a:lnTo>
                  <a:pt x="550874" y="767629"/>
                </a:lnTo>
                <a:cubicBezTo>
                  <a:pt x="508105" y="724860"/>
                  <a:pt x="500854" y="660021"/>
                  <a:pt x="529638" y="610059"/>
                </a:cubicBezTo>
                <a:lnTo>
                  <a:pt x="197507" y="281813"/>
                </a:lnTo>
                <a:lnTo>
                  <a:pt x="112176" y="255068"/>
                </a:lnTo>
                <a:lnTo>
                  <a:pt x="0" y="84133"/>
                </a:lnTo>
                <a:close/>
                <a:moveTo>
                  <a:pt x="773215" y="0"/>
                </a:moveTo>
                <a:cubicBezTo>
                  <a:pt x="800938" y="0"/>
                  <a:pt x="827577" y="4591"/>
                  <a:pt x="852055" y="14050"/>
                </a:cubicBezTo>
                <a:lnTo>
                  <a:pt x="725340" y="145397"/>
                </a:lnTo>
                <a:cubicBezTo>
                  <a:pt x="687446" y="184676"/>
                  <a:pt x="688568" y="247237"/>
                  <a:pt x="727848" y="285130"/>
                </a:cubicBezTo>
                <a:cubicBezTo>
                  <a:pt x="767126" y="323024"/>
                  <a:pt x="829687" y="321901"/>
                  <a:pt x="867580" y="282622"/>
                </a:cubicBezTo>
                <a:lnTo>
                  <a:pt x="997517" y="147937"/>
                </a:lnTo>
                <a:cubicBezTo>
                  <a:pt x="1009632" y="176361"/>
                  <a:pt x="1016264" y="207604"/>
                  <a:pt x="1016264" y="240378"/>
                </a:cubicBezTo>
                <a:cubicBezTo>
                  <a:pt x="1016264" y="373135"/>
                  <a:pt x="907448" y="480756"/>
                  <a:pt x="773215" y="480756"/>
                </a:cubicBezTo>
                <a:cubicBezTo>
                  <a:pt x="753961" y="480756"/>
                  <a:pt x="735229" y="478542"/>
                  <a:pt x="717487" y="473486"/>
                </a:cubicBezTo>
                <a:cubicBezTo>
                  <a:pt x="680562" y="460197"/>
                  <a:pt x="640719" y="457605"/>
                  <a:pt x="602672" y="465792"/>
                </a:cubicBezTo>
                <a:lnTo>
                  <a:pt x="481968" y="345575"/>
                </a:lnTo>
                <a:lnTo>
                  <a:pt x="507478" y="320064"/>
                </a:lnTo>
                <a:cubicBezTo>
                  <a:pt x="516650" y="310892"/>
                  <a:pt x="526849" y="303373"/>
                  <a:pt x="538003" y="298060"/>
                </a:cubicBezTo>
                <a:cubicBezTo>
                  <a:pt x="532623" y="279712"/>
                  <a:pt x="530166" y="260329"/>
                  <a:pt x="530166" y="240378"/>
                </a:cubicBezTo>
                <a:cubicBezTo>
                  <a:pt x="530166" y="107621"/>
                  <a:pt x="638982" y="0"/>
                  <a:pt x="773215" y="0"/>
                </a:cubicBez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350"/>
            <a:endParaRPr lang="en-US" sz="1765">
              <a:solidFill>
                <a:srgbClr val="FFFFFF"/>
              </a:solidFill>
              <a:latin typeface="Segoe UI Semilight"/>
            </a:endParaRPr>
          </a:p>
        </p:txBody>
      </p:sp>
      <p:grpSp>
        <p:nvGrpSpPr>
          <p:cNvPr id="3" name="Group 2"/>
          <p:cNvGrpSpPr>
            <a:grpSpLocks noChangeAspect="1"/>
          </p:cNvGrpSpPr>
          <p:nvPr/>
        </p:nvGrpSpPr>
        <p:grpSpPr>
          <a:xfrm>
            <a:off x="11172969" y="5826531"/>
            <a:ext cx="396226" cy="472024"/>
            <a:chOff x="11118331" y="5591550"/>
            <a:chExt cx="469745" cy="559607"/>
          </a:xfrm>
        </p:grpSpPr>
        <p:sp>
          <p:nvSpPr>
            <p:cNvPr id="13" name="Rectangle 12"/>
            <p:cNvSpPr/>
            <p:nvPr/>
          </p:nvSpPr>
          <p:spPr bwMode="auto">
            <a:xfrm>
              <a:off x="11146255" y="5711254"/>
              <a:ext cx="350145" cy="400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b="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 name="Oval 33"/>
            <p:cNvSpPr/>
            <p:nvPr/>
          </p:nvSpPr>
          <p:spPr>
            <a:xfrm>
              <a:off x="11118331" y="5591550"/>
              <a:ext cx="469745" cy="559607"/>
            </a:xfrm>
            <a:custGeom>
              <a:avLst/>
              <a:gdLst/>
              <a:ahLst/>
              <a:cxnLst/>
              <a:rect l="l" t="t" r="r" b="b"/>
              <a:pathLst>
                <a:path w="715594" h="852489">
                  <a:moveTo>
                    <a:pt x="75999" y="693514"/>
                  </a:moveTo>
                  <a:lnTo>
                    <a:pt x="75999" y="723026"/>
                  </a:lnTo>
                  <a:lnTo>
                    <a:pt x="567860" y="723026"/>
                  </a:lnTo>
                  <a:lnTo>
                    <a:pt x="567860" y="693514"/>
                  </a:lnTo>
                  <a:close/>
                  <a:moveTo>
                    <a:pt x="75999" y="618199"/>
                  </a:moveTo>
                  <a:lnTo>
                    <a:pt x="75999" y="647710"/>
                  </a:lnTo>
                  <a:lnTo>
                    <a:pt x="567860" y="647710"/>
                  </a:lnTo>
                  <a:lnTo>
                    <a:pt x="567860" y="618199"/>
                  </a:lnTo>
                  <a:close/>
                  <a:moveTo>
                    <a:pt x="75999" y="542881"/>
                  </a:moveTo>
                  <a:lnTo>
                    <a:pt x="75999" y="572393"/>
                  </a:lnTo>
                  <a:lnTo>
                    <a:pt x="567860" y="572393"/>
                  </a:lnTo>
                  <a:lnTo>
                    <a:pt x="567860" y="542881"/>
                  </a:lnTo>
                  <a:close/>
                  <a:moveTo>
                    <a:pt x="75999" y="467563"/>
                  </a:moveTo>
                  <a:lnTo>
                    <a:pt x="75999" y="497075"/>
                  </a:lnTo>
                  <a:lnTo>
                    <a:pt x="567860" y="497075"/>
                  </a:lnTo>
                  <a:lnTo>
                    <a:pt x="567860" y="467563"/>
                  </a:lnTo>
                  <a:close/>
                  <a:moveTo>
                    <a:pt x="75999" y="392246"/>
                  </a:moveTo>
                  <a:lnTo>
                    <a:pt x="75999" y="421757"/>
                  </a:lnTo>
                  <a:lnTo>
                    <a:pt x="567860" y="421757"/>
                  </a:lnTo>
                  <a:lnTo>
                    <a:pt x="567860" y="392246"/>
                  </a:lnTo>
                  <a:close/>
                  <a:moveTo>
                    <a:pt x="75999" y="316928"/>
                  </a:moveTo>
                  <a:lnTo>
                    <a:pt x="75999" y="346440"/>
                  </a:lnTo>
                  <a:lnTo>
                    <a:pt x="567860" y="346440"/>
                  </a:lnTo>
                  <a:lnTo>
                    <a:pt x="567860" y="316928"/>
                  </a:lnTo>
                  <a:close/>
                  <a:moveTo>
                    <a:pt x="75999" y="199086"/>
                  </a:moveTo>
                  <a:lnTo>
                    <a:pt x="75999" y="238435"/>
                  </a:lnTo>
                  <a:lnTo>
                    <a:pt x="371116" y="238435"/>
                  </a:lnTo>
                  <a:lnTo>
                    <a:pt x="371116" y="199086"/>
                  </a:lnTo>
                  <a:close/>
                  <a:moveTo>
                    <a:pt x="408177" y="47956"/>
                  </a:moveTo>
                  <a:cubicBezTo>
                    <a:pt x="408177" y="99192"/>
                    <a:pt x="408175" y="150427"/>
                    <a:pt x="408175" y="201663"/>
                  </a:cubicBezTo>
                  <a:cubicBezTo>
                    <a:pt x="407189" y="230651"/>
                    <a:pt x="434380" y="246831"/>
                    <a:pt x="451323" y="250202"/>
                  </a:cubicBezTo>
                  <a:lnTo>
                    <a:pt x="613120" y="252898"/>
                  </a:lnTo>
                  <a:close/>
                  <a:moveTo>
                    <a:pt x="470512" y="28313"/>
                  </a:moveTo>
                  <a:lnTo>
                    <a:pt x="536321" y="28313"/>
                  </a:lnTo>
                  <a:lnTo>
                    <a:pt x="715594" y="209926"/>
                  </a:lnTo>
                  <a:lnTo>
                    <a:pt x="715594" y="782381"/>
                  </a:lnTo>
                  <a:cubicBezTo>
                    <a:pt x="715594" y="811122"/>
                    <a:pt x="693938" y="834421"/>
                    <a:pt x="667223" y="834421"/>
                  </a:cubicBezTo>
                  <a:lnTo>
                    <a:pt x="643531" y="834421"/>
                  </a:lnTo>
                  <a:cubicBezTo>
                    <a:pt x="656436" y="824950"/>
                    <a:pt x="664358" y="809566"/>
                    <a:pt x="664358" y="792332"/>
                  </a:cubicBezTo>
                  <a:lnTo>
                    <a:pt x="664358" y="222159"/>
                  </a:lnTo>
                  <a:close/>
                  <a:moveTo>
                    <a:pt x="55034" y="0"/>
                  </a:moveTo>
                  <a:lnTo>
                    <a:pt x="421703" y="0"/>
                  </a:lnTo>
                  <a:lnTo>
                    <a:pt x="648984" y="227282"/>
                  </a:lnTo>
                  <a:lnTo>
                    <a:pt x="648984" y="797455"/>
                  </a:lnTo>
                  <a:cubicBezTo>
                    <a:pt x="648984" y="827850"/>
                    <a:pt x="624345" y="852489"/>
                    <a:pt x="593950" y="852489"/>
                  </a:cubicBezTo>
                  <a:lnTo>
                    <a:pt x="55034" y="852489"/>
                  </a:lnTo>
                  <a:cubicBezTo>
                    <a:pt x="24639" y="852489"/>
                    <a:pt x="0" y="827850"/>
                    <a:pt x="0" y="797455"/>
                  </a:cubicBezTo>
                  <a:lnTo>
                    <a:pt x="0" y="55034"/>
                  </a:lnTo>
                  <a:cubicBezTo>
                    <a:pt x="0" y="24640"/>
                    <a:pt x="24639" y="0"/>
                    <a:pt x="55034" y="0"/>
                  </a:cubicBez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350"/>
              <a:endParaRPr lang="en-US" sz="1765">
                <a:solidFill>
                  <a:prstClr val="white"/>
                </a:solidFill>
                <a:latin typeface="Segoe UI Semilight"/>
              </a:endParaRPr>
            </a:p>
          </p:txBody>
        </p:sp>
      </p:grpSp>
      <p:grpSp>
        <p:nvGrpSpPr>
          <p:cNvPr id="15" name="Group 14"/>
          <p:cNvGrpSpPr>
            <a:grpSpLocks noChangeAspect="1"/>
          </p:cNvGrpSpPr>
          <p:nvPr/>
        </p:nvGrpSpPr>
        <p:grpSpPr>
          <a:xfrm>
            <a:off x="10935028" y="4828975"/>
            <a:ext cx="634166" cy="455375"/>
            <a:chOff x="2217630" y="5833671"/>
            <a:chExt cx="1446670" cy="1038810"/>
          </a:xfrm>
          <a:solidFill>
            <a:schemeClr val="bg2">
              <a:lumMod val="60000"/>
              <a:lumOff val="40000"/>
            </a:schemeClr>
          </a:solidFill>
        </p:grpSpPr>
        <p:sp>
          <p:nvSpPr>
            <p:cNvPr id="16" name="Rounded Rectangle 114"/>
            <p:cNvSpPr/>
            <p:nvPr/>
          </p:nvSpPr>
          <p:spPr bwMode="auto">
            <a:xfrm rot="21378433">
              <a:off x="2217630" y="5881447"/>
              <a:ext cx="986402" cy="991034"/>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7" name="Group 16"/>
            <p:cNvGrpSpPr/>
            <p:nvPr/>
          </p:nvGrpSpPr>
          <p:grpSpPr>
            <a:xfrm>
              <a:off x="3003012" y="5833671"/>
              <a:ext cx="661288" cy="1004082"/>
              <a:chOff x="11349619" y="142958"/>
              <a:chExt cx="661288" cy="1004082"/>
            </a:xfrm>
            <a:grpFill/>
          </p:grpSpPr>
          <p:sp>
            <p:nvSpPr>
              <p:cNvPr id="18" name="Freeform 259"/>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350"/>
                <a:endParaRPr lang="en-US" sz="1765">
                  <a:solidFill>
                    <a:srgbClr val="FFFFFF"/>
                  </a:solidFill>
                  <a:latin typeface="Segoe UI Semilight"/>
                </a:endParaRPr>
              </a:p>
            </p:txBody>
          </p:sp>
          <p:sp>
            <p:nvSpPr>
              <p:cNvPr id="19" name="Freeform 254"/>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0" name="Group 19"/>
              <p:cNvGrpSpPr/>
              <p:nvPr/>
            </p:nvGrpSpPr>
            <p:grpSpPr>
              <a:xfrm>
                <a:off x="11483389" y="309294"/>
                <a:ext cx="154038" cy="79522"/>
                <a:chOff x="10813256" y="125015"/>
                <a:chExt cx="806725" cy="416470"/>
              </a:xfrm>
              <a:grpFill/>
            </p:grpSpPr>
            <p:sp>
              <p:nvSpPr>
                <p:cNvPr id="24" name="Freeform 24"/>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Freeform 248"/>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1" name="Group 20"/>
              <p:cNvGrpSpPr/>
              <p:nvPr/>
            </p:nvGrpSpPr>
            <p:grpSpPr>
              <a:xfrm flipH="1">
                <a:off x="11693656" y="309294"/>
                <a:ext cx="154038" cy="79522"/>
                <a:chOff x="10813256" y="125015"/>
                <a:chExt cx="806725" cy="416470"/>
              </a:xfrm>
              <a:grpFill/>
            </p:grpSpPr>
            <p:sp>
              <p:nvSpPr>
                <p:cNvPr id="22" name="Freeform 251"/>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3" name="Freeform 252"/>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sp>
        <p:nvSpPr>
          <p:cNvPr id="26" name="Title 1"/>
          <p:cNvSpPr txBox="1">
            <a:spLocks/>
          </p:cNvSpPr>
          <p:nvPr/>
        </p:nvSpPr>
        <p:spPr>
          <a:xfrm>
            <a:off x="273269" y="2669779"/>
            <a:ext cx="10253320" cy="448212"/>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defTabSz="914367" fontAlgn="ctr"/>
            <a:r>
              <a:rPr lang="en-US" sz="6600" spc="-100" dirty="0">
                <a:solidFill>
                  <a:schemeClr val="tx1"/>
                </a:solidFill>
                <a:latin typeface="Segoe UI Light"/>
              </a:rPr>
              <a:t>Report Server for the BI user</a:t>
            </a:r>
          </a:p>
        </p:txBody>
      </p:sp>
      <p:sp>
        <p:nvSpPr>
          <p:cNvPr id="28" name="Title 1"/>
          <p:cNvSpPr txBox="1">
            <a:spLocks/>
          </p:cNvSpPr>
          <p:nvPr/>
        </p:nvSpPr>
        <p:spPr>
          <a:xfrm>
            <a:off x="1857809" y="3725998"/>
            <a:ext cx="8668780" cy="448212"/>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defTabSz="914367" fontAlgn="ctr"/>
            <a:r>
              <a:rPr lang="en-US" sz="2745" spc="-100" dirty="0">
                <a:solidFill>
                  <a:srgbClr val="4EB1FF"/>
                </a:solidFill>
                <a:latin typeface="Segoe UI Light"/>
              </a:rPr>
              <a:t>Report Server for the IT Pro</a:t>
            </a:r>
          </a:p>
        </p:txBody>
      </p:sp>
      <p:sp>
        <p:nvSpPr>
          <p:cNvPr id="29" name="Title 1"/>
          <p:cNvSpPr txBox="1">
            <a:spLocks/>
          </p:cNvSpPr>
          <p:nvPr/>
        </p:nvSpPr>
        <p:spPr>
          <a:xfrm>
            <a:off x="1857809" y="1613561"/>
            <a:ext cx="8668780" cy="448212"/>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defTabSz="914367" fontAlgn="ctr"/>
            <a:r>
              <a:rPr lang="en-US" sz="2745" spc="-100" dirty="0">
                <a:solidFill>
                  <a:srgbClr val="4EB1FF"/>
                </a:solidFill>
                <a:latin typeface="Segoe UI Light"/>
              </a:rPr>
              <a:t>How to acquire</a:t>
            </a:r>
          </a:p>
        </p:txBody>
      </p:sp>
      <p:sp>
        <p:nvSpPr>
          <p:cNvPr id="30" name="Title 1"/>
          <p:cNvSpPr txBox="1">
            <a:spLocks/>
          </p:cNvSpPr>
          <p:nvPr/>
        </p:nvSpPr>
        <p:spPr>
          <a:xfrm>
            <a:off x="1857809" y="4782216"/>
            <a:ext cx="8668780" cy="448212"/>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defTabSz="914367" fontAlgn="ctr"/>
            <a:r>
              <a:rPr lang="en-US" sz="2745" spc="-100" dirty="0">
                <a:solidFill>
                  <a:srgbClr val="4EB1FF"/>
                </a:solidFill>
                <a:latin typeface="Segoe UI Light"/>
              </a:rPr>
              <a:t>Scenarios</a:t>
            </a:r>
          </a:p>
        </p:txBody>
      </p:sp>
      <p:sp>
        <p:nvSpPr>
          <p:cNvPr id="31" name="Title 1"/>
          <p:cNvSpPr txBox="1">
            <a:spLocks/>
          </p:cNvSpPr>
          <p:nvPr/>
        </p:nvSpPr>
        <p:spPr>
          <a:xfrm>
            <a:off x="1857809" y="5838436"/>
            <a:ext cx="8668780" cy="448212"/>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defTabSz="914367" fontAlgn="ctr"/>
            <a:r>
              <a:rPr lang="en-US" sz="2745" spc="-100" dirty="0">
                <a:solidFill>
                  <a:srgbClr val="4EB1FF"/>
                </a:solidFill>
                <a:latin typeface="Segoe UI Light"/>
              </a:rPr>
              <a:t>Summary</a:t>
            </a:r>
          </a:p>
        </p:txBody>
      </p:sp>
      <p:sp>
        <p:nvSpPr>
          <p:cNvPr id="33" name="Title 1">
            <a:extLst>
              <a:ext uri="{FF2B5EF4-FFF2-40B4-BE49-F238E27FC236}">
                <a16:creationId xmlns:a16="http://schemas.microsoft.com/office/drawing/2014/main" id="{4B1AA1AC-F98C-42BF-94E1-FCB6CF12D0C2}"/>
              </a:ext>
            </a:extLst>
          </p:cNvPr>
          <p:cNvSpPr txBox="1">
            <a:spLocks/>
          </p:cNvSpPr>
          <p:nvPr/>
        </p:nvSpPr>
        <p:spPr>
          <a:xfrm>
            <a:off x="1857809" y="557342"/>
            <a:ext cx="8668780" cy="448212"/>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defTabSz="914367" fontAlgn="ctr"/>
            <a:r>
              <a:rPr lang="en-US" sz="2745" spc="-100" dirty="0">
                <a:solidFill>
                  <a:srgbClr val="4EB1FF"/>
                </a:solidFill>
                <a:latin typeface="Segoe UI Light"/>
              </a:rPr>
              <a:t>Overview</a:t>
            </a:r>
          </a:p>
        </p:txBody>
      </p:sp>
      <p:grpSp>
        <p:nvGrpSpPr>
          <p:cNvPr id="34" name="Group 33">
            <a:extLst>
              <a:ext uri="{FF2B5EF4-FFF2-40B4-BE49-F238E27FC236}">
                <a16:creationId xmlns:a16="http://schemas.microsoft.com/office/drawing/2014/main" id="{7358B38F-8475-481D-B12E-9DDE80E6C210}"/>
              </a:ext>
            </a:extLst>
          </p:cNvPr>
          <p:cNvGrpSpPr>
            <a:grpSpLocks noChangeAspect="1"/>
          </p:cNvGrpSpPr>
          <p:nvPr/>
        </p:nvGrpSpPr>
        <p:grpSpPr>
          <a:xfrm>
            <a:off x="10992863" y="588069"/>
            <a:ext cx="512121" cy="508120"/>
            <a:chOff x="1812596" y="2427289"/>
            <a:chExt cx="406399" cy="403226"/>
          </a:xfrm>
          <a:solidFill>
            <a:schemeClr val="bg2">
              <a:lumMod val="60000"/>
              <a:lumOff val="40000"/>
            </a:schemeClr>
          </a:solidFill>
        </p:grpSpPr>
        <p:sp>
          <p:nvSpPr>
            <p:cNvPr id="35" name="Freeform 39">
              <a:extLst>
                <a:ext uri="{FF2B5EF4-FFF2-40B4-BE49-F238E27FC236}">
                  <a16:creationId xmlns:a16="http://schemas.microsoft.com/office/drawing/2014/main" id="{00EB2A5A-7B37-4B72-B08D-D90BAB6416AF}"/>
                </a:ext>
              </a:extLst>
            </p:cNvPr>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endParaRPr lang="en-US" sz="1765">
                <a:solidFill>
                  <a:srgbClr val="FFFFFF"/>
                </a:solidFill>
                <a:latin typeface="Segoe UI Semilight"/>
              </a:endParaRPr>
            </a:p>
          </p:txBody>
        </p:sp>
        <p:sp>
          <p:nvSpPr>
            <p:cNvPr id="36" name="Freeform 40">
              <a:extLst>
                <a:ext uri="{FF2B5EF4-FFF2-40B4-BE49-F238E27FC236}">
                  <a16:creationId xmlns:a16="http://schemas.microsoft.com/office/drawing/2014/main" id="{8F4B2753-D1BF-4944-845E-410E0DE1C51D}"/>
                </a:ext>
              </a:extLst>
            </p:cNvPr>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endParaRPr lang="en-US" sz="1765">
                <a:solidFill>
                  <a:srgbClr val="FFFFFF"/>
                </a:solidFill>
                <a:latin typeface="Segoe UI Semilight"/>
              </a:endParaRPr>
            </a:p>
          </p:txBody>
        </p:sp>
      </p:grpSp>
      <p:pic>
        <p:nvPicPr>
          <p:cNvPr id="32" name="Graphic 31" descr="Handshake">
            <a:extLst>
              <a:ext uri="{FF2B5EF4-FFF2-40B4-BE49-F238E27FC236}">
                <a16:creationId xmlns:a16="http://schemas.microsoft.com/office/drawing/2014/main" id="{24D193D9-AA6C-4C1E-B472-6BC848EF4F2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4947" y="1518771"/>
            <a:ext cx="828327" cy="828327"/>
          </a:xfrm>
          <a:prstGeom prst="rect">
            <a:avLst/>
          </a:prstGeom>
        </p:spPr>
      </p:pic>
    </p:spTree>
    <p:extLst>
      <p:ext uri="{BB962C8B-B14F-4D97-AF65-F5344CB8AC3E}">
        <p14:creationId xmlns:p14="http://schemas.microsoft.com/office/powerpoint/2010/main" val="255629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a:t>Power BI Report Server</a:t>
            </a:r>
          </a:p>
        </p:txBody>
      </p:sp>
      <p:cxnSp>
        <p:nvCxnSpPr>
          <p:cNvPr id="129" name="Straight Connector 128"/>
          <p:cNvCxnSpPr>
            <a:cxnSpLocks/>
          </p:cNvCxnSpPr>
          <p:nvPr/>
        </p:nvCxnSpPr>
        <p:spPr>
          <a:xfrm flipV="1">
            <a:off x="454797" y="3429000"/>
            <a:ext cx="11282406" cy="0"/>
          </a:xfrm>
          <a:prstGeom prst="line">
            <a:avLst/>
          </a:prstGeom>
          <a:ln w="476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5" name="Rectangle 184"/>
          <p:cNvSpPr/>
          <p:nvPr/>
        </p:nvSpPr>
        <p:spPr bwMode="auto">
          <a:xfrm>
            <a:off x="4490022" y="4868863"/>
            <a:ext cx="3099816"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spcBef>
                <a:spcPts val="2400"/>
              </a:spcBef>
              <a:spcAft>
                <a:spcPts val="1200"/>
              </a:spcAft>
              <a:buClrTx/>
              <a:buSzTx/>
              <a:buFontTx/>
              <a:buNone/>
              <a:tabLst/>
              <a:defRPr/>
            </a:pPr>
            <a:endParaRPr kumimoji="0" lang="en-US" sz="1800" u="none" strike="noStrike" kern="1200" cap="none" normalizeH="0" baseline="0" noProof="0">
              <a:ln>
                <a:noFill/>
              </a:ln>
              <a:solidFill>
                <a:srgbClr val="353535"/>
              </a:solidFill>
              <a:effectLst/>
              <a:uLnTx/>
              <a:uFillTx/>
              <a:ea typeface="+mn-ea"/>
              <a:cs typeface="Segoe UI" panose="020B0502040204020203" pitchFamily="34" charset="0"/>
            </a:endParaRPr>
          </a:p>
        </p:txBody>
      </p:sp>
      <p:grpSp>
        <p:nvGrpSpPr>
          <p:cNvPr id="27" name="Group 26"/>
          <p:cNvGrpSpPr/>
          <p:nvPr/>
        </p:nvGrpSpPr>
        <p:grpSpPr>
          <a:xfrm>
            <a:off x="911464" y="4825023"/>
            <a:ext cx="2485548" cy="1570421"/>
            <a:chOff x="-3553289" y="1211263"/>
            <a:chExt cx="5901371" cy="3728608"/>
          </a:xfrm>
        </p:grpSpPr>
        <p:pic>
          <p:nvPicPr>
            <p:cNvPr id="162" name="Picture 16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61116" y="1419883"/>
              <a:ext cx="5511756" cy="2992097"/>
            </a:xfrm>
            <a:prstGeom prst="rect">
              <a:avLst/>
            </a:prstGeom>
          </p:spPr>
        </p:pic>
        <p:sp>
          <p:nvSpPr>
            <p:cNvPr id="163" name="Freeform 7"/>
            <p:cNvSpPr>
              <a:spLocks noChangeAspect="1" noEditPoints="1"/>
            </p:cNvSpPr>
            <p:nvPr/>
          </p:nvSpPr>
          <p:spPr bwMode="auto">
            <a:xfrm>
              <a:off x="-3553289" y="1211263"/>
              <a:ext cx="5901371" cy="3728608"/>
            </a:xfrm>
            <a:custGeom>
              <a:avLst/>
              <a:gdLst>
                <a:gd name="T0" fmla="*/ 16 w 1389"/>
                <a:gd name="T1" fmla="*/ 0 h 878"/>
                <a:gd name="T2" fmla="*/ 0 w 1389"/>
                <a:gd name="T3" fmla="*/ 332 h 878"/>
                <a:gd name="T4" fmla="*/ 0 w 1389"/>
                <a:gd name="T5" fmla="*/ 788 h 878"/>
                <a:gd name="T6" fmla="*/ 198 w 1389"/>
                <a:gd name="T7" fmla="*/ 802 h 878"/>
                <a:gd name="T8" fmla="*/ 647 w 1389"/>
                <a:gd name="T9" fmla="*/ 803 h 878"/>
                <a:gd name="T10" fmla="*/ 647 w 1389"/>
                <a:gd name="T11" fmla="*/ 826 h 878"/>
                <a:gd name="T12" fmla="*/ 355 w 1389"/>
                <a:gd name="T13" fmla="*/ 840 h 878"/>
                <a:gd name="T14" fmla="*/ 345 w 1389"/>
                <a:gd name="T15" fmla="*/ 878 h 878"/>
                <a:gd name="T16" fmla="*/ 1039 w 1389"/>
                <a:gd name="T17" fmla="*/ 864 h 878"/>
                <a:gd name="T18" fmla="*/ 1000 w 1389"/>
                <a:gd name="T19" fmla="*/ 826 h 878"/>
                <a:gd name="T20" fmla="*/ 721 w 1389"/>
                <a:gd name="T21" fmla="*/ 804 h 878"/>
                <a:gd name="T22" fmla="*/ 1374 w 1389"/>
                <a:gd name="T23" fmla="*/ 803 h 878"/>
                <a:gd name="T24" fmla="*/ 1389 w 1389"/>
                <a:gd name="T25" fmla="*/ 14 h 878"/>
                <a:gd name="T26" fmla="*/ 1126 w 1389"/>
                <a:gd name="T27" fmla="*/ 781 h 878"/>
                <a:gd name="T28" fmla="*/ 1107 w 1389"/>
                <a:gd name="T29" fmla="*/ 778 h 878"/>
                <a:gd name="T30" fmla="*/ 1126 w 1389"/>
                <a:gd name="T31" fmla="*/ 774 h 878"/>
                <a:gd name="T32" fmla="*/ 1126 w 1389"/>
                <a:gd name="T33" fmla="*/ 781 h 878"/>
                <a:gd name="T34" fmla="*/ 1144 w 1389"/>
                <a:gd name="T35" fmla="*/ 781 h 878"/>
                <a:gd name="T36" fmla="*/ 1144 w 1389"/>
                <a:gd name="T37" fmla="*/ 774 h 878"/>
                <a:gd name="T38" fmla="*/ 1164 w 1389"/>
                <a:gd name="T39" fmla="*/ 778 h 878"/>
                <a:gd name="T40" fmla="*/ 1194 w 1389"/>
                <a:gd name="T41" fmla="*/ 781 h 878"/>
                <a:gd name="T42" fmla="*/ 1174 w 1389"/>
                <a:gd name="T43" fmla="*/ 778 h 878"/>
                <a:gd name="T44" fmla="*/ 1194 w 1389"/>
                <a:gd name="T45" fmla="*/ 774 h 878"/>
                <a:gd name="T46" fmla="*/ 1194 w 1389"/>
                <a:gd name="T47" fmla="*/ 781 h 878"/>
                <a:gd name="T48" fmla="*/ 1211 w 1389"/>
                <a:gd name="T49" fmla="*/ 781 h 878"/>
                <a:gd name="T50" fmla="*/ 1211 w 1389"/>
                <a:gd name="T51" fmla="*/ 774 h 878"/>
                <a:gd name="T52" fmla="*/ 1231 w 1389"/>
                <a:gd name="T53" fmla="*/ 778 h 878"/>
                <a:gd name="T54" fmla="*/ 1261 w 1389"/>
                <a:gd name="T55" fmla="*/ 781 h 878"/>
                <a:gd name="T56" fmla="*/ 1241 w 1389"/>
                <a:gd name="T57" fmla="*/ 778 h 878"/>
                <a:gd name="T58" fmla="*/ 1261 w 1389"/>
                <a:gd name="T59" fmla="*/ 774 h 878"/>
                <a:gd name="T60" fmla="*/ 1261 w 1389"/>
                <a:gd name="T61" fmla="*/ 781 h 878"/>
                <a:gd name="T62" fmla="*/ 1278 w 1389"/>
                <a:gd name="T63" fmla="*/ 781 h 878"/>
                <a:gd name="T64" fmla="*/ 1278 w 1389"/>
                <a:gd name="T65" fmla="*/ 774 h 878"/>
                <a:gd name="T66" fmla="*/ 1298 w 1389"/>
                <a:gd name="T67" fmla="*/ 778 h 878"/>
                <a:gd name="T68" fmla="*/ 1316 w 1389"/>
                <a:gd name="T69" fmla="*/ 787 h 878"/>
                <a:gd name="T70" fmla="*/ 1316 w 1389"/>
                <a:gd name="T71" fmla="*/ 768 h 878"/>
                <a:gd name="T72" fmla="*/ 1316 w 1389"/>
                <a:gd name="T73" fmla="*/ 787 h 878"/>
                <a:gd name="T74" fmla="*/ 1326 w 1389"/>
                <a:gd name="T75" fmla="*/ 754 h 878"/>
                <a:gd name="T76" fmla="*/ 455 w 1389"/>
                <a:gd name="T77" fmla="*/ 754 h 878"/>
                <a:gd name="T78" fmla="*/ 49 w 1389"/>
                <a:gd name="T79" fmla="*/ 739 h 878"/>
                <a:gd name="T80" fmla="*/ 49 w 1389"/>
                <a:gd name="T81" fmla="*/ 332 h 878"/>
                <a:gd name="T82" fmla="*/ 64 w 1389"/>
                <a:gd name="T83" fmla="*/ 48 h 878"/>
                <a:gd name="T84" fmla="*/ 1340 w 1389"/>
                <a:gd name="T85" fmla="*/ 63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9" h="878">
                  <a:moveTo>
                    <a:pt x="1374" y="0"/>
                  </a:moveTo>
                  <a:cubicBezTo>
                    <a:pt x="16" y="0"/>
                    <a:pt x="16" y="0"/>
                    <a:pt x="16" y="0"/>
                  </a:cubicBezTo>
                  <a:cubicBezTo>
                    <a:pt x="7" y="0"/>
                    <a:pt x="0" y="6"/>
                    <a:pt x="0" y="14"/>
                  </a:cubicBezTo>
                  <a:cubicBezTo>
                    <a:pt x="0" y="139"/>
                    <a:pt x="0" y="244"/>
                    <a:pt x="0" y="332"/>
                  </a:cubicBezTo>
                  <a:cubicBezTo>
                    <a:pt x="0" y="384"/>
                    <a:pt x="0" y="430"/>
                    <a:pt x="0" y="470"/>
                  </a:cubicBezTo>
                  <a:cubicBezTo>
                    <a:pt x="0" y="788"/>
                    <a:pt x="0" y="788"/>
                    <a:pt x="0" y="788"/>
                  </a:cubicBezTo>
                  <a:cubicBezTo>
                    <a:pt x="0" y="796"/>
                    <a:pt x="7" y="802"/>
                    <a:pt x="16" y="802"/>
                  </a:cubicBezTo>
                  <a:cubicBezTo>
                    <a:pt x="16" y="802"/>
                    <a:pt x="16" y="802"/>
                    <a:pt x="198" y="802"/>
                  </a:cubicBezTo>
                  <a:cubicBezTo>
                    <a:pt x="198" y="802"/>
                    <a:pt x="198" y="803"/>
                    <a:pt x="198" y="803"/>
                  </a:cubicBezTo>
                  <a:cubicBezTo>
                    <a:pt x="647" y="803"/>
                    <a:pt x="647" y="803"/>
                    <a:pt x="647" y="803"/>
                  </a:cubicBezTo>
                  <a:cubicBezTo>
                    <a:pt x="647" y="803"/>
                    <a:pt x="647" y="803"/>
                    <a:pt x="647" y="804"/>
                  </a:cubicBezTo>
                  <a:cubicBezTo>
                    <a:pt x="647" y="826"/>
                    <a:pt x="647" y="826"/>
                    <a:pt x="647" y="826"/>
                  </a:cubicBezTo>
                  <a:cubicBezTo>
                    <a:pt x="369" y="826"/>
                    <a:pt x="369" y="826"/>
                    <a:pt x="369" y="826"/>
                  </a:cubicBezTo>
                  <a:cubicBezTo>
                    <a:pt x="362" y="826"/>
                    <a:pt x="355" y="832"/>
                    <a:pt x="355" y="840"/>
                  </a:cubicBezTo>
                  <a:cubicBezTo>
                    <a:pt x="331" y="864"/>
                    <a:pt x="331" y="864"/>
                    <a:pt x="331" y="864"/>
                  </a:cubicBezTo>
                  <a:cubicBezTo>
                    <a:pt x="331" y="872"/>
                    <a:pt x="337" y="878"/>
                    <a:pt x="345" y="878"/>
                  </a:cubicBezTo>
                  <a:cubicBezTo>
                    <a:pt x="1024" y="878"/>
                    <a:pt x="1024" y="878"/>
                    <a:pt x="1024" y="878"/>
                  </a:cubicBezTo>
                  <a:cubicBezTo>
                    <a:pt x="1033" y="878"/>
                    <a:pt x="1039" y="872"/>
                    <a:pt x="1039" y="864"/>
                  </a:cubicBezTo>
                  <a:cubicBezTo>
                    <a:pt x="1015" y="840"/>
                    <a:pt x="1015" y="840"/>
                    <a:pt x="1015" y="840"/>
                  </a:cubicBezTo>
                  <a:cubicBezTo>
                    <a:pt x="1015" y="832"/>
                    <a:pt x="1009" y="826"/>
                    <a:pt x="1000" y="826"/>
                  </a:cubicBezTo>
                  <a:cubicBezTo>
                    <a:pt x="721" y="826"/>
                    <a:pt x="721" y="826"/>
                    <a:pt x="721" y="826"/>
                  </a:cubicBezTo>
                  <a:cubicBezTo>
                    <a:pt x="721" y="804"/>
                    <a:pt x="721" y="804"/>
                    <a:pt x="721" y="804"/>
                  </a:cubicBezTo>
                  <a:cubicBezTo>
                    <a:pt x="721" y="803"/>
                    <a:pt x="721" y="803"/>
                    <a:pt x="721" y="803"/>
                  </a:cubicBezTo>
                  <a:cubicBezTo>
                    <a:pt x="1374" y="803"/>
                    <a:pt x="1374" y="803"/>
                    <a:pt x="1374" y="803"/>
                  </a:cubicBezTo>
                  <a:cubicBezTo>
                    <a:pt x="1383" y="803"/>
                    <a:pt x="1389" y="797"/>
                    <a:pt x="1389" y="789"/>
                  </a:cubicBezTo>
                  <a:cubicBezTo>
                    <a:pt x="1389" y="14"/>
                    <a:pt x="1389" y="14"/>
                    <a:pt x="1389" y="14"/>
                  </a:cubicBezTo>
                  <a:cubicBezTo>
                    <a:pt x="1389" y="6"/>
                    <a:pt x="1383" y="0"/>
                    <a:pt x="1374" y="0"/>
                  </a:cubicBezTo>
                  <a:close/>
                  <a:moveTo>
                    <a:pt x="1126" y="781"/>
                  </a:moveTo>
                  <a:cubicBezTo>
                    <a:pt x="1110" y="781"/>
                    <a:pt x="1110" y="781"/>
                    <a:pt x="1110" y="781"/>
                  </a:cubicBezTo>
                  <a:cubicBezTo>
                    <a:pt x="1108" y="781"/>
                    <a:pt x="1107" y="780"/>
                    <a:pt x="1107" y="778"/>
                  </a:cubicBezTo>
                  <a:cubicBezTo>
                    <a:pt x="1107" y="776"/>
                    <a:pt x="1108" y="774"/>
                    <a:pt x="1110" y="774"/>
                  </a:cubicBezTo>
                  <a:cubicBezTo>
                    <a:pt x="1126" y="774"/>
                    <a:pt x="1126" y="774"/>
                    <a:pt x="1126" y="774"/>
                  </a:cubicBezTo>
                  <a:cubicBezTo>
                    <a:pt x="1129" y="774"/>
                    <a:pt x="1130" y="776"/>
                    <a:pt x="1130" y="778"/>
                  </a:cubicBezTo>
                  <a:cubicBezTo>
                    <a:pt x="1130" y="780"/>
                    <a:pt x="1129" y="781"/>
                    <a:pt x="1126" y="781"/>
                  </a:cubicBezTo>
                  <a:close/>
                  <a:moveTo>
                    <a:pt x="1160" y="781"/>
                  </a:moveTo>
                  <a:cubicBezTo>
                    <a:pt x="1144" y="781"/>
                    <a:pt x="1144" y="781"/>
                    <a:pt x="1144" y="781"/>
                  </a:cubicBezTo>
                  <a:cubicBezTo>
                    <a:pt x="1142" y="781"/>
                    <a:pt x="1140" y="780"/>
                    <a:pt x="1140" y="778"/>
                  </a:cubicBezTo>
                  <a:cubicBezTo>
                    <a:pt x="1140" y="776"/>
                    <a:pt x="1142" y="774"/>
                    <a:pt x="1144" y="774"/>
                  </a:cubicBezTo>
                  <a:cubicBezTo>
                    <a:pt x="1160" y="774"/>
                    <a:pt x="1160" y="774"/>
                    <a:pt x="1160" y="774"/>
                  </a:cubicBezTo>
                  <a:cubicBezTo>
                    <a:pt x="1162" y="774"/>
                    <a:pt x="1164" y="776"/>
                    <a:pt x="1164" y="778"/>
                  </a:cubicBezTo>
                  <a:cubicBezTo>
                    <a:pt x="1164" y="780"/>
                    <a:pt x="1162" y="781"/>
                    <a:pt x="1160" y="781"/>
                  </a:cubicBezTo>
                  <a:close/>
                  <a:moveTo>
                    <a:pt x="1194" y="781"/>
                  </a:moveTo>
                  <a:cubicBezTo>
                    <a:pt x="1177" y="781"/>
                    <a:pt x="1177" y="781"/>
                    <a:pt x="1177" y="781"/>
                  </a:cubicBezTo>
                  <a:cubicBezTo>
                    <a:pt x="1175" y="781"/>
                    <a:pt x="1174" y="780"/>
                    <a:pt x="1174" y="778"/>
                  </a:cubicBezTo>
                  <a:cubicBezTo>
                    <a:pt x="1174" y="776"/>
                    <a:pt x="1175" y="774"/>
                    <a:pt x="1177" y="774"/>
                  </a:cubicBezTo>
                  <a:cubicBezTo>
                    <a:pt x="1194" y="774"/>
                    <a:pt x="1194" y="774"/>
                    <a:pt x="1194" y="774"/>
                  </a:cubicBezTo>
                  <a:cubicBezTo>
                    <a:pt x="1196" y="774"/>
                    <a:pt x="1198" y="776"/>
                    <a:pt x="1198" y="778"/>
                  </a:cubicBezTo>
                  <a:cubicBezTo>
                    <a:pt x="1198" y="780"/>
                    <a:pt x="1196" y="781"/>
                    <a:pt x="1194" y="781"/>
                  </a:cubicBezTo>
                  <a:close/>
                  <a:moveTo>
                    <a:pt x="1228" y="781"/>
                  </a:moveTo>
                  <a:cubicBezTo>
                    <a:pt x="1211" y="781"/>
                    <a:pt x="1211" y="781"/>
                    <a:pt x="1211" y="781"/>
                  </a:cubicBezTo>
                  <a:cubicBezTo>
                    <a:pt x="1209" y="781"/>
                    <a:pt x="1207" y="780"/>
                    <a:pt x="1207" y="778"/>
                  </a:cubicBezTo>
                  <a:cubicBezTo>
                    <a:pt x="1207" y="776"/>
                    <a:pt x="1209" y="774"/>
                    <a:pt x="1211" y="774"/>
                  </a:cubicBezTo>
                  <a:cubicBezTo>
                    <a:pt x="1228" y="774"/>
                    <a:pt x="1228" y="774"/>
                    <a:pt x="1228" y="774"/>
                  </a:cubicBezTo>
                  <a:cubicBezTo>
                    <a:pt x="1230" y="774"/>
                    <a:pt x="1231" y="776"/>
                    <a:pt x="1231" y="778"/>
                  </a:cubicBezTo>
                  <a:cubicBezTo>
                    <a:pt x="1231" y="780"/>
                    <a:pt x="1230" y="781"/>
                    <a:pt x="1228" y="781"/>
                  </a:cubicBezTo>
                  <a:close/>
                  <a:moveTo>
                    <a:pt x="1261" y="781"/>
                  </a:moveTo>
                  <a:cubicBezTo>
                    <a:pt x="1244" y="781"/>
                    <a:pt x="1244" y="781"/>
                    <a:pt x="1244" y="781"/>
                  </a:cubicBezTo>
                  <a:cubicBezTo>
                    <a:pt x="1242" y="781"/>
                    <a:pt x="1241" y="780"/>
                    <a:pt x="1241" y="778"/>
                  </a:cubicBezTo>
                  <a:cubicBezTo>
                    <a:pt x="1241" y="776"/>
                    <a:pt x="1242" y="774"/>
                    <a:pt x="1244" y="774"/>
                  </a:cubicBezTo>
                  <a:cubicBezTo>
                    <a:pt x="1261" y="774"/>
                    <a:pt x="1261" y="774"/>
                    <a:pt x="1261" y="774"/>
                  </a:cubicBezTo>
                  <a:cubicBezTo>
                    <a:pt x="1263" y="774"/>
                    <a:pt x="1265" y="776"/>
                    <a:pt x="1265" y="778"/>
                  </a:cubicBezTo>
                  <a:cubicBezTo>
                    <a:pt x="1265" y="780"/>
                    <a:pt x="1263" y="781"/>
                    <a:pt x="1261" y="781"/>
                  </a:cubicBezTo>
                  <a:close/>
                  <a:moveTo>
                    <a:pt x="1295" y="781"/>
                  </a:moveTo>
                  <a:cubicBezTo>
                    <a:pt x="1278" y="781"/>
                    <a:pt x="1278" y="781"/>
                    <a:pt x="1278" y="781"/>
                  </a:cubicBezTo>
                  <a:cubicBezTo>
                    <a:pt x="1276" y="781"/>
                    <a:pt x="1274" y="780"/>
                    <a:pt x="1274" y="778"/>
                  </a:cubicBezTo>
                  <a:cubicBezTo>
                    <a:pt x="1274" y="776"/>
                    <a:pt x="1276" y="774"/>
                    <a:pt x="1278" y="774"/>
                  </a:cubicBezTo>
                  <a:cubicBezTo>
                    <a:pt x="1295" y="774"/>
                    <a:pt x="1295" y="774"/>
                    <a:pt x="1295" y="774"/>
                  </a:cubicBezTo>
                  <a:cubicBezTo>
                    <a:pt x="1297" y="774"/>
                    <a:pt x="1298" y="776"/>
                    <a:pt x="1298" y="778"/>
                  </a:cubicBezTo>
                  <a:cubicBezTo>
                    <a:pt x="1298" y="780"/>
                    <a:pt x="1297" y="781"/>
                    <a:pt x="1295" y="781"/>
                  </a:cubicBezTo>
                  <a:close/>
                  <a:moveTo>
                    <a:pt x="1316" y="787"/>
                  </a:moveTo>
                  <a:cubicBezTo>
                    <a:pt x="1311" y="787"/>
                    <a:pt x="1307" y="783"/>
                    <a:pt x="1307" y="778"/>
                  </a:cubicBezTo>
                  <a:cubicBezTo>
                    <a:pt x="1307" y="773"/>
                    <a:pt x="1311" y="768"/>
                    <a:pt x="1316" y="768"/>
                  </a:cubicBezTo>
                  <a:cubicBezTo>
                    <a:pt x="1321" y="768"/>
                    <a:pt x="1325" y="773"/>
                    <a:pt x="1325" y="778"/>
                  </a:cubicBezTo>
                  <a:cubicBezTo>
                    <a:pt x="1325" y="783"/>
                    <a:pt x="1321" y="787"/>
                    <a:pt x="1316" y="787"/>
                  </a:cubicBezTo>
                  <a:close/>
                  <a:moveTo>
                    <a:pt x="1340" y="740"/>
                  </a:moveTo>
                  <a:cubicBezTo>
                    <a:pt x="1340" y="748"/>
                    <a:pt x="1334" y="754"/>
                    <a:pt x="1326" y="754"/>
                  </a:cubicBezTo>
                  <a:cubicBezTo>
                    <a:pt x="918" y="754"/>
                    <a:pt x="642" y="754"/>
                    <a:pt x="455" y="754"/>
                  </a:cubicBezTo>
                  <a:cubicBezTo>
                    <a:pt x="455" y="754"/>
                    <a:pt x="455" y="754"/>
                    <a:pt x="455" y="754"/>
                  </a:cubicBezTo>
                  <a:cubicBezTo>
                    <a:pt x="64" y="754"/>
                    <a:pt x="64" y="754"/>
                    <a:pt x="64" y="754"/>
                  </a:cubicBezTo>
                  <a:cubicBezTo>
                    <a:pt x="56" y="754"/>
                    <a:pt x="49" y="747"/>
                    <a:pt x="49" y="739"/>
                  </a:cubicBezTo>
                  <a:cubicBezTo>
                    <a:pt x="49" y="739"/>
                    <a:pt x="49" y="739"/>
                    <a:pt x="49" y="470"/>
                  </a:cubicBezTo>
                  <a:cubicBezTo>
                    <a:pt x="49" y="417"/>
                    <a:pt x="49" y="372"/>
                    <a:pt x="49" y="332"/>
                  </a:cubicBezTo>
                  <a:cubicBezTo>
                    <a:pt x="49" y="63"/>
                    <a:pt x="49" y="63"/>
                    <a:pt x="49" y="63"/>
                  </a:cubicBezTo>
                  <a:cubicBezTo>
                    <a:pt x="49" y="55"/>
                    <a:pt x="56" y="48"/>
                    <a:pt x="64" y="48"/>
                  </a:cubicBezTo>
                  <a:cubicBezTo>
                    <a:pt x="1326" y="48"/>
                    <a:pt x="1326" y="48"/>
                    <a:pt x="1326" y="48"/>
                  </a:cubicBezTo>
                  <a:cubicBezTo>
                    <a:pt x="1334" y="48"/>
                    <a:pt x="1340" y="55"/>
                    <a:pt x="1340" y="63"/>
                  </a:cubicBezTo>
                  <a:cubicBezTo>
                    <a:pt x="1340" y="740"/>
                    <a:pt x="1340" y="740"/>
                    <a:pt x="1340" y="740"/>
                  </a:cubicBezTo>
                  <a:close/>
                </a:path>
              </a:pathLst>
            </a:custGeom>
            <a:solidFill>
              <a:schemeClr val="tx1"/>
            </a:solidFill>
            <a:ln w="25400" cap="flat" cmpd="sng" algn="ctr">
              <a:noFill/>
              <a:prstDash val="solid"/>
              <a:headEnd type="none" w="med" len="med"/>
              <a:tailEnd type="none" w="med" len="med"/>
            </a:ln>
            <a:effectLst/>
          </p:spPr>
          <p:txBody>
            <a:bodyPr vert="horz" wrap="square" lIns="121893" tIns="60947" rIns="121893" bIns="60947" numCol="1" rtlCol="0" anchor="ctr" anchorCtr="0" compatLnSpc="1">
              <a:prstTxWarp prst="textNoShape">
                <a:avLst/>
              </a:prstTxWarp>
            </a:bodyPr>
            <a:lstStyle/>
            <a:p>
              <a:pPr marL="0" marR="0" lvl="0" indent="0" defTabSz="1097079" eaLnBrk="1" fontAlgn="auto" latinLnBrk="0" hangingPunct="1">
                <a:spcBef>
                  <a:spcPts val="0"/>
                </a:spcBef>
                <a:spcAft>
                  <a:spcPts val="0"/>
                </a:spcAft>
                <a:buClrTx/>
                <a:buSzTx/>
                <a:buFontTx/>
                <a:buNone/>
                <a:tabLst/>
                <a:defRPr/>
              </a:pPr>
              <a:endParaRPr kumimoji="0" lang="en-US" sz="2900" u="none" strike="noStrike" kern="0" cap="none" normalizeH="0" baseline="0" noProof="0">
                <a:ln>
                  <a:noFill/>
                </a:ln>
                <a:solidFill>
                  <a:schemeClr val="accent3"/>
                </a:solidFill>
                <a:effectLst/>
                <a:uLnTx/>
                <a:uFillTx/>
                <a:ea typeface="+mn-ea"/>
                <a:cs typeface="+mn-cs"/>
              </a:endParaRPr>
            </a:p>
          </p:txBody>
        </p:sp>
      </p:grpSp>
      <p:grpSp>
        <p:nvGrpSpPr>
          <p:cNvPr id="30" name="Group 29"/>
          <p:cNvGrpSpPr/>
          <p:nvPr/>
        </p:nvGrpSpPr>
        <p:grpSpPr>
          <a:xfrm>
            <a:off x="8608696" y="4825023"/>
            <a:ext cx="3215931" cy="1546581"/>
            <a:chOff x="8481696" y="4869180"/>
            <a:chExt cx="3215931" cy="1546581"/>
          </a:xfrm>
        </p:grpSpPr>
        <p:grpSp>
          <p:nvGrpSpPr>
            <p:cNvPr id="232" name="Group 231"/>
            <p:cNvGrpSpPr/>
            <p:nvPr/>
          </p:nvGrpSpPr>
          <p:grpSpPr>
            <a:xfrm>
              <a:off x="9689274" y="4869180"/>
              <a:ext cx="1584567" cy="1428440"/>
              <a:chOff x="488640" y="1270819"/>
              <a:chExt cx="5359710" cy="4449304"/>
            </a:xfrm>
          </p:grpSpPr>
          <p:sp>
            <p:nvSpPr>
              <p:cNvPr id="233" name="Freeform 57"/>
              <p:cNvSpPr>
                <a:spLocks/>
              </p:cNvSpPr>
              <p:nvPr/>
            </p:nvSpPr>
            <p:spPr bwMode="auto">
              <a:xfrm>
                <a:off x="488640" y="1270819"/>
                <a:ext cx="5359710" cy="3786955"/>
              </a:xfrm>
              <a:custGeom>
                <a:avLst/>
                <a:gdLst>
                  <a:gd name="T0" fmla="*/ 1464 w 1464"/>
                  <a:gd name="T1" fmla="*/ 825 h 873"/>
                  <a:gd name="T2" fmla="*/ 1417 w 1464"/>
                  <a:gd name="T3" fmla="*/ 873 h 873"/>
                  <a:gd name="T4" fmla="*/ 48 w 1464"/>
                  <a:gd name="T5" fmla="*/ 873 h 873"/>
                  <a:gd name="T6" fmla="*/ 0 w 1464"/>
                  <a:gd name="T7" fmla="*/ 825 h 873"/>
                  <a:gd name="T8" fmla="*/ 0 w 1464"/>
                  <a:gd name="T9" fmla="*/ 48 h 873"/>
                  <a:gd name="T10" fmla="*/ 48 w 1464"/>
                  <a:gd name="T11" fmla="*/ 0 h 873"/>
                  <a:gd name="T12" fmla="*/ 1417 w 1464"/>
                  <a:gd name="T13" fmla="*/ 0 h 873"/>
                  <a:gd name="T14" fmla="*/ 1464 w 1464"/>
                  <a:gd name="T15" fmla="*/ 48 h 873"/>
                  <a:gd name="T16" fmla="*/ 1464 w 1464"/>
                  <a:gd name="T17" fmla="*/ 825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4" h="873">
                    <a:moveTo>
                      <a:pt x="1464" y="825"/>
                    </a:moveTo>
                    <a:cubicBezTo>
                      <a:pt x="1464" y="851"/>
                      <a:pt x="1443" y="873"/>
                      <a:pt x="1417" y="873"/>
                    </a:cubicBezTo>
                    <a:cubicBezTo>
                      <a:pt x="48" y="873"/>
                      <a:pt x="48" y="873"/>
                      <a:pt x="48" y="873"/>
                    </a:cubicBezTo>
                    <a:cubicBezTo>
                      <a:pt x="22" y="873"/>
                      <a:pt x="0" y="851"/>
                      <a:pt x="0" y="825"/>
                    </a:cubicBezTo>
                    <a:cubicBezTo>
                      <a:pt x="0" y="48"/>
                      <a:pt x="0" y="48"/>
                      <a:pt x="0" y="48"/>
                    </a:cubicBezTo>
                    <a:cubicBezTo>
                      <a:pt x="0" y="22"/>
                      <a:pt x="22" y="0"/>
                      <a:pt x="48" y="0"/>
                    </a:cubicBezTo>
                    <a:cubicBezTo>
                      <a:pt x="1417" y="0"/>
                      <a:pt x="1417" y="0"/>
                      <a:pt x="1417" y="0"/>
                    </a:cubicBezTo>
                    <a:cubicBezTo>
                      <a:pt x="1443" y="0"/>
                      <a:pt x="1464" y="22"/>
                      <a:pt x="1464" y="48"/>
                    </a:cubicBezTo>
                    <a:lnTo>
                      <a:pt x="1464" y="82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u="none" strike="noStrike" kern="1200" cap="none" normalizeH="0" baseline="0" noProof="0">
                  <a:ln>
                    <a:noFill/>
                  </a:ln>
                  <a:solidFill>
                    <a:srgbClr val="353535"/>
                  </a:solidFill>
                  <a:effectLst/>
                  <a:uLnTx/>
                  <a:uFillTx/>
                  <a:ea typeface="+mn-ea"/>
                  <a:cs typeface="+mn-cs"/>
                </a:endParaRPr>
              </a:p>
            </p:txBody>
          </p:sp>
          <p:pic>
            <p:nvPicPr>
              <p:cNvPr id="234" name="Picture 3" descr="image002"/>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r="10753"/>
              <a:stretch/>
            </p:blipFill>
            <p:spPr bwMode="auto">
              <a:xfrm>
                <a:off x="716840" y="1533007"/>
                <a:ext cx="4903311" cy="3258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 name="Rectangle 55"/>
              <p:cNvSpPr>
                <a:spLocks noChangeArrowheads="1"/>
              </p:cNvSpPr>
              <p:nvPr/>
            </p:nvSpPr>
            <p:spPr bwMode="auto">
              <a:xfrm>
                <a:off x="3070042" y="4957912"/>
                <a:ext cx="196906" cy="724100"/>
              </a:xfrm>
              <a:prstGeom prst="rect">
                <a:avLst/>
              </a:prstGeom>
              <a:solidFill>
                <a:srgbClr val="333333"/>
              </a:solidFill>
              <a:ln>
                <a:noFill/>
              </a:ln>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u="none" strike="noStrike" kern="1200" cap="none" normalizeH="0" baseline="0" noProof="0">
                  <a:ln>
                    <a:noFill/>
                  </a:ln>
                  <a:solidFill>
                    <a:srgbClr val="353535"/>
                  </a:solidFill>
                  <a:effectLst/>
                  <a:uLnTx/>
                  <a:uFillTx/>
                  <a:ea typeface="+mn-ea"/>
                  <a:cs typeface="+mn-cs"/>
                </a:endParaRPr>
              </a:p>
            </p:txBody>
          </p:sp>
          <p:sp>
            <p:nvSpPr>
              <p:cNvPr id="236" name="Rectangle 56"/>
              <p:cNvSpPr>
                <a:spLocks noChangeArrowheads="1"/>
              </p:cNvSpPr>
              <p:nvPr/>
            </p:nvSpPr>
            <p:spPr bwMode="auto">
              <a:xfrm>
                <a:off x="2053761" y="5643902"/>
                <a:ext cx="2229468" cy="76221"/>
              </a:xfrm>
              <a:prstGeom prst="rect">
                <a:avLst/>
              </a:prstGeom>
              <a:solidFill>
                <a:srgbClr val="333333"/>
              </a:solidFill>
              <a:ln>
                <a:noFill/>
              </a:ln>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u="none" strike="noStrike" kern="1200" cap="none" normalizeH="0" baseline="0" noProof="0">
                  <a:ln>
                    <a:noFill/>
                  </a:ln>
                  <a:solidFill>
                    <a:srgbClr val="353535"/>
                  </a:solidFill>
                  <a:effectLst/>
                  <a:uLnTx/>
                  <a:uFillTx/>
                  <a:ea typeface="+mn-ea"/>
                  <a:cs typeface="+mn-cs"/>
                </a:endParaRPr>
              </a:p>
            </p:txBody>
          </p:sp>
        </p:grpSp>
        <p:grpSp>
          <p:nvGrpSpPr>
            <p:cNvPr id="223" name="Group 222"/>
            <p:cNvGrpSpPr/>
            <p:nvPr/>
          </p:nvGrpSpPr>
          <p:grpSpPr>
            <a:xfrm>
              <a:off x="11101293" y="5370123"/>
              <a:ext cx="596334" cy="1021750"/>
              <a:chOff x="1730012" y="3915446"/>
              <a:chExt cx="1798512" cy="2877238"/>
            </a:xfrm>
          </p:grpSpPr>
          <p:pic>
            <p:nvPicPr>
              <p:cNvPr id="224" name="Picture 22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30012" y="3915446"/>
                <a:ext cx="1798512" cy="2877238"/>
              </a:xfrm>
              <a:prstGeom prst="rect">
                <a:avLst/>
              </a:prstGeom>
            </p:spPr>
          </p:pic>
          <p:pic>
            <p:nvPicPr>
              <p:cNvPr id="225" name="Picture 22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074021" y="4433423"/>
                <a:ext cx="1118193" cy="1838372"/>
              </a:xfrm>
              <a:prstGeom prst="rect">
                <a:avLst/>
              </a:prstGeom>
            </p:spPr>
          </p:pic>
        </p:grpSp>
        <p:grpSp>
          <p:nvGrpSpPr>
            <p:cNvPr id="226" name="Group 225"/>
            <p:cNvGrpSpPr/>
            <p:nvPr/>
          </p:nvGrpSpPr>
          <p:grpSpPr>
            <a:xfrm>
              <a:off x="8481696" y="5348391"/>
              <a:ext cx="1662176" cy="1067370"/>
              <a:chOff x="3807317" y="3792663"/>
              <a:chExt cx="3586905" cy="2303338"/>
            </a:xfrm>
          </p:grpSpPr>
          <p:grpSp>
            <p:nvGrpSpPr>
              <p:cNvPr id="227" name="Group 226"/>
              <p:cNvGrpSpPr/>
              <p:nvPr/>
            </p:nvGrpSpPr>
            <p:grpSpPr>
              <a:xfrm>
                <a:off x="3807317" y="3792663"/>
                <a:ext cx="3586905" cy="2303338"/>
                <a:chOff x="3785545" y="3988606"/>
                <a:chExt cx="3987468" cy="2303338"/>
              </a:xfrm>
            </p:grpSpPr>
            <p:pic>
              <p:nvPicPr>
                <p:cNvPr id="230" name="Picture 4" descr="https://pbiwebprod.blob.core.windows.net/webassets/images/Homepage_metal_large_2.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785545" y="3988606"/>
                  <a:ext cx="3987468" cy="2303338"/>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23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308676" y="4301327"/>
                  <a:ext cx="2962982" cy="1631387"/>
                </a:xfrm>
                <a:prstGeom prst="rect">
                  <a:avLst/>
                </a:prstGeom>
              </p:spPr>
            </p:pic>
          </p:grpSp>
          <p:pic>
            <p:nvPicPr>
              <p:cNvPr id="228" name="Picture 227" descr="A picture containing screenshot&#10;&#10;Description generated with very high confidence"/>
              <p:cNvPicPr>
                <a:picLocks noChangeAspect="1"/>
              </p:cNvPicPr>
              <p:nvPr/>
            </p:nvPicPr>
            <p:blipFill rotWithShape="1">
              <a:blip r:embed="rId9" cstate="screen">
                <a:extLst>
                  <a:ext uri="{28A0092B-C50C-407E-A947-70E740481C1C}">
                    <a14:useLocalDpi xmlns:a14="http://schemas.microsoft.com/office/drawing/2010/main"/>
                  </a:ext>
                </a:extLst>
              </a:blip>
              <a:srcRect r="786"/>
              <a:stretch/>
            </p:blipFill>
            <p:spPr>
              <a:xfrm>
                <a:off x="4273732" y="4131279"/>
                <a:ext cx="2669696" cy="1604333"/>
              </a:xfrm>
              <a:prstGeom prst="rect">
                <a:avLst/>
              </a:prstGeom>
            </p:spPr>
          </p:pic>
          <p:sp>
            <p:nvSpPr>
              <p:cNvPr id="229" name="Oval 228"/>
              <p:cNvSpPr/>
              <p:nvPr/>
            </p:nvSpPr>
            <p:spPr bwMode="auto">
              <a:xfrm>
                <a:off x="5333909" y="5441158"/>
                <a:ext cx="163377" cy="142188"/>
              </a:xfrm>
              <a:prstGeom prst="ellipse">
                <a:avLst/>
              </a:prstGeom>
              <a:solidFill>
                <a:srgbClr val="FFC000"/>
              </a:solidFill>
              <a:ln>
                <a:noFill/>
              </a:ln>
            </p:spPr>
            <p:txBody>
              <a:bodyPr vert="horz" wrap="square" lIns="91440" tIns="45720" rIns="91440" bIns="45720" numCol="1" rtlCol="0" anchor="ctr" anchorCtr="0" compatLnSpc="1">
                <a:prstTxWarp prst="textNoShape">
                  <a:avLst/>
                </a:prstTxWarp>
                <a:noAutofit/>
              </a:bodyPr>
              <a:lstStyle/>
              <a:p>
                <a:pPr marL="0" marR="0" lvl="0" indent="0" algn="ctr" defTabSz="914400" rtl="0" eaLnBrk="1" fontAlgn="auto" latinLnBrk="0" hangingPunct="1">
                  <a:spcBef>
                    <a:spcPts val="0"/>
                  </a:spcBef>
                  <a:spcAft>
                    <a:spcPts val="0"/>
                  </a:spcAft>
                  <a:buClrTx/>
                  <a:buSzTx/>
                  <a:buFontTx/>
                  <a:buNone/>
                  <a:tabLst/>
                  <a:defRPr/>
                </a:pPr>
                <a:endParaRPr kumimoji="0" lang="en-US" sz="1800" u="none" strike="noStrike" kern="1200" cap="none" normalizeH="0" baseline="0" noProof="0">
                  <a:ln>
                    <a:noFill/>
                  </a:ln>
                  <a:solidFill>
                    <a:srgbClr val="353535"/>
                  </a:solidFill>
                  <a:effectLst/>
                  <a:uLnTx/>
                  <a:uFillTx/>
                  <a:ea typeface="+mn-ea"/>
                  <a:cs typeface="+mn-cs"/>
                </a:endParaRPr>
              </a:p>
            </p:txBody>
          </p:sp>
        </p:grpSp>
      </p:grpSp>
      <p:grpSp>
        <p:nvGrpSpPr>
          <p:cNvPr id="4" name="Group 3"/>
          <p:cNvGrpSpPr/>
          <p:nvPr/>
        </p:nvGrpSpPr>
        <p:grpSpPr>
          <a:xfrm>
            <a:off x="604330" y="2484973"/>
            <a:ext cx="3099816" cy="2161098"/>
            <a:chOff x="604330" y="2484973"/>
            <a:chExt cx="3099816" cy="2161098"/>
          </a:xfrm>
        </p:grpSpPr>
        <p:cxnSp>
          <p:nvCxnSpPr>
            <p:cNvPr id="126" name="Straight Connector 125"/>
            <p:cNvCxnSpPr/>
            <p:nvPr/>
          </p:nvCxnSpPr>
          <p:spPr>
            <a:xfrm>
              <a:off x="1203553" y="4646071"/>
              <a:ext cx="1901371" cy="0"/>
            </a:xfrm>
            <a:prstGeom prst="line">
              <a:avLst/>
            </a:prstGeom>
            <a:ln>
              <a:gradFill flip="none" rotWithShape="1">
                <a:gsLst>
                  <a:gs pos="0">
                    <a:schemeClr val="bg1"/>
                  </a:gs>
                  <a:gs pos="53000">
                    <a:schemeClr val="tx2"/>
                  </a:gs>
                  <a:gs pos="100000">
                    <a:schemeClr val="bg1"/>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127" name="Rectangle 126"/>
            <p:cNvSpPr/>
            <p:nvPr/>
          </p:nvSpPr>
          <p:spPr bwMode="auto">
            <a:xfrm>
              <a:off x="604330" y="3921064"/>
              <a:ext cx="3099816"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25" rtl="0" eaLnBrk="1" fontAlgn="auto" latinLnBrk="0" hangingPunct="1">
                <a:spcBef>
                  <a:spcPct val="0"/>
                </a:spcBef>
                <a:spcAft>
                  <a:spcPts val="0"/>
                </a:spcAft>
                <a:buClrTx/>
                <a:buSzTx/>
                <a:buFontTx/>
                <a:buNone/>
                <a:tabLst/>
                <a:defRPr/>
              </a:pPr>
              <a:r>
                <a:rPr kumimoji="0" lang="en-US" sz="1600" u="none" strike="noStrike" kern="1200" cap="none" normalizeH="0" baseline="0" noProof="0">
                  <a:ln>
                    <a:noFill/>
                  </a:ln>
                  <a:solidFill>
                    <a:schemeClr val="tx1"/>
                  </a:solidFill>
                  <a:effectLst/>
                  <a:uLnTx/>
                  <a:uFillTx/>
                  <a:ea typeface="+mn-ea"/>
                  <a:cs typeface="Segoe UI" panose="020B0502040204020203" pitchFamily="34" charset="0"/>
                </a:rPr>
                <a:t>Create compelling interactive</a:t>
              </a:r>
            </a:p>
            <a:p>
              <a:pPr marL="0" marR="0" lvl="0" indent="0" algn="ctr" defTabSz="914225" rtl="0" eaLnBrk="1" fontAlgn="auto" latinLnBrk="0" hangingPunct="1">
                <a:spcBef>
                  <a:spcPct val="0"/>
                </a:spcBef>
                <a:spcAft>
                  <a:spcPts val="0"/>
                </a:spcAft>
                <a:buClrTx/>
                <a:buSzTx/>
                <a:buFontTx/>
                <a:buNone/>
                <a:tabLst/>
                <a:defRPr/>
              </a:pPr>
              <a:r>
                <a:rPr kumimoji="0" lang="en-US" sz="1600" u="none" strike="noStrike" kern="1200" cap="none" normalizeH="0" baseline="0" noProof="0">
                  <a:ln>
                    <a:noFill/>
                  </a:ln>
                  <a:solidFill>
                    <a:schemeClr val="tx1"/>
                  </a:solidFill>
                  <a:effectLst/>
                  <a:uLnTx/>
                  <a:uFillTx/>
                  <a:ea typeface="+mn-ea"/>
                  <a:cs typeface="Segoe UI" panose="020B0502040204020203" pitchFamily="34" charset="0"/>
                </a:rPr>
                <a:t>Power BI reports</a:t>
              </a:r>
            </a:p>
          </p:txBody>
        </p:sp>
        <p:sp>
          <p:nvSpPr>
            <p:cNvPr id="131" name="Rectangle 130"/>
            <p:cNvSpPr/>
            <p:nvPr/>
          </p:nvSpPr>
          <p:spPr>
            <a:xfrm>
              <a:off x="838313" y="2484973"/>
              <a:ext cx="2631850" cy="36933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marR="0" lvl="0" indent="0" algn="ctr" defTabSz="1111250" rtl="0" eaLnBrk="1" fontAlgn="auto" latinLnBrk="0" hangingPunct="1">
                <a:spcBef>
                  <a:spcPct val="0"/>
                </a:spcBef>
                <a:spcAft>
                  <a:spcPct val="35000"/>
                </a:spcAft>
                <a:buClrTx/>
                <a:buSzTx/>
                <a:buFontTx/>
                <a:buNone/>
                <a:tabLst/>
                <a:defRPr/>
              </a:pPr>
              <a:r>
                <a:rPr kumimoji="0" lang="en-US" sz="2400" u="none" strike="noStrike" kern="1200" cap="none" normalizeH="0" baseline="0" noProof="0">
                  <a:ln>
                    <a:noFill/>
                  </a:ln>
                  <a:solidFill>
                    <a:schemeClr val="tx2"/>
                  </a:solidFill>
                  <a:effectLst/>
                  <a:uLnTx/>
                  <a:uFillTx/>
                  <a:ea typeface="+mn-ea"/>
                  <a:cs typeface="+mn-cs"/>
                </a:rPr>
                <a:t>Create</a:t>
              </a:r>
            </a:p>
          </p:txBody>
        </p:sp>
        <p:sp>
          <p:nvSpPr>
            <p:cNvPr id="135" name="Oval 134"/>
            <p:cNvSpPr/>
            <p:nvPr/>
          </p:nvSpPr>
          <p:spPr bwMode="auto">
            <a:xfrm>
              <a:off x="1788478" y="3066812"/>
              <a:ext cx="731520" cy="731520"/>
            </a:xfrm>
            <a:prstGeom prst="ellipse">
              <a:avLst/>
            </a:prstGeom>
            <a:solidFill>
              <a:schemeClr val="bg1"/>
            </a:solidFill>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u="none" strike="noStrike" kern="1200" cap="none"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5" name="Graphic 4"/>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952467" y="3230880"/>
              <a:ext cx="403542" cy="403542"/>
            </a:xfrm>
            <a:prstGeom prst="rect">
              <a:avLst/>
            </a:prstGeom>
          </p:spPr>
        </p:pic>
      </p:grpSp>
      <p:grpSp>
        <p:nvGrpSpPr>
          <p:cNvPr id="6" name="Group 5"/>
          <p:cNvGrpSpPr/>
          <p:nvPr/>
        </p:nvGrpSpPr>
        <p:grpSpPr>
          <a:xfrm>
            <a:off x="4635542" y="2484973"/>
            <a:ext cx="3099816" cy="2161098"/>
            <a:chOff x="4629101" y="2484973"/>
            <a:chExt cx="3099816" cy="2161098"/>
          </a:xfrm>
        </p:grpSpPr>
        <p:sp>
          <p:nvSpPr>
            <p:cNvPr id="132" name="Rectangle 131"/>
            <p:cNvSpPr/>
            <p:nvPr/>
          </p:nvSpPr>
          <p:spPr>
            <a:xfrm>
              <a:off x="4863084" y="2484973"/>
              <a:ext cx="2631850" cy="36933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marR="0" lvl="0" indent="0" algn="ctr" defTabSz="1111250" rtl="0" eaLnBrk="1" fontAlgn="auto" latinLnBrk="0" hangingPunct="1">
                <a:spcBef>
                  <a:spcPct val="0"/>
                </a:spcBef>
                <a:spcAft>
                  <a:spcPct val="35000"/>
                </a:spcAft>
                <a:buClrTx/>
                <a:buSzTx/>
                <a:buFontTx/>
                <a:buNone/>
                <a:tabLst/>
                <a:defRPr/>
              </a:pPr>
              <a:r>
                <a:rPr kumimoji="0" lang="en-US" sz="2400" u="none" strike="noStrike" kern="1200" cap="none" normalizeH="0" baseline="0" noProof="0">
                  <a:ln>
                    <a:noFill/>
                  </a:ln>
                  <a:solidFill>
                    <a:schemeClr val="tx2"/>
                  </a:solidFill>
                  <a:effectLst/>
                  <a:uLnTx/>
                  <a:uFillTx/>
                  <a:ea typeface="+mn-ea"/>
                  <a:cs typeface="+mn-cs"/>
                </a:rPr>
                <a:t>Publish</a:t>
              </a:r>
            </a:p>
          </p:txBody>
        </p:sp>
        <p:sp>
          <p:nvSpPr>
            <p:cNvPr id="142" name="Oval 141"/>
            <p:cNvSpPr/>
            <p:nvPr/>
          </p:nvSpPr>
          <p:spPr bwMode="auto">
            <a:xfrm>
              <a:off x="5813249" y="3066812"/>
              <a:ext cx="731520" cy="731520"/>
            </a:xfrm>
            <a:prstGeom prst="ellipse">
              <a:avLst/>
            </a:prstGeom>
            <a:solidFill>
              <a:schemeClr val="bg1"/>
            </a:solidFill>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u="none" strike="noStrike" kern="1200" cap="none"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182" name="Straight Connector 181"/>
            <p:cNvCxnSpPr/>
            <p:nvPr/>
          </p:nvCxnSpPr>
          <p:spPr>
            <a:xfrm>
              <a:off x="5228324" y="4646071"/>
              <a:ext cx="1901371" cy="0"/>
            </a:xfrm>
            <a:prstGeom prst="line">
              <a:avLst/>
            </a:prstGeom>
            <a:ln>
              <a:gradFill flip="none" rotWithShape="1">
                <a:gsLst>
                  <a:gs pos="0">
                    <a:schemeClr val="bg1"/>
                  </a:gs>
                  <a:gs pos="53000">
                    <a:schemeClr val="tx2"/>
                  </a:gs>
                  <a:gs pos="100000">
                    <a:schemeClr val="bg1"/>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184" name="Rectangle 183"/>
            <p:cNvSpPr/>
            <p:nvPr/>
          </p:nvSpPr>
          <p:spPr bwMode="auto">
            <a:xfrm>
              <a:off x="4629101" y="3921064"/>
              <a:ext cx="3099816"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25" rtl="0" eaLnBrk="1" fontAlgn="auto" latinLnBrk="0" hangingPunct="1">
                <a:spcBef>
                  <a:spcPct val="0"/>
                </a:spcBef>
                <a:spcAft>
                  <a:spcPts val="0"/>
                </a:spcAft>
                <a:buClrTx/>
                <a:buSzTx/>
                <a:buFontTx/>
                <a:buNone/>
                <a:tabLst/>
                <a:defRPr/>
              </a:pPr>
              <a:r>
                <a:rPr kumimoji="0" lang="en-US" sz="1600" u="none" strike="noStrike" kern="1200" cap="none" normalizeH="0" baseline="0" noProof="0">
                  <a:ln>
                    <a:noFill/>
                  </a:ln>
                  <a:solidFill>
                    <a:schemeClr val="tx1"/>
                  </a:solidFill>
                  <a:effectLst/>
                  <a:uLnTx/>
                  <a:uFillTx/>
                  <a:ea typeface="+mn-ea"/>
                  <a:cs typeface="Segoe UI" panose="020B0502040204020203" pitchFamily="34" charset="0"/>
                </a:rPr>
                <a:t>Publish seamlessly</a:t>
              </a:r>
              <a:br>
                <a:rPr kumimoji="0" lang="en-US" sz="1600" u="none" strike="noStrike" kern="1200" cap="none" normalizeH="0" baseline="0" noProof="0">
                  <a:ln>
                    <a:noFill/>
                  </a:ln>
                  <a:solidFill>
                    <a:schemeClr val="tx1"/>
                  </a:solidFill>
                  <a:effectLst/>
                  <a:uLnTx/>
                  <a:uFillTx/>
                  <a:ea typeface="+mn-ea"/>
                  <a:cs typeface="Segoe UI" panose="020B0502040204020203" pitchFamily="34" charset="0"/>
                </a:rPr>
              </a:br>
              <a:r>
                <a:rPr kumimoji="0" lang="en-US" sz="1600" u="none" strike="noStrike" kern="1200" cap="none" normalizeH="0" baseline="0" noProof="0">
                  <a:ln>
                    <a:noFill/>
                  </a:ln>
                  <a:solidFill>
                    <a:schemeClr val="tx1"/>
                  </a:solidFill>
                  <a:effectLst/>
                  <a:uLnTx/>
                  <a:uFillTx/>
                  <a:ea typeface="+mn-ea"/>
                  <a:cs typeface="Segoe UI" panose="020B0502040204020203" pitchFamily="34" charset="0"/>
                </a:rPr>
                <a:t>to Power BI Report Server</a:t>
              </a:r>
            </a:p>
          </p:txBody>
        </p:sp>
        <p:pic>
          <p:nvPicPr>
            <p:cNvPr id="7" name="Graphic 6"/>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896910" y="3150473"/>
              <a:ext cx="564198" cy="564198"/>
            </a:xfrm>
            <a:prstGeom prst="rect">
              <a:avLst/>
            </a:prstGeom>
          </p:spPr>
        </p:pic>
      </p:grpSp>
      <p:sp>
        <p:nvSpPr>
          <p:cNvPr id="133" name="Rectangle 132"/>
          <p:cNvSpPr/>
          <p:nvPr/>
        </p:nvSpPr>
        <p:spPr>
          <a:xfrm>
            <a:off x="8900736" y="2484973"/>
            <a:ext cx="2631850" cy="36933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marR="0" lvl="0" indent="0" algn="ctr" defTabSz="1111250" rtl="0" eaLnBrk="1" fontAlgn="auto" latinLnBrk="0" hangingPunct="1">
              <a:spcBef>
                <a:spcPct val="0"/>
              </a:spcBef>
              <a:spcAft>
                <a:spcPct val="35000"/>
              </a:spcAft>
              <a:buClrTx/>
              <a:buSzTx/>
              <a:buFontTx/>
              <a:buNone/>
              <a:tabLst/>
              <a:defRPr/>
            </a:pPr>
            <a:r>
              <a:rPr kumimoji="0" lang="en-US" sz="2400" u="none" strike="noStrike" kern="1200" cap="none" normalizeH="0" baseline="0" noProof="0">
                <a:ln>
                  <a:noFill/>
                </a:ln>
                <a:solidFill>
                  <a:schemeClr val="tx2"/>
                </a:solidFill>
                <a:effectLst/>
                <a:uLnTx/>
                <a:uFillTx/>
                <a:ea typeface="+mn-ea"/>
                <a:cs typeface="+mn-cs"/>
              </a:rPr>
              <a:t>Consume</a:t>
            </a:r>
          </a:p>
        </p:txBody>
      </p:sp>
      <p:sp>
        <p:nvSpPr>
          <p:cNvPr id="143" name="Oval 142"/>
          <p:cNvSpPr/>
          <p:nvPr/>
        </p:nvSpPr>
        <p:spPr bwMode="auto">
          <a:xfrm>
            <a:off x="9850901" y="3066812"/>
            <a:ext cx="731520" cy="731520"/>
          </a:xfrm>
          <a:prstGeom prst="ellipse">
            <a:avLst/>
          </a:prstGeom>
          <a:solidFill>
            <a:schemeClr val="bg1"/>
          </a:solidFill>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u="none" strike="noStrike" kern="1200" cap="none"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144" name="Straight Connector 143"/>
          <p:cNvCxnSpPr/>
          <p:nvPr/>
        </p:nvCxnSpPr>
        <p:spPr>
          <a:xfrm>
            <a:off x="9265976" y="4646071"/>
            <a:ext cx="1901371" cy="0"/>
          </a:xfrm>
          <a:prstGeom prst="line">
            <a:avLst/>
          </a:prstGeom>
          <a:ln>
            <a:gradFill flip="none" rotWithShape="1">
              <a:gsLst>
                <a:gs pos="0">
                  <a:schemeClr val="bg1"/>
                </a:gs>
                <a:gs pos="53000">
                  <a:schemeClr val="tx2"/>
                </a:gs>
                <a:gs pos="100000">
                  <a:schemeClr val="bg1"/>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187" name="Rectangle 186"/>
          <p:cNvSpPr/>
          <p:nvPr/>
        </p:nvSpPr>
        <p:spPr bwMode="auto">
          <a:xfrm>
            <a:off x="8666753" y="3921064"/>
            <a:ext cx="3099816" cy="4924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225" rtl="0" eaLnBrk="1" fontAlgn="auto" latinLnBrk="0" hangingPunct="1">
              <a:spcBef>
                <a:spcPct val="0"/>
              </a:spcBef>
              <a:spcAft>
                <a:spcPts val="0"/>
              </a:spcAft>
              <a:buClrTx/>
              <a:buSzTx/>
              <a:buFontTx/>
              <a:buNone/>
              <a:tabLst/>
              <a:defRPr/>
            </a:pPr>
            <a:r>
              <a:rPr kumimoji="0" lang="en-US" sz="1600" u="none" strike="noStrike" kern="1200" cap="none" normalizeH="0" baseline="0" noProof="0">
                <a:ln>
                  <a:noFill/>
                </a:ln>
                <a:solidFill>
                  <a:schemeClr val="tx1"/>
                </a:solidFill>
                <a:effectLst/>
                <a:uLnTx/>
                <a:uFillTx/>
                <a:ea typeface="+mn-ea"/>
                <a:cs typeface="Segoe UI" panose="020B0502040204020203" pitchFamily="34" charset="0"/>
              </a:rPr>
              <a:t>Consume in multiple ways</a:t>
            </a:r>
          </a:p>
          <a:p>
            <a:pPr marL="0" marR="0" lvl="0" indent="0" algn="ctr" defTabSz="914225" rtl="0" eaLnBrk="1" fontAlgn="auto" latinLnBrk="0" hangingPunct="1">
              <a:spcBef>
                <a:spcPct val="0"/>
              </a:spcBef>
              <a:spcAft>
                <a:spcPts val="0"/>
              </a:spcAft>
              <a:buClrTx/>
              <a:buSzTx/>
              <a:buFontTx/>
              <a:buNone/>
              <a:tabLst/>
              <a:defRPr/>
            </a:pPr>
            <a:r>
              <a:rPr lang="en-US" sz="1600">
                <a:solidFill>
                  <a:schemeClr val="tx1"/>
                </a:solidFill>
                <a:cs typeface="Segoe UI" panose="020B0502040204020203" pitchFamily="34" charset="0"/>
              </a:rPr>
              <a:t>to meet your business needs</a:t>
            </a:r>
          </a:p>
        </p:txBody>
      </p:sp>
      <p:grpSp>
        <p:nvGrpSpPr>
          <p:cNvPr id="47" name="Group 46"/>
          <p:cNvGrpSpPr/>
          <p:nvPr/>
        </p:nvGrpSpPr>
        <p:grpSpPr>
          <a:xfrm>
            <a:off x="9985324" y="3297568"/>
            <a:ext cx="462675" cy="262864"/>
            <a:chOff x="9942517" y="1474522"/>
            <a:chExt cx="400046" cy="227282"/>
          </a:xfrm>
        </p:grpSpPr>
        <p:grpSp>
          <p:nvGrpSpPr>
            <p:cNvPr id="48" name="Group 47"/>
            <p:cNvGrpSpPr/>
            <p:nvPr/>
          </p:nvGrpSpPr>
          <p:grpSpPr>
            <a:xfrm>
              <a:off x="10104100" y="1500925"/>
              <a:ext cx="238463" cy="183434"/>
              <a:chOff x="4112635" y="4369440"/>
              <a:chExt cx="692456" cy="532659"/>
            </a:xfrm>
            <a:solidFill>
              <a:schemeClr val="tx2"/>
            </a:solidFill>
          </p:grpSpPr>
          <p:sp>
            <p:nvSpPr>
              <p:cNvPr id="50" name="Freeform 33"/>
              <p:cNvSpPr>
                <a:spLocks/>
              </p:cNvSpPr>
              <p:nvPr/>
            </p:nvSpPr>
            <p:spPr bwMode="auto">
              <a:xfrm>
                <a:off x="4112635" y="4369440"/>
                <a:ext cx="514470" cy="404041"/>
              </a:xfrm>
              <a:custGeom>
                <a:avLst/>
                <a:gdLst>
                  <a:gd name="T0" fmla="*/ 396 w 396"/>
                  <a:gd name="T1" fmla="*/ 311 h 311"/>
                  <a:gd name="T2" fmla="*/ 32 w 396"/>
                  <a:gd name="T3" fmla="*/ 311 h 311"/>
                  <a:gd name="T4" fmla="*/ 32 w 396"/>
                  <a:gd name="T5" fmla="*/ 284 h 311"/>
                  <a:gd name="T6" fmla="*/ 370 w 396"/>
                  <a:gd name="T7" fmla="*/ 284 h 311"/>
                  <a:gd name="T8" fmla="*/ 370 w 396"/>
                  <a:gd name="T9" fmla="*/ 27 h 311"/>
                  <a:gd name="T10" fmla="*/ 0 w 396"/>
                  <a:gd name="T11" fmla="*/ 27 h 311"/>
                  <a:gd name="T12" fmla="*/ 0 w 396"/>
                  <a:gd name="T13" fmla="*/ 0 h 311"/>
                  <a:gd name="T14" fmla="*/ 396 w 396"/>
                  <a:gd name="T15" fmla="*/ 0 h 311"/>
                  <a:gd name="T16" fmla="*/ 396 w 396"/>
                  <a:gd name="T17" fmla="*/ 31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311">
                    <a:moveTo>
                      <a:pt x="396" y="311"/>
                    </a:moveTo>
                    <a:lnTo>
                      <a:pt x="32" y="311"/>
                    </a:lnTo>
                    <a:lnTo>
                      <a:pt x="32" y="284"/>
                    </a:lnTo>
                    <a:lnTo>
                      <a:pt x="370" y="284"/>
                    </a:lnTo>
                    <a:lnTo>
                      <a:pt x="370" y="27"/>
                    </a:lnTo>
                    <a:lnTo>
                      <a:pt x="0" y="27"/>
                    </a:lnTo>
                    <a:lnTo>
                      <a:pt x="0" y="0"/>
                    </a:lnTo>
                    <a:lnTo>
                      <a:pt x="396" y="0"/>
                    </a:lnTo>
                    <a:lnTo>
                      <a:pt x="396" y="3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u="none" strike="noStrike" kern="1200" cap="none" normalizeH="0" baseline="0" noProof="0">
                  <a:ln>
                    <a:noFill/>
                  </a:ln>
                  <a:solidFill>
                    <a:srgbClr val="353535"/>
                  </a:solidFill>
                  <a:effectLst/>
                  <a:uLnTx/>
                  <a:uFillTx/>
                  <a:ea typeface="+mn-ea"/>
                  <a:cs typeface="+mn-cs"/>
                </a:endParaRPr>
              </a:p>
            </p:txBody>
          </p:sp>
          <p:sp>
            <p:nvSpPr>
              <p:cNvPr id="51" name="Rectangle 34"/>
              <p:cNvSpPr>
                <a:spLocks noChangeArrowheads="1"/>
              </p:cNvSpPr>
              <p:nvPr/>
            </p:nvSpPr>
            <p:spPr bwMode="auto">
              <a:xfrm>
                <a:off x="4323100" y="4756592"/>
                <a:ext cx="33778" cy="1286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u="none" strike="noStrike" kern="1200" cap="none" normalizeH="0" baseline="0" noProof="0">
                  <a:ln>
                    <a:noFill/>
                  </a:ln>
                  <a:solidFill>
                    <a:srgbClr val="353535"/>
                  </a:solidFill>
                  <a:effectLst/>
                  <a:uLnTx/>
                  <a:uFillTx/>
                  <a:ea typeface="+mn-ea"/>
                  <a:cs typeface="+mn-cs"/>
                </a:endParaRPr>
              </a:p>
            </p:txBody>
          </p:sp>
          <p:sp>
            <p:nvSpPr>
              <p:cNvPr id="52" name="Freeform 35"/>
              <p:cNvSpPr>
                <a:spLocks/>
              </p:cNvSpPr>
              <p:nvPr/>
            </p:nvSpPr>
            <p:spPr bwMode="auto">
              <a:xfrm>
                <a:off x="4534864" y="4438296"/>
                <a:ext cx="270227" cy="463803"/>
              </a:xfrm>
              <a:custGeom>
                <a:avLst/>
                <a:gdLst>
                  <a:gd name="T0" fmla="*/ 208 w 208"/>
                  <a:gd name="T1" fmla="*/ 357 h 357"/>
                  <a:gd name="T2" fmla="*/ 0 w 208"/>
                  <a:gd name="T3" fmla="*/ 357 h 357"/>
                  <a:gd name="T4" fmla="*/ 0 w 208"/>
                  <a:gd name="T5" fmla="*/ 245 h 357"/>
                  <a:gd name="T6" fmla="*/ 26 w 208"/>
                  <a:gd name="T7" fmla="*/ 245 h 357"/>
                  <a:gd name="T8" fmla="*/ 26 w 208"/>
                  <a:gd name="T9" fmla="*/ 330 h 357"/>
                  <a:gd name="T10" fmla="*/ 182 w 208"/>
                  <a:gd name="T11" fmla="*/ 330 h 357"/>
                  <a:gd name="T12" fmla="*/ 182 w 208"/>
                  <a:gd name="T13" fmla="*/ 27 h 357"/>
                  <a:gd name="T14" fmla="*/ 58 w 208"/>
                  <a:gd name="T15" fmla="*/ 27 h 357"/>
                  <a:gd name="T16" fmla="*/ 58 w 208"/>
                  <a:gd name="T17" fmla="*/ 0 h 357"/>
                  <a:gd name="T18" fmla="*/ 208 w 208"/>
                  <a:gd name="T19" fmla="*/ 0 h 357"/>
                  <a:gd name="T20" fmla="*/ 208 w 208"/>
                  <a:gd name="T21" fmla="*/ 357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8" h="357">
                    <a:moveTo>
                      <a:pt x="208" y="357"/>
                    </a:moveTo>
                    <a:lnTo>
                      <a:pt x="0" y="357"/>
                    </a:lnTo>
                    <a:lnTo>
                      <a:pt x="0" y="245"/>
                    </a:lnTo>
                    <a:lnTo>
                      <a:pt x="26" y="245"/>
                    </a:lnTo>
                    <a:lnTo>
                      <a:pt x="26" y="330"/>
                    </a:lnTo>
                    <a:lnTo>
                      <a:pt x="182" y="330"/>
                    </a:lnTo>
                    <a:lnTo>
                      <a:pt x="182" y="27"/>
                    </a:lnTo>
                    <a:lnTo>
                      <a:pt x="58" y="27"/>
                    </a:lnTo>
                    <a:lnTo>
                      <a:pt x="58" y="0"/>
                    </a:lnTo>
                    <a:lnTo>
                      <a:pt x="208" y="0"/>
                    </a:lnTo>
                    <a:lnTo>
                      <a:pt x="208" y="3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u="none" strike="noStrike" kern="1200" cap="none" normalizeH="0" baseline="0" noProof="0">
                  <a:ln>
                    <a:noFill/>
                  </a:ln>
                  <a:solidFill>
                    <a:srgbClr val="353535"/>
                  </a:solidFill>
                  <a:effectLst/>
                  <a:uLnTx/>
                  <a:uFillTx/>
                  <a:ea typeface="+mn-ea"/>
                  <a:cs typeface="+mn-cs"/>
                </a:endParaRPr>
              </a:p>
            </p:txBody>
          </p:sp>
          <p:sp>
            <p:nvSpPr>
              <p:cNvPr id="53" name="Rectangle 36"/>
              <p:cNvSpPr>
                <a:spLocks noChangeArrowheads="1"/>
              </p:cNvSpPr>
              <p:nvPr/>
            </p:nvSpPr>
            <p:spPr bwMode="auto">
              <a:xfrm>
                <a:off x="4208774" y="4867021"/>
                <a:ext cx="228653" cy="350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u="none" strike="noStrike" kern="1200" cap="none" normalizeH="0" baseline="0" noProof="0">
                  <a:ln>
                    <a:noFill/>
                  </a:ln>
                  <a:solidFill>
                    <a:srgbClr val="353535"/>
                  </a:solidFill>
                  <a:effectLst/>
                  <a:uLnTx/>
                  <a:uFillTx/>
                  <a:ea typeface="+mn-ea"/>
                  <a:cs typeface="+mn-cs"/>
                </a:endParaRPr>
              </a:p>
            </p:txBody>
          </p:sp>
          <p:sp>
            <p:nvSpPr>
              <p:cNvPr id="54" name="Rectangle 37"/>
              <p:cNvSpPr>
                <a:spLocks noChangeArrowheads="1"/>
              </p:cNvSpPr>
              <p:nvPr/>
            </p:nvSpPr>
            <p:spPr bwMode="auto">
              <a:xfrm>
                <a:off x="4610216" y="4576008"/>
                <a:ext cx="177986" cy="337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u="none" strike="noStrike" kern="1200" cap="none" normalizeH="0" baseline="0" noProof="0">
                  <a:ln>
                    <a:noFill/>
                  </a:ln>
                  <a:solidFill>
                    <a:srgbClr val="353535"/>
                  </a:solidFill>
                  <a:effectLst/>
                  <a:uLnTx/>
                  <a:uFillTx/>
                  <a:ea typeface="+mn-ea"/>
                  <a:cs typeface="+mn-cs"/>
                </a:endParaRPr>
              </a:p>
            </p:txBody>
          </p:sp>
          <p:sp>
            <p:nvSpPr>
              <p:cNvPr id="55" name="Rectangle 38"/>
              <p:cNvSpPr>
                <a:spLocks noChangeArrowheads="1"/>
              </p:cNvSpPr>
              <p:nvPr/>
            </p:nvSpPr>
            <p:spPr bwMode="auto">
              <a:xfrm>
                <a:off x="4610216" y="4687736"/>
                <a:ext cx="177986" cy="337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u="none" strike="noStrike" kern="1200" cap="none" normalizeH="0" baseline="0" noProof="0">
                  <a:ln>
                    <a:noFill/>
                  </a:ln>
                  <a:solidFill>
                    <a:srgbClr val="353535"/>
                  </a:solidFill>
                  <a:effectLst/>
                  <a:uLnTx/>
                  <a:uFillTx/>
                  <a:ea typeface="+mn-ea"/>
                  <a:cs typeface="+mn-cs"/>
                </a:endParaRPr>
              </a:p>
            </p:txBody>
          </p:sp>
          <p:sp>
            <p:nvSpPr>
              <p:cNvPr id="56" name="Freeform 39"/>
              <p:cNvSpPr>
                <a:spLocks/>
              </p:cNvSpPr>
              <p:nvPr/>
            </p:nvSpPr>
            <p:spPr bwMode="auto">
              <a:xfrm>
                <a:off x="4221765" y="4490263"/>
                <a:ext cx="110429" cy="162396"/>
              </a:xfrm>
              <a:custGeom>
                <a:avLst/>
                <a:gdLst>
                  <a:gd name="T0" fmla="*/ 65 w 85"/>
                  <a:gd name="T1" fmla="*/ 125 h 125"/>
                  <a:gd name="T2" fmla="*/ 0 w 85"/>
                  <a:gd name="T3" fmla="*/ 13 h 125"/>
                  <a:gd name="T4" fmla="*/ 26 w 85"/>
                  <a:gd name="T5" fmla="*/ 0 h 125"/>
                  <a:gd name="T6" fmla="*/ 85 w 85"/>
                  <a:gd name="T7" fmla="*/ 112 h 125"/>
                  <a:gd name="T8" fmla="*/ 65 w 85"/>
                  <a:gd name="T9" fmla="*/ 125 h 125"/>
                </a:gdLst>
                <a:ahLst/>
                <a:cxnLst>
                  <a:cxn ang="0">
                    <a:pos x="T0" y="T1"/>
                  </a:cxn>
                  <a:cxn ang="0">
                    <a:pos x="T2" y="T3"/>
                  </a:cxn>
                  <a:cxn ang="0">
                    <a:pos x="T4" y="T5"/>
                  </a:cxn>
                  <a:cxn ang="0">
                    <a:pos x="T6" y="T7"/>
                  </a:cxn>
                  <a:cxn ang="0">
                    <a:pos x="T8" y="T9"/>
                  </a:cxn>
                </a:cxnLst>
                <a:rect l="0" t="0" r="r" b="b"/>
                <a:pathLst>
                  <a:path w="85" h="125">
                    <a:moveTo>
                      <a:pt x="65" y="125"/>
                    </a:moveTo>
                    <a:lnTo>
                      <a:pt x="0" y="13"/>
                    </a:lnTo>
                    <a:lnTo>
                      <a:pt x="26" y="0"/>
                    </a:lnTo>
                    <a:lnTo>
                      <a:pt x="85" y="112"/>
                    </a:lnTo>
                    <a:lnTo>
                      <a:pt x="65"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u="none" strike="noStrike" kern="1200" cap="none" normalizeH="0" baseline="0" noProof="0">
                  <a:ln>
                    <a:noFill/>
                  </a:ln>
                  <a:solidFill>
                    <a:srgbClr val="353535"/>
                  </a:solidFill>
                  <a:effectLst/>
                  <a:uLnTx/>
                  <a:uFillTx/>
                  <a:ea typeface="+mn-ea"/>
                  <a:cs typeface="+mn-cs"/>
                </a:endParaRPr>
              </a:p>
            </p:txBody>
          </p:sp>
          <p:sp>
            <p:nvSpPr>
              <p:cNvPr id="57" name="Freeform 40"/>
              <p:cNvSpPr>
                <a:spLocks/>
              </p:cNvSpPr>
              <p:nvPr/>
            </p:nvSpPr>
            <p:spPr bwMode="auto">
              <a:xfrm>
                <a:off x="4373768" y="4473373"/>
                <a:ext cx="118224" cy="179285"/>
              </a:xfrm>
              <a:custGeom>
                <a:avLst/>
                <a:gdLst>
                  <a:gd name="T0" fmla="*/ 20 w 91"/>
                  <a:gd name="T1" fmla="*/ 138 h 138"/>
                  <a:gd name="T2" fmla="*/ 0 w 91"/>
                  <a:gd name="T3" fmla="*/ 119 h 138"/>
                  <a:gd name="T4" fmla="*/ 52 w 91"/>
                  <a:gd name="T5" fmla="*/ 72 h 138"/>
                  <a:gd name="T6" fmla="*/ 0 w 91"/>
                  <a:gd name="T7" fmla="*/ 20 h 138"/>
                  <a:gd name="T8" fmla="*/ 20 w 91"/>
                  <a:gd name="T9" fmla="*/ 0 h 138"/>
                  <a:gd name="T10" fmla="*/ 91 w 91"/>
                  <a:gd name="T11" fmla="*/ 72 h 138"/>
                  <a:gd name="T12" fmla="*/ 20 w 91"/>
                  <a:gd name="T13" fmla="*/ 138 h 138"/>
                </a:gdLst>
                <a:ahLst/>
                <a:cxnLst>
                  <a:cxn ang="0">
                    <a:pos x="T0" y="T1"/>
                  </a:cxn>
                  <a:cxn ang="0">
                    <a:pos x="T2" y="T3"/>
                  </a:cxn>
                  <a:cxn ang="0">
                    <a:pos x="T4" y="T5"/>
                  </a:cxn>
                  <a:cxn ang="0">
                    <a:pos x="T6" y="T7"/>
                  </a:cxn>
                  <a:cxn ang="0">
                    <a:pos x="T8" y="T9"/>
                  </a:cxn>
                  <a:cxn ang="0">
                    <a:pos x="T10" y="T11"/>
                  </a:cxn>
                  <a:cxn ang="0">
                    <a:pos x="T12" y="T13"/>
                  </a:cxn>
                </a:cxnLst>
                <a:rect l="0" t="0" r="r" b="b"/>
                <a:pathLst>
                  <a:path w="91" h="138">
                    <a:moveTo>
                      <a:pt x="20" y="138"/>
                    </a:moveTo>
                    <a:lnTo>
                      <a:pt x="0" y="119"/>
                    </a:lnTo>
                    <a:lnTo>
                      <a:pt x="52" y="72"/>
                    </a:lnTo>
                    <a:lnTo>
                      <a:pt x="0" y="20"/>
                    </a:lnTo>
                    <a:lnTo>
                      <a:pt x="20" y="0"/>
                    </a:lnTo>
                    <a:lnTo>
                      <a:pt x="91" y="72"/>
                    </a:lnTo>
                    <a:lnTo>
                      <a:pt x="20"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u="none" strike="noStrike" kern="1200" cap="none" normalizeH="0" baseline="0" noProof="0">
                  <a:ln>
                    <a:noFill/>
                  </a:ln>
                  <a:solidFill>
                    <a:srgbClr val="353535"/>
                  </a:solidFill>
                  <a:effectLst/>
                  <a:uLnTx/>
                  <a:uFillTx/>
                  <a:ea typeface="+mn-ea"/>
                  <a:cs typeface="+mn-cs"/>
                </a:endParaRPr>
              </a:p>
            </p:txBody>
          </p:sp>
        </p:grpSp>
        <p:sp>
          <p:nvSpPr>
            <p:cNvPr id="49" name="Freeform 77"/>
            <p:cNvSpPr>
              <a:spLocks noEditPoints="1"/>
            </p:cNvSpPr>
            <p:nvPr/>
          </p:nvSpPr>
          <p:spPr bwMode="auto">
            <a:xfrm>
              <a:off x="9942517" y="1474522"/>
              <a:ext cx="212008" cy="227282"/>
            </a:xfrm>
            <a:custGeom>
              <a:avLst/>
              <a:gdLst>
                <a:gd name="T0" fmla="*/ 144 w 347"/>
                <a:gd name="T1" fmla="*/ 28 h 372"/>
                <a:gd name="T2" fmla="*/ 107 w 347"/>
                <a:gd name="T3" fmla="*/ 56 h 372"/>
                <a:gd name="T4" fmla="*/ 91 w 347"/>
                <a:gd name="T5" fmla="*/ 102 h 372"/>
                <a:gd name="T6" fmla="*/ 102 w 347"/>
                <a:gd name="T7" fmla="*/ 144 h 372"/>
                <a:gd name="T8" fmla="*/ 132 w 347"/>
                <a:gd name="T9" fmla="*/ 175 h 372"/>
                <a:gd name="T10" fmla="*/ 176 w 347"/>
                <a:gd name="T11" fmla="*/ 186 h 372"/>
                <a:gd name="T12" fmla="*/ 220 w 347"/>
                <a:gd name="T13" fmla="*/ 170 h 372"/>
                <a:gd name="T14" fmla="*/ 248 w 347"/>
                <a:gd name="T15" fmla="*/ 132 h 372"/>
                <a:gd name="T16" fmla="*/ 251 w 347"/>
                <a:gd name="T17" fmla="*/ 86 h 372"/>
                <a:gd name="T18" fmla="*/ 230 w 347"/>
                <a:gd name="T19" fmla="*/ 48 h 372"/>
                <a:gd name="T20" fmla="*/ 191 w 347"/>
                <a:gd name="T21" fmla="*/ 27 h 372"/>
                <a:gd name="T22" fmla="*/ 168 w 347"/>
                <a:gd name="T23" fmla="*/ 0 h 372"/>
                <a:gd name="T24" fmla="*/ 223 w 347"/>
                <a:gd name="T25" fmla="*/ 14 h 372"/>
                <a:gd name="T26" fmla="*/ 262 w 347"/>
                <a:gd name="T27" fmla="*/ 51 h 372"/>
                <a:gd name="T28" fmla="*/ 276 w 347"/>
                <a:gd name="T29" fmla="*/ 104 h 372"/>
                <a:gd name="T30" fmla="*/ 263 w 347"/>
                <a:gd name="T31" fmla="*/ 158 h 372"/>
                <a:gd name="T32" fmla="*/ 227 w 347"/>
                <a:gd name="T33" fmla="*/ 195 h 372"/>
                <a:gd name="T34" fmla="*/ 288 w 347"/>
                <a:gd name="T35" fmla="*/ 231 h 372"/>
                <a:gd name="T36" fmla="*/ 331 w 347"/>
                <a:gd name="T37" fmla="*/ 288 h 372"/>
                <a:gd name="T38" fmla="*/ 347 w 347"/>
                <a:gd name="T39" fmla="*/ 360 h 372"/>
                <a:gd name="T40" fmla="*/ 343 w 347"/>
                <a:gd name="T41" fmla="*/ 368 h 372"/>
                <a:gd name="T42" fmla="*/ 334 w 347"/>
                <a:gd name="T43" fmla="*/ 372 h 372"/>
                <a:gd name="T44" fmla="*/ 326 w 347"/>
                <a:gd name="T45" fmla="*/ 368 h 372"/>
                <a:gd name="T46" fmla="*/ 322 w 347"/>
                <a:gd name="T47" fmla="*/ 360 h 372"/>
                <a:gd name="T48" fmla="*/ 307 w 347"/>
                <a:gd name="T49" fmla="*/ 295 h 372"/>
                <a:gd name="T50" fmla="*/ 266 w 347"/>
                <a:gd name="T51" fmla="*/ 243 h 372"/>
                <a:gd name="T52" fmla="*/ 207 w 347"/>
                <a:gd name="T53" fmla="*/ 215 h 372"/>
                <a:gd name="T54" fmla="*/ 139 w 347"/>
                <a:gd name="T55" fmla="*/ 215 h 372"/>
                <a:gd name="T56" fmla="*/ 80 w 347"/>
                <a:gd name="T57" fmla="*/ 243 h 372"/>
                <a:gd name="T58" fmla="*/ 39 w 347"/>
                <a:gd name="T59" fmla="*/ 295 h 372"/>
                <a:gd name="T60" fmla="*/ 24 w 347"/>
                <a:gd name="T61" fmla="*/ 360 h 372"/>
                <a:gd name="T62" fmla="*/ 20 w 347"/>
                <a:gd name="T63" fmla="*/ 368 h 372"/>
                <a:gd name="T64" fmla="*/ 12 w 347"/>
                <a:gd name="T65" fmla="*/ 372 h 372"/>
                <a:gd name="T66" fmla="*/ 3 w 347"/>
                <a:gd name="T67" fmla="*/ 368 h 372"/>
                <a:gd name="T68" fmla="*/ 0 w 347"/>
                <a:gd name="T69" fmla="*/ 360 h 372"/>
                <a:gd name="T70" fmla="*/ 15 w 347"/>
                <a:gd name="T71" fmla="*/ 288 h 372"/>
                <a:gd name="T72" fmla="*/ 56 w 347"/>
                <a:gd name="T73" fmla="*/ 231 h 372"/>
                <a:gd name="T74" fmla="*/ 118 w 347"/>
                <a:gd name="T75" fmla="*/ 195 h 372"/>
                <a:gd name="T76" fmla="*/ 80 w 347"/>
                <a:gd name="T77" fmla="*/ 155 h 372"/>
                <a:gd name="T78" fmla="*/ 67 w 347"/>
                <a:gd name="T79" fmla="*/ 99 h 372"/>
                <a:gd name="T80" fmla="*/ 83 w 347"/>
                <a:gd name="T81" fmla="*/ 50 h 372"/>
                <a:gd name="T82" fmla="*/ 119 w 347"/>
                <a:gd name="T83" fmla="*/ 15 h 372"/>
                <a:gd name="T84" fmla="*/ 168 w 347"/>
                <a:gd name="T8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72">
                  <a:moveTo>
                    <a:pt x="168" y="24"/>
                  </a:moveTo>
                  <a:lnTo>
                    <a:pt x="144" y="28"/>
                  </a:lnTo>
                  <a:lnTo>
                    <a:pt x="124" y="40"/>
                  </a:lnTo>
                  <a:lnTo>
                    <a:pt x="107" y="56"/>
                  </a:lnTo>
                  <a:lnTo>
                    <a:pt x="96" y="78"/>
                  </a:lnTo>
                  <a:lnTo>
                    <a:pt x="91" y="102"/>
                  </a:lnTo>
                  <a:lnTo>
                    <a:pt x="94" y="124"/>
                  </a:lnTo>
                  <a:lnTo>
                    <a:pt x="102" y="144"/>
                  </a:lnTo>
                  <a:lnTo>
                    <a:pt x="115" y="162"/>
                  </a:lnTo>
                  <a:lnTo>
                    <a:pt x="132" y="175"/>
                  </a:lnTo>
                  <a:lnTo>
                    <a:pt x="152" y="183"/>
                  </a:lnTo>
                  <a:lnTo>
                    <a:pt x="176" y="186"/>
                  </a:lnTo>
                  <a:lnTo>
                    <a:pt x="199" y="180"/>
                  </a:lnTo>
                  <a:lnTo>
                    <a:pt x="220" y="170"/>
                  </a:lnTo>
                  <a:lnTo>
                    <a:pt x="236" y="154"/>
                  </a:lnTo>
                  <a:lnTo>
                    <a:pt x="248" y="132"/>
                  </a:lnTo>
                  <a:lnTo>
                    <a:pt x="252" y="108"/>
                  </a:lnTo>
                  <a:lnTo>
                    <a:pt x="251" y="86"/>
                  </a:lnTo>
                  <a:lnTo>
                    <a:pt x="242" y="66"/>
                  </a:lnTo>
                  <a:lnTo>
                    <a:pt x="230" y="48"/>
                  </a:lnTo>
                  <a:lnTo>
                    <a:pt x="212" y="35"/>
                  </a:lnTo>
                  <a:lnTo>
                    <a:pt x="191" y="27"/>
                  </a:lnTo>
                  <a:lnTo>
                    <a:pt x="168" y="24"/>
                  </a:lnTo>
                  <a:close/>
                  <a:moveTo>
                    <a:pt x="168" y="0"/>
                  </a:moveTo>
                  <a:lnTo>
                    <a:pt x="196" y="3"/>
                  </a:lnTo>
                  <a:lnTo>
                    <a:pt x="223" y="14"/>
                  </a:lnTo>
                  <a:lnTo>
                    <a:pt x="244" y="30"/>
                  </a:lnTo>
                  <a:lnTo>
                    <a:pt x="262" y="51"/>
                  </a:lnTo>
                  <a:lnTo>
                    <a:pt x="272" y="76"/>
                  </a:lnTo>
                  <a:lnTo>
                    <a:pt x="276" y="104"/>
                  </a:lnTo>
                  <a:lnTo>
                    <a:pt x="274" y="132"/>
                  </a:lnTo>
                  <a:lnTo>
                    <a:pt x="263" y="158"/>
                  </a:lnTo>
                  <a:lnTo>
                    <a:pt x="247" y="178"/>
                  </a:lnTo>
                  <a:lnTo>
                    <a:pt x="227" y="195"/>
                  </a:lnTo>
                  <a:lnTo>
                    <a:pt x="259" y="210"/>
                  </a:lnTo>
                  <a:lnTo>
                    <a:pt x="288" y="231"/>
                  </a:lnTo>
                  <a:lnTo>
                    <a:pt x="312" y="258"/>
                  </a:lnTo>
                  <a:lnTo>
                    <a:pt x="331" y="288"/>
                  </a:lnTo>
                  <a:lnTo>
                    <a:pt x="342" y="323"/>
                  </a:lnTo>
                  <a:lnTo>
                    <a:pt x="347" y="360"/>
                  </a:lnTo>
                  <a:lnTo>
                    <a:pt x="346" y="364"/>
                  </a:lnTo>
                  <a:lnTo>
                    <a:pt x="343" y="368"/>
                  </a:lnTo>
                  <a:lnTo>
                    <a:pt x="339" y="371"/>
                  </a:lnTo>
                  <a:lnTo>
                    <a:pt x="334" y="372"/>
                  </a:lnTo>
                  <a:lnTo>
                    <a:pt x="330" y="371"/>
                  </a:lnTo>
                  <a:lnTo>
                    <a:pt x="326" y="368"/>
                  </a:lnTo>
                  <a:lnTo>
                    <a:pt x="323" y="364"/>
                  </a:lnTo>
                  <a:lnTo>
                    <a:pt x="322" y="360"/>
                  </a:lnTo>
                  <a:lnTo>
                    <a:pt x="318" y="326"/>
                  </a:lnTo>
                  <a:lnTo>
                    <a:pt x="307" y="295"/>
                  </a:lnTo>
                  <a:lnTo>
                    <a:pt x="290" y="267"/>
                  </a:lnTo>
                  <a:lnTo>
                    <a:pt x="266" y="243"/>
                  </a:lnTo>
                  <a:lnTo>
                    <a:pt x="239" y="226"/>
                  </a:lnTo>
                  <a:lnTo>
                    <a:pt x="207" y="215"/>
                  </a:lnTo>
                  <a:lnTo>
                    <a:pt x="174" y="211"/>
                  </a:lnTo>
                  <a:lnTo>
                    <a:pt x="139" y="215"/>
                  </a:lnTo>
                  <a:lnTo>
                    <a:pt x="107" y="226"/>
                  </a:lnTo>
                  <a:lnTo>
                    <a:pt x="80" y="243"/>
                  </a:lnTo>
                  <a:lnTo>
                    <a:pt x="56" y="267"/>
                  </a:lnTo>
                  <a:lnTo>
                    <a:pt x="39" y="295"/>
                  </a:lnTo>
                  <a:lnTo>
                    <a:pt x="28" y="326"/>
                  </a:lnTo>
                  <a:lnTo>
                    <a:pt x="24" y="360"/>
                  </a:lnTo>
                  <a:lnTo>
                    <a:pt x="23" y="364"/>
                  </a:lnTo>
                  <a:lnTo>
                    <a:pt x="20" y="368"/>
                  </a:lnTo>
                  <a:lnTo>
                    <a:pt x="16" y="371"/>
                  </a:lnTo>
                  <a:lnTo>
                    <a:pt x="12" y="372"/>
                  </a:lnTo>
                  <a:lnTo>
                    <a:pt x="7" y="371"/>
                  </a:lnTo>
                  <a:lnTo>
                    <a:pt x="3" y="368"/>
                  </a:lnTo>
                  <a:lnTo>
                    <a:pt x="0" y="364"/>
                  </a:lnTo>
                  <a:lnTo>
                    <a:pt x="0" y="360"/>
                  </a:lnTo>
                  <a:lnTo>
                    <a:pt x="4" y="323"/>
                  </a:lnTo>
                  <a:lnTo>
                    <a:pt x="15" y="288"/>
                  </a:lnTo>
                  <a:lnTo>
                    <a:pt x="34" y="258"/>
                  </a:lnTo>
                  <a:lnTo>
                    <a:pt x="56" y="231"/>
                  </a:lnTo>
                  <a:lnTo>
                    <a:pt x="86" y="210"/>
                  </a:lnTo>
                  <a:lnTo>
                    <a:pt x="118" y="195"/>
                  </a:lnTo>
                  <a:lnTo>
                    <a:pt x="96" y="178"/>
                  </a:lnTo>
                  <a:lnTo>
                    <a:pt x="80" y="155"/>
                  </a:lnTo>
                  <a:lnTo>
                    <a:pt x="70" y="128"/>
                  </a:lnTo>
                  <a:lnTo>
                    <a:pt x="67" y="99"/>
                  </a:lnTo>
                  <a:lnTo>
                    <a:pt x="72" y="74"/>
                  </a:lnTo>
                  <a:lnTo>
                    <a:pt x="83" y="50"/>
                  </a:lnTo>
                  <a:lnTo>
                    <a:pt x="99" y="30"/>
                  </a:lnTo>
                  <a:lnTo>
                    <a:pt x="119" y="15"/>
                  </a:lnTo>
                  <a:lnTo>
                    <a:pt x="142" y="4"/>
                  </a:lnTo>
                  <a:lnTo>
                    <a:pt x="168" y="0"/>
                  </a:lnTo>
                  <a:close/>
                </a:path>
              </a:pathLst>
            </a:custGeom>
            <a:solidFill>
              <a:schemeClr val="tx2"/>
            </a:solidFill>
            <a:ln w="0">
              <a:noFill/>
              <a:prstDash val="solid"/>
              <a:round/>
              <a:headEnd/>
              <a:tailEnd/>
            </a:ln>
          </p:spPr>
          <p:txBody>
            <a:bodyPr vert="horz" wrap="square" lIns="93247" tIns="46623" rIns="93247" bIns="46623" numCol="1" anchor="ctr" anchorCtr="0" compatLnSpc="1">
              <a:prstTxWarp prst="textNoShape">
                <a:avLst/>
              </a:prstTxWarp>
            </a:bodyPr>
            <a:lstStyle/>
            <a:p>
              <a:pPr defTabSz="914224">
                <a:defRPr/>
              </a:pPr>
              <a:endParaRPr lang="en-US" sz="1836" kern="0">
                <a:solidFill>
                  <a:sysClr val="windowText" lastClr="000000"/>
                </a:solidFill>
              </a:endParaRPr>
            </a:p>
          </p:txBody>
        </p:sp>
      </p:grpSp>
      <p:grpSp>
        <p:nvGrpSpPr>
          <p:cNvPr id="63" name="Group 62"/>
          <p:cNvGrpSpPr/>
          <p:nvPr/>
        </p:nvGrpSpPr>
        <p:grpSpPr>
          <a:xfrm>
            <a:off x="4415870" y="4966318"/>
            <a:ext cx="1825457" cy="1016191"/>
            <a:chOff x="2239855" y="3984224"/>
            <a:chExt cx="3178283" cy="1769278"/>
          </a:xfrm>
        </p:grpSpPr>
        <p:pic>
          <p:nvPicPr>
            <p:cNvPr id="64" name="Picture 4" descr="https://pbiwebprod.blob.core.windows.net/webassets/images/Homepage_metal_large_2.png"/>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2239855" y="3984224"/>
              <a:ext cx="3178283" cy="1769278"/>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4"/>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657256" y="4233026"/>
              <a:ext cx="2356579" cy="1247023"/>
            </a:xfrm>
            <a:prstGeom prst="rect">
              <a:avLst/>
            </a:prstGeom>
          </p:spPr>
        </p:pic>
      </p:grpSp>
      <p:grpSp>
        <p:nvGrpSpPr>
          <p:cNvPr id="66" name="Group 65"/>
          <p:cNvGrpSpPr/>
          <p:nvPr/>
        </p:nvGrpSpPr>
        <p:grpSpPr>
          <a:xfrm>
            <a:off x="6349850" y="4967125"/>
            <a:ext cx="1822037" cy="1013765"/>
            <a:chOff x="4157555" y="2963060"/>
            <a:chExt cx="1678095" cy="934157"/>
          </a:xfrm>
        </p:grpSpPr>
        <p:grpSp>
          <p:nvGrpSpPr>
            <p:cNvPr id="67" name="Group 66"/>
            <p:cNvGrpSpPr/>
            <p:nvPr/>
          </p:nvGrpSpPr>
          <p:grpSpPr>
            <a:xfrm>
              <a:off x="4157555" y="2963060"/>
              <a:ext cx="1678095" cy="934157"/>
              <a:chOff x="4411555" y="3375810"/>
              <a:chExt cx="3178283" cy="1769278"/>
            </a:xfrm>
          </p:grpSpPr>
          <p:pic>
            <p:nvPicPr>
              <p:cNvPr id="69" name="Picture 4" descr="https://pbiwebprod.blob.core.windows.net/webassets/images/Homepage_metal_large_2.png"/>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4411555" y="3375810"/>
                <a:ext cx="3178283" cy="1769278"/>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9"/>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4809278" y="3633739"/>
                <a:ext cx="2382837" cy="1224358"/>
              </a:xfrm>
              <a:prstGeom prst="rect">
                <a:avLst/>
              </a:prstGeom>
            </p:spPr>
          </p:pic>
        </p:grpSp>
        <p:sp>
          <p:nvSpPr>
            <p:cNvPr id="68" name="Oval 67"/>
            <p:cNvSpPr/>
            <p:nvPr/>
          </p:nvSpPr>
          <p:spPr bwMode="auto">
            <a:xfrm>
              <a:off x="4846638" y="3609612"/>
              <a:ext cx="194468" cy="100375"/>
            </a:xfrm>
            <a:prstGeom prst="ellipse">
              <a:avLst/>
            </a:prstGeom>
            <a:noFill/>
            <a:ln w="63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72" name="Line 83"/>
          <p:cNvSpPr>
            <a:spLocks noChangeShapeType="1"/>
          </p:cNvSpPr>
          <p:nvPr/>
        </p:nvSpPr>
        <p:spPr bwMode="auto">
          <a:xfrm rot="10800000" flipH="1">
            <a:off x="6169468" y="5451178"/>
            <a:ext cx="182880" cy="0"/>
          </a:xfrm>
          <a:prstGeom prst="line">
            <a:avLst/>
          </a:prstGeom>
          <a:solidFill>
            <a:schemeClr val="bg1">
              <a:lumMod val="75000"/>
            </a:schemeClr>
          </a:solidFill>
          <a:ln w="22225" cap="rnd">
            <a:solidFill>
              <a:schemeClr val="bg1">
                <a:lumMod val="75000"/>
              </a:schemeClr>
            </a:solidFill>
            <a:prstDash val="solid"/>
            <a:round/>
            <a:headEnd/>
            <a:tailEnd/>
          </a:ln>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Light"/>
              <a:ea typeface="+mn-ea"/>
              <a:cs typeface="+mn-cs"/>
            </a:endParaRPr>
          </a:p>
        </p:txBody>
      </p:sp>
      <p:sp>
        <p:nvSpPr>
          <p:cNvPr id="73" name="Freeform 84"/>
          <p:cNvSpPr>
            <a:spLocks/>
          </p:cNvSpPr>
          <p:nvPr/>
        </p:nvSpPr>
        <p:spPr bwMode="auto">
          <a:xfrm rot="10800000">
            <a:off x="6323628" y="5394035"/>
            <a:ext cx="116472" cy="115872"/>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solidFill>
            <a:schemeClr val="bg1">
              <a:lumMod val="75000"/>
            </a:schemeClr>
          </a:solidFill>
          <a:ln w="0">
            <a:solidFill>
              <a:schemeClr val="bg1">
                <a:lumMod val="75000"/>
              </a:schemeClr>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Light"/>
              <a:ea typeface="+mn-ea"/>
              <a:cs typeface="+mn-cs"/>
            </a:endParaRPr>
          </a:p>
        </p:txBody>
      </p:sp>
    </p:spTree>
    <p:extLst>
      <p:ext uri="{BB962C8B-B14F-4D97-AF65-F5344CB8AC3E}">
        <p14:creationId xmlns:p14="http://schemas.microsoft.com/office/powerpoint/2010/main" val="387532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5E1D4E8B-E702-4FA8-AC15-0DA0B00B3A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1736" y="1163171"/>
            <a:ext cx="8488528" cy="4240595"/>
          </a:xfrm>
          <a:prstGeom prst="rect">
            <a:avLst/>
          </a:prstGeom>
        </p:spPr>
      </p:pic>
    </p:spTree>
    <p:extLst>
      <p:ext uri="{BB962C8B-B14F-4D97-AF65-F5344CB8AC3E}">
        <p14:creationId xmlns:p14="http://schemas.microsoft.com/office/powerpoint/2010/main" val="27959481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p>
            <a:r>
              <a:rPr lang="en-US" sz="4400"/>
              <a:t>Create compelling interactive reports</a:t>
            </a:r>
          </a:p>
        </p:txBody>
      </p:sp>
      <p:sp>
        <p:nvSpPr>
          <p:cNvPr id="20" name="TextBox 19"/>
          <p:cNvSpPr txBox="1"/>
          <p:nvPr/>
        </p:nvSpPr>
        <p:spPr>
          <a:xfrm>
            <a:off x="407574" y="957109"/>
            <a:ext cx="6099551" cy="430887"/>
          </a:xfrm>
          <a:prstGeom prst="rect">
            <a:avLst/>
          </a:prstGeom>
          <a:noFill/>
        </p:spPr>
        <p:txBody>
          <a:bodyPr wrap="square" lIns="0" tIns="0" rIns="0" bIns="0" rtlCol="0">
            <a:spAutoFit/>
          </a:bodyPr>
          <a:lstStyle/>
          <a:p>
            <a:pPr marL="51345" marR="0" lvl="0" indent="0" algn="l" defTabSz="895425" rtl="0" eaLnBrk="1" fontAlgn="base" latinLnBrk="0" hangingPunct="1">
              <a:lnSpc>
                <a:spcPct val="100000"/>
              </a:lnSpc>
              <a:spcBef>
                <a:spcPts val="600"/>
              </a:spcBef>
              <a:spcAft>
                <a:spcPts val="600"/>
              </a:spcAft>
              <a:buClr>
                <a:srgbClr val="107C10"/>
              </a:buClr>
              <a:buSzTx/>
              <a:buFontTx/>
              <a:buNone/>
              <a:tabLst/>
              <a:defRPr/>
            </a:pPr>
            <a:r>
              <a:rPr kumimoji="0" lang="en-US" sz="2800" u="none" strike="noStrike" kern="1200" cap="none" normalizeH="0" baseline="0" noProof="0" dirty="0">
                <a:ln>
                  <a:noFill/>
                </a:ln>
                <a:solidFill>
                  <a:schemeClr val="tx2"/>
                </a:solidFill>
                <a:effectLst/>
                <a:uLnTx/>
                <a:uFillTx/>
                <a:ea typeface="+mn-ea"/>
                <a:cs typeface="+mn-cs"/>
              </a:rPr>
              <a:t>Using Power BI Desktop</a:t>
            </a:r>
          </a:p>
        </p:txBody>
      </p:sp>
      <p:grpSp>
        <p:nvGrpSpPr>
          <p:cNvPr id="23" name="Group 22"/>
          <p:cNvGrpSpPr/>
          <p:nvPr/>
        </p:nvGrpSpPr>
        <p:grpSpPr>
          <a:xfrm>
            <a:off x="457199" y="2125663"/>
            <a:ext cx="5560337" cy="3513137"/>
            <a:chOff x="-3553289" y="1211263"/>
            <a:chExt cx="5901371" cy="3728608"/>
          </a:xfrm>
        </p:grpSpPr>
        <p:pic>
          <p:nvPicPr>
            <p:cNvPr id="24" name="Picture 2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61116" y="1419883"/>
              <a:ext cx="5511756" cy="2992097"/>
            </a:xfrm>
            <a:prstGeom prst="rect">
              <a:avLst/>
            </a:prstGeom>
          </p:spPr>
        </p:pic>
        <p:sp>
          <p:nvSpPr>
            <p:cNvPr id="25" name="Freeform 7"/>
            <p:cNvSpPr>
              <a:spLocks noChangeAspect="1" noEditPoints="1"/>
            </p:cNvSpPr>
            <p:nvPr/>
          </p:nvSpPr>
          <p:spPr bwMode="auto">
            <a:xfrm>
              <a:off x="-3553289" y="1211263"/>
              <a:ext cx="5901371" cy="3728608"/>
            </a:xfrm>
            <a:custGeom>
              <a:avLst/>
              <a:gdLst>
                <a:gd name="T0" fmla="*/ 16 w 1389"/>
                <a:gd name="T1" fmla="*/ 0 h 878"/>
                <a:gd name="T2" fmla="*/ 0 w 1389"/>
                <a:gd name="T3" fmla="*/ 332 h 878"/>
                <a:gd name="T4" fmla="*/ 0 w 1389"/>
                <a:gd name="T5" fmla="*/ 788 h 878"/>
                <a:gd name="T6" fmla="*/ 198 w 1389"/>
                <a:gd name="T7" fmla="*/ 802 h 878"/>
                <a:gd name="T8" fmla="*/ 647 w 1389"/>
                <a:gd name="T9" fmla="*/ 803 h 878"/>
                <a:gd name="T10" fmla="*/ 647 w 1389"/>
                <a:gd name="T11" fmla="*/ 826 h 878"/>
                <a:gd name="T12" fmla="*/ 355 w 1389"/>
                <a:gd name="T13" fmla="*/ 840 h 878"/>
                <a:gd name="T14" fmla="*/ 345 w 1389"/>
                <a:gd name="T15" fmla="*/ 878 h 878"/>
                <a:gd name="T16" fmla="*/ 1039 w 1389"/>
                <a:gd name="T17" fmla="*/ 864 h 878"/>
                <a:gd name="T18" fmla="*/ 1000 w 1389"/>
                <a:gd name="T19" fmla="*/ 826 h 878"/>
                <a:gd name="T20" fmla="*/ 721 w 1389"/>
                <a:gd name="T21" fmla="*/ 804 h 878"/>
                <a:gd name="T22" fmla="*/ 1374 w 1389"/>
                <a:gd name="T23" fmla="*/ 803 h 878"/>
                <a:gd name="T24" fmla="*/ 1389 w 1389"/>
                <a:gd name="T25" fmla="*/ 14 h 878"/>
                <a:gd name="T26" fmla="*/ 1126 w 1389"/>
                <a:gd name="T27" fmla="*/ 781 h 878"/>
                <a:gd name="T28" fmla="*/ 1107 w 1389"/>
                <a:gd name="T29" fmla="*/ 778 h 878"/>
                <a:gd name="T30" fmla="*/ 1126 w 1389"/>
                <a:gd name="T31" fmla="*/ 774 h 878"/>
                <a:gd name="T32" fmla="*/ 1126 w 1389"/>
                <a:gd name="T33" fmla="*/ 781 h 878"/>
                <a:gd name="T34" fmla="*/ 1144 w 1389"/>
                <a:gd name="T35" fmla="*/ 781 h 878"/>
                <a:gd name="T36" fmla="*/ 1144 w 1389"/>
                <a:gd name="T37" fmla="*/ 774 h 878"/>
                <a:gd name="T38" fmla="*/ 1164 w 1389"/>
                <a:gd name="T39" fmla="*/ 778 h 878"/>
                <a:gd name="T40" fmla="*/ 1194 w 1389"/>
                <a:gd name="T41" fmla="*/ 781 h 878"/>
                <a:gd name="T42" fmla="*/ 1174 w 1389"/>
                <a:gd name="T43" fmla="*/ 778 h 878"/>
                <a:gd name="T44" fmla="*/ 1194 w 1389"/>
                <a:gd name="T45" fmla="*/ 774 h 878"/>
                <a:gd name="T46" fmla="*/ 1194 w 1389"/>
                <a:gd name="T47" fmla="*/ 781 h 878"/>
                <a:gd name="T48" fmla="*/ 1211 w 1389"/>
                <a:gd name="T49" fmla="*/ 781 h 878"/>
                <a:gd name="T50" fmla="*/ 1211 w 1389"/>
                <a:gd name="T51" fmla="*/ 774 h 878"/>
                <a:gd name="T52" fmla="*/ 1231 w 1389"/>
                <a:gd name="T53" fmla="*/ 778 h 878"/>
                <a:gd name="T54" fmla="*/ 1261 w 1389"/>
                <a:gd name="T55" fmla="*/ 781 h 878"/>
                <a:gd name="T56" fmla="*/ 1241 w 1389"/>
                <a:gd name="T57" fmla="*/ 778 h 878"/>
                <a:gd name="T58" fmla="*/ 1261 w 1389"/>
                <a:gd name="T59" fmla="*/ 774 h 878"/>
                <a:gd name="T60" fmla="*/ 1261 w 1389"/>
                <a:gd name="T61" fmla="*/ 781 h 878"/>
                <a:gd name="T62" fmla="*/ 1278 w 1389"/>
                <a:gd name="T63" fmla="*/ 781 h 878"/>
                <a:gd name="T64" fmla="*/ 1278 w 1389"/>
                <a:gd name="T65" fmla="*/ 774 h 878"/>
                <a:gd name="T66" fmla="*/ 1298 w 1389"/>
                <a:gd name="T67" fmla="*/ 778 h 878"/>
                <a:gd name="T68" fmla="*/ 1316 w 1389"/>
                <a:gd name="T69" fmla="*/ 787 h 878"/>
                <a:gd name="T70" fmla="*/ 1316 w 1389"/>
                <a:gd name="T71" fmla="*/ 768 h 878"/>
                <a:gd name="T72" fmla="*/ 1316 w 1389"/>
                <a:gd name="T73" fmla="*/ 787 h 878"/>
                <a:gd name="T74" fmla="*/ 1326 w 1389"/>
                <a:gd name="T75" fmla="*/ 754 h 878"/>
                <a:gd name="T76" fmla="*/ 455 w 1389"/>
                <a:gd name="T77" fmla="*/ 754 h 878"/>
                <a:gd name="T78" fmla="*/ 49 w 1389"/>
                <a:gd name="T79" fmla="*/ 739 h 878"/>
                <a:gd name="T80" fmla="*/ 49 w 1389"/>
                <a:gd name="T81" fmla="*/ 332 h 878"/>
                <a:gd name="T82" fmla="*/ 64 w 1389"/>
                <a:gd name="T83" fmla="*/ 48 h 878"/>
                <a:gd name="T84" fmla="*/ 1340 w 1389"/>
                <a:gd name="T85" fmla="*/ 63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9" h="878">
                  <a:moveTo>
                    <a:pt x="1374" y="0"/>
                  </a:moveTo>
                  <a:cubicBezTo>
                    <a:pt x="16" y="0"/>
                    <a:pt x="16" y="0"/>
                    <a:pt x="16" y="0"/>
                  </a:cubicBezTo>
                  <a:cubicBezTo>
                    <a:pt x="7" y="0"/>
                    <a:pt x="0" y="6"/>
                    <a:pt x="0" y="14"/>
                  </a:cubicBezTo>
                  <a:cubicBezTo>
                    <a:pt x="0" y="139"/>
                    <a:pt x="0" y="244"/>
                    <a:pt x="0" y="332"/>
                  </a:cubicBezTo>
                  <a:cubicBezTo>
                    <a:pt x="0" y="384"/>
                    <a:pt x="0" y="430"/>
                    <a:pt x="0" y="470"/>
                  </a:cubicBezTo>
                  <a:cubicBezTo>
                    <a:pt x="0" y="788"/>
                    <a:pt x="0" y="788"/>
                    <a:pt x="0" y="788"/>
                  </a:cubicBezTo>
                  <a:cubicBezTo>
                    <a:pt x="0" y="796"/>
                    <a:pt x="7" y="802"/>
                    <a:pt x="16" y="802"/>
                  </a:cubicBezTo>
                  <a:cubicBezTo>
                    <a:pt x="16" y="802"/>
                    <a:pt x="16" y="802"/>
                    <a:pt x="198" y="802"/>
                  </a:cubicBezTo>
                  <a:cubicBezTo>
                    <a:pt x="198" y="802"/>
                    <a:pt x="198" y="803"/>
                    <a:pt x="198" y="803"/>
                  </a:cubicBezTo>
                  <a:cubicBezTo>
                    <a:pt x="647" y="803"/>
                    <a:pt x="647" y="803"/>
                    <a:pt x="647" y="803"/>
                  </a:cubicBezTo>
                  <a:cubicBezTo>
                    <a:pt x="647" y="803"/>
                    <a:pt x="647" y="803"/>
                    <a:pt x="647" y="804"/>
                  </a:cubicBezTo>
                  <a:cubicBezTo>
                    <a:pt x="647" y="826"/>
                    <a:pt x="647" y="826"/>
                    <a:pt x="647" y="826"/>
                  </a:cubicBezTo>
                  <a:cubicBezTo>
                    <a:pt x="369" y="826"/>
                    <a:pt x="369" y="826"/>
                    <a:pt x="369" y="826"/>
                  </a:cubicBezTo>
                  <a:cubicBezTo>
                    <a:pt x="362" y="826"/>
                    <a:pt x="355" y="832"/>
                    <a:pt x="355" y="840"/>
                  </a:cubicBezTo>
                  <a:cubicBezTo>
                    <a:pt x="331" y="864"/>
                    <a:pt x="331" y="864"/>
                    <a:pt x="331" y="864"/>
                  </a:cubicBezTo>
                  <a:cubicBezTo>
                    <a:pt x="331" y="872"/>
                    <a:pt x="337" y="878"/>
                    <a:pt x="345" y="878"/>
                  </a:cubicBezTo>
                  <a:cubicBezTo>
                    <a:pt x="1024" y="878"/>
                    <a:pt x="1024" y="878"/>
                    <a:pt x="1024" y="878"/>
                  </a:cubicBezTo>
                  <a:cubicBezTo>
                    <a:pt x="1033" y="878"/>
                    <a:pt x="1039" y="872"/>
                    <a:pt x="1039" y="864"/>
                  </a:cubicBezTo>
                  <a:cubicBezTo>
                    <a:pt x="1015" y="840"/>
                    <a:pt x="1015" y="840"/>
                    <a:pt x="1015" y="840"/>
                  </a:cubicBezTo>
                  <a:cubicBezTo>
                    <a:pt x="1015" y="832"/>
                    <a:pt x="1009" y="826"/>
                    <a:pt x="1000" y="826"/>
                  </a:cubicBezTo>
                  <a:cubicBezTo>
                    <a:pt x="721" y="826"/>
                    <a:pt x="721" y="826"/>
                    <a:pt x="721" y="826"/>
                  </a:cubicBezTo>
                  <a:cubicBezTo>
                    <a:pt x="721" y="804"/>
                    <a:pt x="721" y="804"/>
                    <a:pt x="721" y="804"/>
                  </a:cubicBezTo>
                  <a:cubicBezTo>
                    <a:pt x="721" y="803"/>
                    <a:pt x="721" y="803"/>
                    <a:pt x="721" y="803"/>
                  </a:cubicBezTo>
                  <a:cubicBezTo>
                    <a:pt x="1374" y="803"/>
                    <a:pt x="1374" y="803"/>
                    <a:pt x="1374" y="803"/>
                  </a:cubicBezTo>
                  <a:cubicBezTo>
                    <a:pt x="1383" y="803"/>
                    <a:pt x="1389" y="797"/>
                    <a:pt x="1389" y="789"/>
                  </a:cubicBezTo>
                  <a:cubicBezTo>
                    <a:pt x="1389" y="14"/>
                    <a:pt x="1389" y="14"/>
                    <a:pt x="1389" y="14"/>
                  </a:cubicBezTo>
                  <a:cubicBezTo>
                    <a:pt x="1389" y="6"/>
                    <a:pt x="1383" y="0"/>
                    <a:pt x="1374" y="0"/>
                  </a:cubicBezTo>
                  <a:close/>
                  <a:moveTo>
                    <a:pt x="1126" y="781"/>
                  </a:moveTo>
                  <a:cubicBezTo>
                    <a:pt x="1110" y="781"/>
                    <a:pt x="1110" y="781"/>
                    <a:pt x="1110" y="781"/>
                  </a:cubicBezTo>
                  <a:cubicBezTo>
                    <a:pt x="1108" y="781"/>
                    <a:pt x="1107" y="780"/>
                    <a:pt x="1107" y="778"/>
                  </a:cubicBezTo>
                  <a:cubicBezTo>
                    <a:pt x="1107" y="776"/>
                    <a:pt x="1108" y="774"/>
                    <a:pt x="1110" y="774"/>
                  </a:cubicBezTo>
                  <a:cubicBezTo>
                    <a:pt x="1126" y="774"/>
                    <a:pt x="1126" y="774"/>
                    <a:pt x="1126" y="774"/>
                  </a:cubicBezTo>
                  <a:cubicBezTo>
                    <a:pt x="1129" y="774"/>
                    <a:pt x="1130" y="776"/>
                    <a:pt x="1130" y="778"/>
                  </a:cubicBezTo>
                  <a:cubicBezTo>
                    <a:pt x="1130" y="780"/>
                    <a:pt x="1129" y="781"/>
                    <a:pt x="1126" y="781"/>
                  </a:cubicBezTo>
                  <a:close/>
                  <a:moveTo>
                    <a:pt x="1160" y="781"/>
                  </a:moveTo>
                  <a:cubicBezTo>
                    <a:pt x="1144" y="781"/>
                    <a:pt x="1144" y="781"/>
                    <a:pt x="1144" y="781"/>
                  </a:cubicBezTo>
                  <a:cubicBezTo>
                    <a:pt x="1142" y="781"/>
                    <a:pt x="1140" y="780"/>
                    <a:pt x="1140" y="778"/>
                  </a:cubicBezTo>
                  <a:cubicBezTo>
                    <a:pt x="1140" y="776"/>
                    <a:pt x="1142" y="774"/>
                    <a:pt x="1144" y="774"/>
                  </a:cubicBezTo>
                  <a:cubicBezTo>
                    <a:pt x="1160" y="774"/>
                    <a:pt x="1160" y="774"/>
                    <a:pt x="1160" y="774"/>
                  </a:cubicBezTo>
                  <a:cubicBezTo>
                    <a:pt x="1162" y="774"/>
                    <a:pt x="1164" y="776"/>
                    <a:pt x="1164" y="778"/>
                  </a:cubicBezTo>
                  <a:cubicBezTo>
                    <a:pt x="1164" y="780"/>
                    <a:pt x="1162" y="781"/>
                    <a:pt x="1160" y="781"/>
                  </a:cubicBezTo>
                  <a:close/>
                  <a:moveTo>
                    <a:pt x="1194" y="781"/>
                  </a:moveTo>
                  <a:cubicBezTo>
                    <a:pt x="1177" y="781"/>
                    <a:pt x="1177" y="781"/>
                    <a:pt x="1177" y="781"/>
                  </a:cubicBezTo>
                  <a:cubicBezTo>
                    <a:pt x="1175" y="781"/>
                    <a:pt x="1174" y="780"/>
                    <a:pt x="1174" y="778"/>
                  </a:cubicBezTo>
                  <a:cubicBezTo>
                    <a:pt x="1174" y="776"/>
                    <a:pt x="1175" y="774"/>
                    <a:pt x="1177" y="774"/>
                  </a:cubicBezTo>
                  <a:cubicBezTo>
                    <a:pt x="1194" y="774"/>
                    <a:pt x="1194" y="774"/>
                    <a:pt x="1194" y="774"/>
                  </a:cubicBezTo>
                  <a:cubicBezTo>
                    <a:pt x="1196" y="774"/>
                    <a:pt x="1198" y="776"/>
                    <a:pt x="1198" y="778"/>
                  </a:cubicBezTo>
                  <a:cubicBezTo>
                    <a:pt x="1198" y="780"/>
                    <a:pt x="1196" y="781"/>
                    <a:pt x="1194" y="781"/>
                  </a:cubicBezTo>
                  <a:close/>
                  <a:moveTo>
                    <a:pt x="1228" y="781"/>
                  </a:moveTo>
                  <a:cubicBezTo>
                    <a:pt x="1211" y="781"/>
                    <a:pt x="1211" y="781"/>
                    <a:pt x="1211" y="781"/>
                  </a:cubicBezTo>
                  <a:cubicBezTo>
                    <a:pt x="1209" y="781"/>
                    <a:pt x="1207" y="780"/>
                    <a:pt x="1207" y="778"/>
                  </a:cubicBezTo>
                  <a:cubicBezTo>
                    <a:pt x="1207" y="776"/>
                    <a:pt x="1209" y="774"/>
                    <a:pt x="1211" y="774"/>
                  </a:cubicBezTo>
                  <a:cubicBezTo>
                    <a:pt x="1228" y="774"/>
                    <a:pt x="1228" y="774"/>
                    <a:pt x="1228" y="774"/>
                  </a:cubicBezTo>
                  <a:cubicBezTo>
                    <a:pt x="1230" y="774"/>
                    <a:pt x="1231" y="776"/>
                    <a:pt x="1231" y="778"/>
                  </a:cubicBezTo>
                  <a:cubicBezTo>
                    <a:pt x="1231" y="780"/>
                    <a:pt x="1230" y="781"/>
                    <a:pt x="1228" y="781"/>
                  </a:cubicBezTo>
                  <a:close/>
                  <a:moveTo>
                    <a:pt x="1261" y="781"/>
                  </a:moveTo>
                  <a:cubicBezTo>
                    <a:pt x="1244" y="781"/>
                    <a:pt x="1244" y="781"/>
                    <a:pt x="1244" y="781"/>
                  </a:cubicBezTo>
                  <a:cubicBezTo>
                    <a:pt x="1242" y="781"/>
                    <a:pt x="1241" y="780"/>
                    <a:pt x="1241" y="778"/>
                  </a:cubicBezTo>
                  <a:cubicBezTo>
                    <a:pt x="1241" y="776"/>
                    <a:pt x="1242" y="774"/>
                    <a:pt x="1244" y="774"/>
                  </a:cubicBezTo>
                  <a:cubicBezTo>
                    <a:pt x="1261" y="774"/>
                    <a:pt x="1261" y="774"/>
                    <a:pt x="1261" y="774"/>
                  </a:cubicBezTo>
                  <a:cubicBezTo>
                    <a:pt x="1263" y="774"/>
                    <a:pt x="1265" y="776"/>
                    <a:pt x="1265" y="778"/>
                  </a:cubicBezTo>
                  <a:cubicBezTo>
                    <a:pt x="1265" y="780"/>
                    <a:pt x="1263" y="781"/>
                    <a:pt x="1261" y="781"/>
                  </a:cubicBezTo>
                  <a:close/>
                  <a:moveTo>
                    <a:pt x="1295" y="781"/>
                  </a:moveTo>
                  <a:cubicBezTo>
                    <a:pt x="1278" y="781"/>
                    <a:pt x="1278" y="781"/>
                    <a:pt x="1278" y="781"/>
                  </a:cubicBezTo>
                  <a:cubicBezTo>
                    <a:pt x="1276" y="781"/>
                    <a:pt x="1274" y="780"/>
                    <a:pt x="1274" y="778"/>
                  </a:cubicBezTo>
                  <a:cubicBezTo>
                    <a:pt x="1274" y="776"/>
                    <a:pt x="1276" y="774"/>
                    <a:pt x="1278" y="774"/>
                  </a:cubicBezTo>
                  <a:cubicBezTo>
                    <a:pt x="1295" y="774"/>
                    <a:pt x="1295" y="774"/>
                    <a:pt x="1295" y="774"/>
                  </a:cubicBezTo>
                  <a:cubicBezTo>
                    <a:pt x="1297" y="774"/>
                    <a:pt x="1298" y="776"/>
                    <a:pt x="1298" y="778"/>
                  </a:cubicBezTo>
                  <a:cubicBezTo>
                    <a:pt x="1298" y="780"/>
                    <a:pt x="1297" y="781"/>
                    <a:pt x="1295" y="781"/>
                  </a:cubicBezTo>
                  <a:close/>
                  <a:moveTo>
                    <a:pt x="1316" y="787"/>
                  </a:moveTo>
                  <a:cubicBezTo>
                    <a:pt x="1311" y="787"/>
                    <a:pt x="1307" y="783"/>
                    <a:pt x="1307" y="778"/>
                  </a:cubicBezTo>
                  <a:cubicBezTo>
                    <a:pt x="1307" y="773"/>
                    <a:pt x="1311" y="768"/>
                    <a:pt x="1316" y="768"/>
                  </a:cubicBezTo>
                  <a:cubicBezTo>
                    <a:pt x="1321" y="768"/>
                    <a:pt x="1325" y="773"/>
                    <a:pt x="1325" y="778"/>
                  </a:cubicBezTo>
                  <a:cubicBezTo>
                    <a:pt x="1325" y="783"/>
                    <a:pt x="1321" y="787"/>
                    <a:pt x="1316" y="787"/>
                  </a:cubicBezTo>
                  <a:close/>
                  <a:moveTo>
                    <a:pt x="1340" y="740"/>
                  </a:moveTo>
                  <a:cubicBezTo>
                    <a:pt x="1340" y="748"/>
                    <a:pt x="1334" y="754"/>
                    <a:pt x="1326" y="754"/>
                  </a:cubicBezTo>
                  <a:cubicBezTo>
                    <a:pt x="918" y="754"/>
                    <a:pt x="642" y="754"/>
                    <a:pt x="455" y="754"/>
                  </a:cubicBezTo>
                  <a:cubicBezTo>
                    <a:pt x="455" y="754"/>
                    <a:pt x="455" y="754"/>
                    <a:pt x="455" y="754"/>
                  </a:cubicBezTo>
                  <a:cubicBezTo>
                    <a:pt x="64" y="754"/>
                    <a:pt x="64" y="754"/>
                    <a:pt x="64" y="754"/>
                  </a:cubicBezTo>
                  <a:cubicBezTo>
                    <a:pt x="56" y="754"/>
                    <a:pt x="49" y="747"/>
                    <a:pt x="49" y="739"/>
                  </a:cubicBezTo>
                  <a:cubicBezTo>
                    <a:pt x="49" y="739"/>
                    <a:pt x="49" y="739"/>
                    <a:pt x="49" y="470"/>
                  </a:cubicBezTo>
                  <a:cubicBezTo>
                    <a:pt x="49" y="417"/>
                    <a:pt x="49" y="372"/>
                    <a:pt x="49" y="332"/>
                  </a:cubicBezTo>
                  <a:cubicBezTo>
                    <a:pt x="49" y="63"/>
                    <a:pt x="49" y="63"/>
                    <a:pt x="49" y="63"/>
                  </a:cubicBezTo>
                  <a:cubicBezTo>
                    <a:pt x="49" y="55"/>
                    <a:pt x="56" y="48"/>
                    <a:pt x="64" y="48"/>
                  </a:cubicBezTo>
                  <a:cubicBezTo>
                    <a:pt x="1326" y="48"/>
                    <a:pt x="1326" y="48"/>
                    <a:pt x="1326" y="48"/>
                  </a:cubicBezTo>
                  <a:cubicBezTo>
                    <a:pt x="1334" y="48"/>
                    <a:pt x="1340" y="55"/>
                    <a:pt x="1340" y="63"/>
                  </a:cubicBezTo>
                  <a:cubicBezTo>
                    <a:pt x="1340" y="740"/>
                    <a:pt x="1340" y="740"/>
                    <a:pt x="1340" y="740"/>
                  </a:cubicBezTo>
                  <a:close/>
                </a:path>
              </a:pathLst>
            </a:custGeom>
            <a:solidFill>
              <a:schemeClr val="tx1"/>
            </a:solidFill>
            <a:ln w="25400" cap="flat" cmpd="sng" algn="ctr">
              <a:noFill/>
              <a:prstDash val="solid"/>
              <a:headEnd type="none" w="med" len="med"/>
              <a:tailEnd type="none" w="med" len="med"/>
            </a:ln>
            <a:effectLst/>
          </p:spPr>
          <p:txBody>
            <a:bodyPr vert="horz" wrap="square" lIns="121893" tIns="60947" rIns="121893" bIns="60947" numCol="1" rtlCol="0" anchor="ctr" anchorCtr="0" compatLnSpc="1">
              <a:prstTxWarp prst="textNoShape">
                <a:avLst/>
              </a:prstTxWarp>
            </a:bodyPr>
            <a:lstStyle/>
            <a:p>
              <a:pPr marL="0" marR="0" lvl="0" indent="0" defTabSz="1097079" eaLnBrk="1" fontAlgn="auto" latinLnBrk="0" hangingPunct="1">
                <a:lnSpc>
                  <a:spcPct val="100000"/>
                </a:lnSpc>
                <a:spcBef>
                  <a:spcPts val="0"/>
                </a:spcBef>
                <a:spcAft>
                  <a:spcPts val="0"/>
                </a:spcAft>
                <a:buClrTx/>
                <a:buSzTx/>
                <a:buFontTx/>
                <a:buNone/>
                <a:tabLst/>
                <a:defRPr/>
              </a:pPr>
              <a:endParaRPr kumimoji="0" lang="en-US" sz="2900" u="none" strike="noStrike" kern="0" cap="none" normalizeH="0" baseline="0" noProof="0">
                <a:ln>
                  <a:noFill/>
                </a:ln>
                <a:solidFill>
                  <a:schemeClr val="accent3"/>
                </a:solidFill>
                <a:effectLst/>
                <a:uLnTx/>
                <a:uFillTx/>
                <a:ea typeface="+mn-ea"/>
                <a:cs typeface="+mn-cs"/>
              </a:endParaRPr>
            </a:p>
          </p:txBody>
        </p:sp>
      </p:grpSp>
      <p:sp>
        <p:nvSpPr>
          <p:cNvPr id="16" name="TextBox 15"/>
          <p:cNvSpPr txBox="1"/>
          <p:nvPr/>
        </p:nvSpPr>
        <p:spPr>
          <a:xfrm>
            <a:off x="6347773" y="1856774"/>
            <a:ext cx="5354638" cy="1097280"/>
          </a:xfrm>
          <a:prstGeom prst="rect">
            <a:avLst/>
          </a:prstGeom>
          <a:solidFill>
            <a:schemeClr val="bg1">
              <a:lumMod val="95000"/>
            </a:schemeClr>
          </a:solidFill>
        </p:spPr>
        <p:txBody>
          <a:bodyPr wrap="square" lIns="182880" tIns="45720" rIns="182880" bIns="45720" rtlCol="0" anchor="ctr">
            <a:noAutofit/>
          </a:bodyPr>
          <a:lstStyle/>
          <a:p>
            <a:pPr>
              <a:buClr>
                <a:srgbClr val="0078D7"/>
              </a:buClr>
              <a:defRPr/>
            </a:pPr>
            <a:r>
              <a:rPr lang="en-US" sz="2000">
                <a:cs typeface="Segoe UI" panose="020B0502040204020203" pitchFamily="34" charset="0"/>
              </a:rPr>
              <a:t>Connect to Analysis Services models</a:t>
            </a:r>
            <a:br>
              <a:rPr lang="en-US" sz="2000">
                <a:cs typeface="Segoe UI" panose="020B0502040204020203" pitchFamily="34" charset="0"/>
              </a:rPr>
            </a:br>
            <a:r>
              <a:rPr lang="en-US" sz="2000">
                <a:cs typeface="Segoe UI" panose="020B0502040204020203" pitchFamily="34" charset="0"/>
              </a:rPr>
              <a:t>(Tabular or Multidimensional)</a:t>
            </a:r>
          </a:p>
        </p:txBody>
      </p:sp>
      <p:sp>
        <p:nvSpPr>
          <p:cNvPr id="19" name="Rectangle 18"/>
          <p:cNvSpPr/>
          <p:nvPr/>
        </p:nvSpPr>
        <p:spPr bwMode="auto">
          <a:xfrm rot="16200000">
            <a:off x="5821993" y="2382554"/>
            <a:ext cx="1097280" cy="45720"/>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182880" bIns="45720" numCol="1" rtlCol="0" anchor="ctr" anchorCtr="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600" u="none" strike="noStrike" kern="1200" cap="none" normalizeH="0" baseline="0" noProof="0">
              <a:ln>
                <a:noFill/>
              </a:ln>
              <a:solidFill>
                <a:schemeClr val="tx1"/>
              </a:solidFill>
              <a:effectLst/>
              <a:uLnTx/>
              <a:uFillTx/>
              <a:ea typeface="+mn-ea"/>
              <a:cs typeface="Segoe UI Semibold" panose="020B0702040204020203" pitchFamily="34" charset="0"/>
            </a:endParaRPr>
          </a:p>
        </p:txBody>
      </p:sp>
      <p:sp>
        <p:nvSpPr>
          <p:cNvPr id="13" name="TextBox 12"/>
          <p:cNvSpPr txBox="1"/>
          <p:nvPr/>
        </p:nvSpPr>
        <p:spPr>
          <a:xfrm>
            <a:off x="6347773" y="4504881"/>
            <a:ext cx="5354638" cy="1097280"/>
          </a:xfrm>
          <a:prstGeom prst="rect">
            <a:avLst/>
          </a:prstGeom>
          <a:solidFill>
            <a:schemeClr val="bg1">
              <a:lumMod val="95000"/>
            </a:schemeClr>
          </a:solidFill>
        </p:spPr>
        <p:txBody>
          <a:bodyPr wrap="square" lIns="182880" tIns="45720" rIns="182880" bIns="45720" rtlCol="0" anchor="ctr">
            <a:noAutofit/>
          </a:bodyPr>
          <a:lstStyle/>
          <a:p>
            <a:pPr>
              <a:buClr>
                <a:srgbClr val="0078D7"/>
              </a:buClr>
              <a:defRPr/>
            </a:pPr>
            <a:endParaRPr lang="en-US" sz="2000" dirty="0">
              <a:cs typeface="Segoe UI" panose="020B0502040204020203" pitchFamily="34" charset="0"/>
            </a:endParaRPr>
          </a:p>
          <a:p>
            <a:pPr>
              <a:buClr>
                <a:srgbClr val="0078D7"/>
              </a:buClr>
              <a:defRPr/>
            </a:pPr>
            <a:r>
              <a:rPr lang="en-US" sz="2000" dirty="0">
                <a:cs typeface="Segoe UI" panose="020B0502040204020203" pitchFamily="34" charset="0"/>
              </a:rPr>
              <a:t>Explore and visualize your data on a freeform canvas with a variety of built-in and</a:t>
            </a:r>
            <a:br>
              <a:rPr lang="en-US" sz="2000" dirty="0">
                <a:cs typeface="Segoe UI" panose="020B0502040204020203" pitchFamily="34" charset="0"/>
              </a:rPr>
            </a:br>
            <a:r>
              <a:rPr lang="en-US" sz="2000" dirty="0">
                <a:solidFill>
                  <a:schemeClr val="accent1"/>
                </a:solidFill>
                <a:latin typeface="Segoe UI Semibold" panose="020B0702040204020203" pitchFamily="34" charset="0"/>
                <a:cs typeface="Segoe UI Semibold" panose="020B0702040204020203" pitchFamily="34" charset="0"/>
              </a:rPr>
              <a:t>custom visuals</a:t>
            </a:r>
          </a:p>
          <a:p>
            <a:pPr lvl="0">
              <a:buClr>
                <a:srgbClr val="0078D7"/>
              </a:buClr>
              <a:defRPr/>
            </a:pPr>
            <a:endParaRPr lang="en-US" sz="2000" dirty="0">
              <a:cs typeface="Segoe UI" panose="020B0502040204020203" pitchFamily="34" charset="0"/>
            </a:endParaRPr>
          </a:p>
        </p:txBody>
      </p:sp>
      <p:sp>
        <p:nvSpPr>
          <p:cNvPr id="26" name="Rectangle 25"/>
          <p:cNvSpPr/>
          <p:nvPr/>
        </p:nvSpPr>
        <p:spPr bwMode="auto">
          <a:xfrm rot="16200000">
            <a:off x="5821993" y="5030661"/>
            <a:ext cx="1097280" cy="45720"/>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182880" bIns="45720" numCol="1" rtlCol="0" anchor="ctr" anchorCtr="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600" u="none" strike="noStrike" kern="1200" cap="none" normalizeH="0" baseline="0" noProof="0">
              <a:ln>
                <a:noFill/>
              </a:ln>
              <a:solidFill>
                <a:schemeClr val="tx1"/>
              </a:solidFill>
              <a:effectLst/>
              <a:uLnTx/>
              <a:uFillTx/>
              <a:ea typeface="+mn-ea"/>
              <a:cs typeface="Segoe UI Semibold" panose="020B0702040204020203" pitchFamily="34" charset="0"/>
            </a:endParaRPr>
          </a:p>
        </p:txBody>
      </p:sp>
      <p:sp>
        <p:nvSpPr>
          <p:cNvPr id="12" name="TextBox 11"/>
          <p:cNvSpPr txBox="1"/>
          <p:nvPr/>
        </p:nvSpPr>
        <p:spPr>
          <a:xfrm>
            <a:off x="6347773" y="3180828"/>
            <a:ext cx="5354638" cy="1097280"/>
          </a:xfrm>
          <a:prstGeom prst="rect">
            <a:avLst/>
          </a:prstGeom>
          <a:solidFill>
            <a:schemeClr val="bg1">
              <a:lumMod val="95000"/>
            </a:schemeClr>
          </a:solidFill>
        </p:spPr>
        <p:txBody>
          <a:bodyPr wrap="square" lIns="182880" tIns="45720" rIns="182880" bIns="45720" rtlCol="0" anchor="ctr">
            <a:noAutofit/>
          </a:bodyPr>
          <a:lstStyle/>
          <a:p>
            <a:pPr lvl="0">
              <a:buClr>
                <a:srgbClr val="0078D7"/>
              </a:buClr>
              <a:defRPr/>
            </a:pPr>
            <a:r>
              <a:rPr lang="en-US" sz="2000">
                <a:cs typeface="Segoe UI" panose="020B0502040204020203" pitchFamily="34" charset="0"/>
              </a:rPr>
              <a:t>Connect directly to additional data sources</a:t>
            </a:r>
            <a:br>
              <a:rPr lang="en-US" sz="2000">
                <a:cs typeface="Segoe UI" panose="020B0502040204020203" pitchFamily="34" charset="0"/>
              </a:rPr>
            </a:br>
            <a:r>
              <a:rPr lang="en-US" sz="2000">
                <a:cs typeface="Segoe UI" panose="020B0502040204020203" pitchFamily="34" charset="0"/>
              </a:rPr>
              <a:t>in a future update</a:t>
            </a:r>
          </a:p>
        </p:txBody>
      </p:sp>
      <p:sp>
        <p:nvSpPr>
          <p:cNvPr id="27" name="Rectangle 26"/>
          <p:cNvSpPr/>
          <p:nvPr/>
        </p:nvSpPr>
        <p:spPr bwMode="auto">
          <a:xfrm rot="16200000">
            <a:off x="5821993" y="3706608"/>
            <a:ext cx="1097280" cy="45720"/>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182880" bIns="45720" numCol="1" rtlCol="0" anchor="ctr" anchorCtr="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600" u="none" strike="noStrike" kern="1200" cap="none" normalizeH="0" baseline="0" noProof="0">
              <a:ln>
                <a:noFill/>
              </a:ln>
              <a:solidFill>
                <a:schemeClr val="tx1"/>
              </a:solidFill>
              <a:effectLst/>
              <a:uLnTx/>
              <a:uFillTx/>
              <a:ea typeface="+mn-ea"/>
              <a:cs typeface="Segoe UI Semibold" panose="020B0702040204020203" pitchFamily="34" charset="0"/>
            </a:endParaRPr>
          </a:p>
        </p:txBody>
      </p:sp>
    </p:spTree>
    <p:extLst>
      <p:ext uri="{BB962C8B-B14F-4D97-AF65-F5344CB8AC3E}">
        <p14:creationId xmlns:p14="http://schemas.microsoft.com/office/powerpoint/2010/main" val="3375702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88979" y="1988596"/>
            <a:ext cx="6313225" cy="4178015"/>
            <a:chOff x="479280" y="1985771"/>
            <a:chExt cx="6162820" cy="4078479"/>
          </a:xfrm>
        </p:grpSpPr>
        <p:grpSp>
          <p:nvGrpSpPr>
            <p:cNvPr id="25" name="Group 24"/>
            <p:cNvGrpSpPr/>
            <p:nvPr/>
          </p:nvGrpSpPr>
          <p:grpSpPr>
            <a:xfrm>
              <a:off x="479280" y="1985771"/>
              <a:ext cx="6162820" cy="4078479"/>
              <a:chOff x="479280" y="1985771"/>
              <a:chExt cx="6162820" cy="4078479"/>
            </a:xfrm>
          </p:grpSpPr>
          <p:grpSp>
            <p:nvGrpSpPr>
              <p:cNvPr id="26" name="Group 25"/>
              <p:cNvGrpSpPr/>
              <p:nvPr/>
            </p:nvGrpSpPr>
            <p:grpSpPr>
              <a:xfrm>
                <a:off x="479280" y="1985771"/>
                <a:ext cx="6162820" cy="4078479"/>
                <a:chOff x="479280" y="1985771"/>
                <a:chExt cx="6162820" cy="4078479"/>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280" y="1985771"/>
                  <a:ext cx="6099520" cy="3927311"/>
                </a:xfrm>
                <a:prstGeom prst="rect">
                  <a:avLst/>
                </a:prstGeom>
              </p:spPr>
            </p:pic>
            <p:sp>
              <p:nvSpPr>
                <p:cNvPr id="29" name="Rectangle 28"/>
                <p:cNvSpPr/>
                <p:nvPr/>
              </p:nvSpPr>
              <p:spPr bwMode="auto">
                <a:xfrm>
                  <a:off x="5321300" y="5346700"/>
                  <a:ext cx="1320800" cy="717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7" name="Rectangle 26"/>
              <p:cNvSpPr/>
              <p:nvPr/>
            </p:nvSpPr>
            <p:spPr bwMode="auto">
              <a:xfrm>
                <a:off x="704850" y="2228850"/>
                <a:ext cx="4699000" cy="2641600"/>
              </a:xfrm>
              <a:prstGeom prst="rect">
                <a:avLst/>
              </a:prstGeom>
              <a:solidFill>
                <a:schemeClr val="bg1">
                  <a:lumMod val="65000"/>
                </a:schemeClr>
              </a:solidFill>
              <a:ln w="63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9785" y="2225220"/>
              <a:ext cx="4708165" cy="2648342"/>
            </a:xfrm>
            <a:prstGeom prst="rect">
              <a:avLst/>
            </a:prstGeom>
          </p:spPr>
        </p:pic>
      </p:grpSp>
      <p:sp>
        <p:nvSpPr>
          <p:cNvPr id="5" name="Title 4"/>
          <p:cNvSpPr>
            <a:spLocks noGrp="1"/>
          </p:cNvSpPr>
          <p:nvPr>
            <p:ph type="title"/>
          </p:nvPr>
        </p:nvSpPr>
        <p:spPr>
          <a:xfrm>
            <a:off x="269240" y="289511"/>
            <a:ext cx="11655840" cy="1238714"/>
          </a:xfrm>
        </p:spPr>
        <p:txBody>
          <a:bodyPr/>
          <a:lstStyle/>
          <a:p>
            <a:r>
              <a:rPr lang="en-US" dirty="0"/>
              <a:t>Create modern paginated reports</a:t>
            </a:r>
            <a:br>
              <a:rPr lang="en-US" dirty="0"/>
            </a:br>
            <a:r>
              <a:rPr lang="en-US" sz="2800" dirty="0">
                <a:ln>
                  <a:noFill/>
                </a:ln>
                <a:solidFill>
                  <a:schemeClr val="tx2"/>
                </a:solidFill>
                <a:latin typeface="+mn-lt"/>
                <a:cs typeface="+mn-cs"/>
              </a:rPr>
              <a:t>Design beautiful documents quickly and easily</a:t>
            </a:r>
          </a:p>
        </p:txBody>
      </p:sp>
      <p:sp>
        <p:nvSpPr>
          <p:cNvPr id="6" name="Rectangle 5"/>
          <p:cNvSpPr/>
          <p:nvPr/>
        </p:nvSpPr>
        <p:spPr bwMode="auto">
          <a:xfrm>
            <a:off x="6543107" y="2012910"/>
            <a:ext cx="5958906" cy="35030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8" rIns="0" bIns="44808" numCol="1" spcCol="0" rtlCol="0" fromWordArt="0" anchor="t" anchorCtr="0" forceAA="0" compatLnSpc="1">
            <a:prstTxWarp prst="textNoShape">
              <a:avLst/>
            </a:prstTxWarp>
            <a:spAutoFit/>
          </a:bodyPr>
          <a:lstStyle/>
          <a:p>
            <a:pPr defTabSz="914367">
              <a:lnSpc>
                <a:spcPct val="90000"/>
              </a:lnSpc>
              <a:spcBef>
                <a:spcPts val="1765"/>
              </a:spcBef>
              <a:buSzPct val="90000"/>
              <a:defRPr/>
            </a:pPr>
            <a:r>
              <a:rPr lang="en-US" sz="2353" dirty="0">
                <a:gradFill>
                  <a:gsLst>
                    <a:gs pos="1250">
                      <a:srgbClr val="0078D7"/>
                    </a:gs>
                    <a:gs pos="100000">
                      <a:srgbClr val="0078D7"/>
                    </a:gs>
                  </a:gsLst>
                  <a:lin ang="5400000" scaled="0"/>
                </a:gradFill>
                <a:latin typeface="Segoe UI Semilight"/>
              </a:rPr>
              <a:t>Precisely formatted operational reports</a:t>
            </a:r>
          </a:p>
          <a:p>
            <a:pPr defTabSz="914367">
              <a:lnSpc>
                <a:spcPct val="90000"/>
              </a:lnSpc>
              <a:spcBef>
                <a:spcPts val="1765"/>
              </a:spcBef>
              <a:buSzPct val="90000"/>
              <a:defRPr/>
            </a:pPr>
            <a:r>
              <a:rPr lang="en-US" sz="2353" dirty="0">
                <a:gradFill>
                  <a:gsLst>
                    <a:gs pos="1250">
                      <a:srgbClr val="0078D7"/>
                    </a:gs>
                    <a:gs pos="100000">
                      <a:srgbClr val="0078D7"/>
                    </a:gs>
                  </a:gsLst>
                  <a:lin ang="5400000" scaled="0"/>
                </a:gradFill>
                <a:latin typeface="Segoe UI Semilight"/>
              </a:rPr>
              <a:t>Optimized for document generation </a:t>
            </a:r>
            <a:br>
              <a:rPr lang="en-US" sz="2353" dirty="0">
                <a:gradFill>
                  <a:gsLst>
                    <a:gs pos="1250">
                      <a:srgbClr val="0078D7"/>
                    </a:gs>
                    <a:gs pos="100000">
                      <a:srgbClr val="0078D7"/>
                    </a:gs>
                  </a:gsLst>
                  <a:lin ang="5400000" scaled="0"/>
                </a:gradFill>
                <a:latin typeface="Segoe UI Semilight"/>
              </a:rPr>
            </a:br>
            <a:r>
              <a:rPr lang="en-US" sz="2353" dirty="0">
                <a:gradFill>
                  <a:gsLst>
                    <a:gs pos="1250">
                      <a:srgbClr val="0078D7"/>
                    </a:gs>
                    <a:gs pos="100000">
                      <a:srgbClr val="0078D7"/>
                    </a:gs>
                  </a:gsLst>
                  <a:lin ang="5400000" scaled="0"/>
                </a:gradFill>
                <a:latin typeface="Segoe UI Semilight"/>
              </a:rPr>
              <a:t>and printing</a:t>
            </a:r>
          </a:p>
          <a:p>
            <a:pPr defTabSz="914367">
              <a:lnSpc>
                <a:spcPct val="90000"/>
              </a:lnSpc>
              <a:spcBef>
                <a:spcPts val="1765"/>
              </a:spcBef>
              <a:buSzPct val="90000"/>
              <a:defRPr/>
            </a:pPr>
            <a:r>
              <a:rPr lang="en-US" sz="2353" dirty="0">
                <a:gradFill>
                  <a:gsLst>
                    <a:gs pos="1250">
                      <a:srgbClr val="0078D7"/>
                    </a:gs>
                    <a:gs pos="100000">
                      <a:srgbClr val="0078D7"/>
                    </a:gs>
                  </a:gsLst>
                  <a:lin ang="5400000" scaled="0"/>
                </a:gradFill>
                <a:latin typeface="Segoe UI Semilight"/>
              </a:rPr>
              <a:t>Page headers, footers, and page breaks</a:t>
            </a:r>
          </a:p>
          <a:p>
            <a:pPr defTabSz="914367">
              <a:lnSpc>
                <a:spcPct val="90000"/>
              </a:lnSpc>
              <a:spcBef>
                <a:spcPts val="1765"/>
              </a:spcBef>
              <a:buSzPct val="90000"/>
              <a:defRPr/>
            </a:pPr>
            <a:r>
              <a:rPr lang="en-US" sz="2353" dirty="0">
                <a:gradFill>
                  <a:gsLst>
                    <a:gs pos="1250">
                      <a:srgbClr val="0078D7"/>
                    </a:gs>
                    <a:gs pos="100000">
                      <a:srgbClr val="0078D7"/>
                    </a:gs>
                  </a:gsLst>
                  <a:lin ang="5400000" scaled="0"/>
                </a:gradFill>
                <a:latin typeface="Segoe UI Semilight"/>
              </a:rPr>
              <a:t>Modern chart and gauge styles</a:t>
            </a:r>
          </a:p>
          <a:p>
            <a:pPr defTabSz="914367">
              <a:lnSpc>
                <a:spcPct val="90000"/>
              </a:lnSpc>
              <a:spcBef>
                <a:spcPts val="1765"/>
              </a:spcBef>
              <a:buSzPct val="90000"/>
              <a:defRPr/>
            </a:pPr>
            <a:r>
              <a:rPr lang="en-US" sz="2353" dirty="0">
                <a:gradFill>
                  <a:gsLst>
                    <a:gs pos="1250">
                      <a:srgbClr val="0078D7"/>
                    </a:gs>
                    <a:gs pos="100000">
                      <a:srgbClr val="0078D7"/>
                    </a:gs>
                  </a:gsLst>
                  <a:lin ang="5400000" scaled="0"/>
                </a:gradFill>
                <a:latin typeface="Segoe UI Semilight"/>
              </a:rPr>
              <a:t>Visual Studio 2015 support</a:t>
            </a:r>
          </a:p>
          <a:p>
            <a:pPr defTabSz="914367">
              <a:lnSpc>
                <a:spcPct val="90000"/>
              </a:lnSpc>
              <a:spcBef>
                <a:spcPts val="1765"/>
              </a:spcBef>
              <a:buSzPct val="90000"/>
              <a:defRPr/>
            </a:pPr>
            <a:r>
              <a:rPr lang="en-US" sz="2353" dirty="0">
                <a:gradFill>
                  <a:gsLst>
                    <a:gs pos="1250">
                      <a:srgbClr val="0078D7"/>
                    </a:gs>
                    <a:gs pos="100000">
                      <a:srgbClr val="0078D7"/>
                    </a:gs>
                  </a:gsLst>
                  <a:lin ang="5400000" scaled="0"/>
                </a:gradFill>
                <a:latin typeface="Segoe UI Semilight"/>
              </a:rPr>
              <a:t>Plugin-free printing</a:t>
            </a:r>
          </a:p>
        </p:txBody>
      </p:sp>
      <p:grpSp>
        <p:nvGrpSpPr>
          <p:cNvPr id="8" name="Group 7"/>
          <p:cNvGrpSpPr/>
          <p:nvPr/>
        </p:nvGrpSpPr>
        <p:grpSpPr>
          <a:xfrm>
            <a:off x="3422740" y="3195693"/>
            <a:ext cx="2084549" cy="3013603"/>
            <a:chOff x="2127405" y="3126192"/>
            <a:chExt cx="2126349" cy="3074032"/>
          </a:xfrm>
        </p:grpSpPr>
        <p:pic>
          <p:nvPicPr>
            <p:cNvPr id="30"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27405" y="3126192"/>
              <a:ext cx="2126349" cy="3074032"/>
            </a:xfrm>
            <a:prstGeom prst="rect">
              <a:avLst/>
            </a:prstGeom>
          </p:spPr>
        </p:pic>
        <p:sp>
          <p:nvSpPr>
            <p:cNvPr id="2" name="Rectangle 1"/>
            <p:cNvSpPr/>
            <p:nvPr/>
          </p:nvSpPr>
          <p:spPr bwMode="auto">
            <a:xfrm>
              <a:off x="2318183" y="3505608"/>
              <a:ext cx="1738137" cy="231571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p:cNvPicPr>
              <a:picLocks/>
            </p:cNvPicPr>
            <p:nvPr/>
          </p:nvPicPr>
          <p:blipFill>
            <a:blip r:embed="rId6"/>
            <a:stretch>
              <a:fillRect/>
            </a:stretch>
          </p:blipFill>
          <p:spPr>
            <a:xfrm>
              <a:off x="2318183" y="3605124"/>
              <a:ext cx="1732821" cy="1918136"/>
            </a:xfrm>
            <a:prstGeom prst="rect">
              <a:avLst/>
            </a:prstGeom>
            <a:ln w="6350">
              <a:noFill/>
            </a:ln>
            <a:effectLst/>
          </p:spPr>
        </p:pic>
      </p:grpSp>
    </p:spTree>
    <p:extLst>
      <p:ext uri="{BB962C8B-B14F-4D97-AF65-F5344CB8AC3E}">
        <p14:creationId xmlns:p14="http://schemas.microsoft.com/office/powerpoint/2010/main" val="3406772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0.02145 3.29551E-6 L -3.76308E-6 3.29551E-6 " pathEditMode="relative" rAng="0" ptsTypes="AA">
                                      <p:cBhvr>
                                        <p:cTn id="9" dur="750" fill="hold"/>
                                        <p:tgtEl>
                                          <p:spTgt spid="4"/>
                                        </p:tgtEl>
                                        <p:attrNameLst>
                                          <p:attrName>ppt_x</p:attrName>
                                          <p:attrName>ppt_y</p:attrName>
                                        </p:attrNameLst>
                                      </p:cBhvr>
                                      <p:rCtr x="-1072" y="0"/>
                                    </p:animMotion>
                                  </p:childTnLst>
                                </p:cTn>
                              </p:par>
                              <p:par>
                                <p:cTn id="10" presetID="10" presetClass="entr" presetSubtype="0" fill="hold" nodeType="withEffect">
                                  <p:stCondLst>
                                    <p:cond delay="25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0.02144 2.41943E-6 L 2.4432E-6 2.41943E-6 " pathEditMode="relative" rAng="0" ptsTypes="AA">
                                      <p:cBhvr>
                                        <p:cTn id="14" dur="750" fill="hold"/>
                                        <p:tgtEl>
                                          <p:spTgt spid="8"/>
                                        </p:tgtEl>
                                        <p:attrNameLst>
                                          <p:attrName>ppt_x</p:attrName>
                                          <p:attrName>ppt_y</p:attrName>
                                        </p:attrNameLst>
                                      </p:cBhvr>
                                      <p:rCtr x="-1072" y="0"/>
                                    </p:animMotion>
                                  </p:childTnLst>
                                </p:cTn>
                              </p:par>
                              <p:par>
                                <p:cTn id="15" presetID="10" presetClass="entr" presetSubtype="0" fill="hold" grpId="0" nodeType="withEffect">
                                  <p:stCondLst>
                                    <p:cond delay="25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grpId="1" nodeType="withEffect">
                                  <p:stCondLst>
                                    <p:cond delay="0"/>
                                  </p:stCondLst>
                                  <p:childTnLst>
                                    <p:animMotion origin="layout" path="M -0.0245 2.90513E-6 L -4.81236E-6 2.90513E-6 " pathEditMode="relative" rAng="0" ptsTypes="AA">
                                      <p:cBhvr>
                                        <p:cTn id="19" dur="750" fill="hold"/>
                                        <p:tgtEl>
                                          <p:spTgt spid="6"/>
                                        </p:tgtEl>
                                        <p:attrNameLst>
                                          <p:attrName>ppt_x</p:attrName>
                                          <p:attrName>ppt_y</p:attrName>
                                        </p:attrNameLst>
                                      </p:cBhvr>
                                      <p:rCtr x="12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Rectangle 23"/>
          <p:cNvSpPr/>
          <p:nvPr/>
        </p:nvSpPr>
        <p:spPr bwMode="auto">
          <a:xfrm>
            <a:off x="5001556" y="5225460"/>
            <a:ext cx="1110809" cy="65730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itle 6"/>
          <p:cNvSpPr>
            <a:spLocks noGrp="1"/>
          </p:cNvSpPr>
          <p:nvPr>
            <p:ph type="title"/>
          </p:nvPr>
        </p:nvSpPr>
        <p:spPr/>
        <p:txBody>
          <a:bodyPr/>
          <a:lstStyle/>
          <a:p>
            <a:r>
              <a:rPr lang="en-US" sz="4400" dirty="0"/>
              <a:t>Pin report items to Power BI dashboards</a:t>
            </a:r>
            <a:br>
              <a:rPr lang="en-US" sz="4400" dirty="0"/>
            </a:br>
            <a:r>
              <a:rPr lang="en-US" sz="3200" dirty="0">
                <a:solidFill>
                  <a:schemeClr val="tx2"/>
                </a:solidFill>
              </a:rPr>
              <a:t>Get more from existing Reporting Services investments</a:t>
            </a:r>
            <a:endParaRPr lang="en-US" sz="4400" dirty="0">
              <a:solidFill>
                <a:schemeClr val="tx2"/>
              </a:solidFill>
            </a:endParaRPr>
          </a:p>
        </p:txBody>
      </p:sp>
      <p:pic>
        <p:nvPicPr>
          <p:cNvPr id="43" name="Picture 4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97289" y="1947222"/>
            <a:ext cx="5557834" cy="3383031"/>
          </a:xfrm>
          <a:prstGeom prst="rect">
            <a:avLst/>
          </a:prstGeom>
        </p:spPr>
      </p:pic>
      <p:pic>
        <p:nvPicPr>
          <p:cNvPr id="45" name="Picture 44"/>
          <p:cNvPicPr>
            <a:picLocks noChangeAspect="1"/>
          </p:cNvPicPr>
          <p:nvPr/>
        </p:nvPicPr>
        <p:blipFill rotWithShape="1">
          <a:blip r:embed="rId4" cstate="screen">
            <a:extLst>
              <a:ext uri="{28A0092B-C50C-407E-A947-70E740481C1C}">
                <a14:useLocalDpi xmlns:a14="http://schemas.microsoft.com/office/drawing/2010/main"/>
              </a:ext>
            </a:extLst>
          </a:blip>
          <a:srcRect b="3676"/>
          <a:stretch/>
        </p:blipFill>
        <p:spPr>
          <a:xfrm>
            <a:off x="845501" y="2156078"/>
            <a:ext cx="4688524" cy="2540331"/>
          </a:xfrm>
          <a:prstGeom prst="rect">
            <a:avLst/>
          </a:prstGeom>
        </p:spPr>
      </p:pic>
      <p:sp>
        <p:nvSpPr>
          <p:cNvPr id="47" name="Rectangle 46"/>
          <p:cNvSpPr/>
          <p:nvPr/>
        </p:nvSpPr>
        <p:spPr bwMode="auto">
          <a:xfrm>
            <a:off x="6439185" y="2125664"/>
            <a:ext cx="5295615"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8" rIns="91440" bIns="44808" numCol="1" spcCol="0" rtlCol="0" fromWordArt="0" anchor="t" anchorCtr="0" forceAA="0" compatLnSpc="1">
            <a:prstTxWarp prst="textNoShape">
              <a:avLst/>
            </a:prstTxWarp>
            <a:noAutofit/>
          </a:bodyPr>
          <a:lstStyle/>
          <a:p>
            <a:pPr marL="142541" defTabSz="913420" fontAlgn="base">
              <a:spcBef>
                <a:spcPts val="1800"/>
              </a:spcBef>
              <a:spcAft>
                <a:spcPct val="0"/>
              </a:spcAft>
              <a:buClr>
                <a:srgbClr val="FF8C00"/>
              </a:buClr>
              <a:buSzPct val="115000"/>
              <a:defRPr/>
            </a:pPr>
            <a:r>
              <a:rPr lang="en-US" sz="2400">
                <a:solidFill>
                  <a:schemeClr val="tx1"/>
                </a:solidFill>
                <a:latin typeface="Segoe UI Light"/>
              </a:rPr>
              <a:t>Monitor the most important metrics and trends in one place</a:t>
            </a:r>
          </a:p>
          <a:p>
            <a:pPr marL="142541" defTabSz="913420" fontAlgn="base">
              <a:spcBef>
                <a:spcPts val="1800"/>
              </a:spcBef>
              <a:spcAft>
                <a:spcPct val="0"/>
              </a:spcAft>
              <a:buClr>
                <a:srgbClr val="FF8C00"/>
              </a:buClr>
              <a:buSzPct val="115000"/>
              <a:defRPr/>
            </a:pPr>
            <a:r>
              <a:rPr lang="en-US" sz="2400">
                <a:solidFill>
                  <a:schemeClr val="tx1"/>
                </a:solidFill>
                <a:latin typeface="Segoe UI Light"/>
              </a:rPr>
              <a:t>Pin charts, gauges, maps, and images as tiles to Power BI dashboards</a:t>
            </a:r>
          </a:p>
          <a:p>
            <a:pPr marL="142541" defTabSz="913420" fontAlgn="base">
              <a:spcBef>
                <a:spcPts val="1800"/>
              </a:spcBef>
              <a:buClr>
                <a:srgbClr val="FF8C00"/>
              </a:buClr>
              <a:buSzPct val="115000"/>
            </a:pPr>
            <a:r>
              <a:rPr lang="en-US" sz="2400">
                <a:solidFill>
                  <a:schemeClr val="tx1"/>
                </a:solidFill>
                <a:latin typeface="+mj-lt"/>
              </a:rPr>
              <a:t>Drill through to source reports</a:t>
            </a:r>
          </a:p>
          <a:p>
            <a:pPr marL="142541" defTabSz="913420">
              <a:spcBef>
                <a:spcPts val="1800"/>
              </a:spcBef>
              <a:buClr>
                <a:srgbClr val="FF8C00"/>
              </a:buClr>
              <a:buSzPct val="115000"/>
            </a:pPr>
            <a:r>
              <a:rPr lang="en-US" sz="2400">
                <a:solidFill>
                  <a:schemeClr val="tx1"/>
                </a:solidFill>
                <a:latin typeface="+mj-lt"/>
              </a:rPr>
              <a:t>Refresh tiles on a schedule</a:t>
            </a:r>
          </a:p>
        </p:txBody>
      </p:sp>
      <p:grpSp>
        <p:nvGrpSpPr>
          <p:cNvPr id="63" name="Group 62"/>
          <p:cNvGrpSpPr/>
          <p:nvPr/>
        </p:nvGrpSpPr>
        <p:grpSpPr>
          <a:xfrm>
            <a:off x="6168627" y="2223507"/>
            <a:ext cx="311499" cy="311499"/>
            <a:chOff x="7154564" y="2483708"/>
            <a:chExt cx="317745" cy="317745"/>
          </a:xfrm>
        </p:grpSpPr>
        <p:sp>
          <p:nvSpPr>
            <p:cNvPr id="64" name="Oval 63"/>
            <p:cNvSpPr/>
            <p:nvPr/>
          </p:nvSpPr>
          <p:spPr bwMode="auto">
            <a:xfrm>
              <a:off x="7154564" y="2483708"/>
              <a:ext cx="317745" cy="317745"/>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spcBef>
                  <a:spcPct val="0"/>
                </a:spcBef>
                <a:spcAft>
                  <a:spcPct val="0"/>
                </a:spcAft>
                <a:buFont typeface="Wingdings 3" panose="05040102010807070707" pitchFamily="18" charset="2"/>
                <a:buChar char="Æ"/>
              </a:pPr>
              <a:endParaRPr lang="en-US" sz="1765" b="1" err="1">
                <a:solidFill>
                  <a:schemeClr val="tx1"/>
                </a:solidFill>
                <a:latin typeface="+mj-lt"/>
                <a:ea typeface="Segoe UI" pitchFamily="34" charset="0"/>
                <a:cs typeface="Segoe UI" pitchFamily="34" charset="0"/>
              </a:endParaRPr>
            </a:p>
          </p:txBody>
        </p:sp>
        <p:sp>
          <p:nvSpPr>
            <p:cNvPr id="65" name="Right Arrow 10"/>
            <p:cNvSpPr/>
            <p:nvPr/>
          </p:nvSpPr>
          <p:spPr bwMode="auto">
            <a:xfrm>
              <a:off x="7220342" y="2543283"/>
              <a:ext cx="205748" cy="198595"/>
            </a:xfrm>
            <a:prstGeom prst="rightArrow">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spcBef>
                  <a:spcPct val="0"/>
                </a:spcBef>
                <a:spcAft>
                  <a:spcPct val="0"/>
                </a:spcAft>
                <a:buFont typeface="Wingdings 3" panose="05040102010807070707" pitchFamily="18" charset="2"/>
                <a:buChar char="Æ"/>
              </a:pPr>
              <a:endParaRPr lang="en-US" sz="1765" b="1" err="1">
                <a:solidFill>
                  <a:schemeClr val="tx1"/>
                </a:solidFill>
                <a:latin typeface="+mj-lt"/>
                <a:ea typeface="Segoe UI" pitchFamily="34" charset="0"/>
                <a:cs typeface="Segoe UI" pitchFamily="34" charset="0"/>
              </a:endParaRPr>
            </a:p>
          </p:txBody>
        </p:sp>
      </p:grpSp>
      <p:grpSp>
        <p:nvGrpSpPr>
          <p:cNvPr id="69" name="Group 68"/>
          <p:cNvGrpSpPr/>
          <p:nvPr/>
        </p:nvGrpSpPr>
        <p:grpSpPr>
          <a:xfrm>
            <a:off x="6168627" y="3194699"/>
            <a:ext cx="311499" cy="311499"/>
            <a:chOff x="7154564" y="2483708"/>
            <a:chExt cx="317745" cy="317745"/>
          </a:xfrm>
        </p:grpSpPr>
        <p:sp>
          <p:nvSpPr>
            <p:cNvPr id="70" name="Oval 69"/>
            <p:cNvSpPr/>
            <p:nvPr/>
          </p:nvSpPr>
          <p:spPr bwMode="auto">
            <a:xfrm>
              <a:off x="7154564" y="2483708"/>
              <a:ext cx="317745" cy="317745"/>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spcBef>
                  <a:spcPct val="0"/>
                </a:spcBef>
                <a:spcAft>
                  <a:spcPct val="0"/>
                </a:spcAft>
                <a:buFont typeface="Wingdings 3" panose="05040102010807070707" pitchFamily="18" charset="2"/>
                <a:buChar char="Æ"/>
              </a:pPr>
              <a:endParaRPr lang="en-US" sz="1765" b="1" err="1">
                <a:solidFill>
                  <a:schemeClr val="tx1"/>
                </a:solidFill>
                <a:latin typeface="+mj-lt"/>
                <a:ea typeface="Segoe UI" pitchFamily="34" charset="0"/>
                <a:cs typeface="Segoe UI" pitchFamily="34" charset="0"/>
              </a:endParaRPr>
            </a:p>
          </p:txBody>
        </p:sp>
        <p:sp>
          <p:nvSpPr>
            <p:cNvPr id="71" name="Right Arrow 16"/>
            <p:cNvSpPr/>
            <p:nvPr/>
          </p:nvSpPr>
          <p:spPr bwMode="auto">
            <a:xfrm>
              <a:off x="7220342" y="2543283"/>
              <a:ext cx="205748" cy="198595"/>
            </a:xfrm>
            <a:prstGeom prst="rightArrow">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spcBef>
                  <a:spcPct val="0"/>
                </a:spcBef>
                <a:spcAft>
                  <a:spcPct val="0"/>
                </a:spcAft>
                <a:buFont typeface="Wingdings 3" panose="05040102010807070707" pitchFamily="18" charset="2"/>
                <a:buChar char="Æ"/>
              </a:pPr>
              <a:endParaRPr lang="en-US" sz="1765" b="1" err="1">
                <a:solidFill>
                  <a:schemeClr val="tx1"/>
                </a:solidFill>
                <a:latin typeface="+mj-lt"/>
                <a:ea typeface="Segoe UI" pitchFamily="34" charset="0"/>
                <a:cs typeface="Segoe UI" pitchFamily="34" charset="0"/>
              </a:endParaRPr>
            </a:p>
          </p:txBody>
        </p:sp>
      </p:grpSp>
      <p:grpSp>
        <p:nvGrpSpPr>
          <p:cNvPr id="72" name="Group 71"/>
          <p:cNvGrpSpPr/>
          <p:nvPr/>
        </p:nvGrpSpPr>
        <p:grpSpPr>
          <a:xfrm>
            <a:off x="6168627" y="4143845"/>
            <a:ext cx="311499" cy="311499"/>
            <a:chOff x="7154564" y="2483708"/>
            <a:chExt cx="317745" cy="317745"/>
          </a:xfrm>
        </p:grpSpPr>
        <p:sp>
          <p:nvSpPr>
            <p:cNvPr id="73" name="Oval 72"/>
            <p:cNvSpPr/>
            <p:nvPr/>
          </p:nvSpPr>
          <p:spPr bwMode="auto">
            <a:xfrm>
              <a:off x="7154564" y="2483708"/>
              <a:ext cx="317745" cy="317745"/>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spcBef>
                  <a:spcPct val="0"/>
                </a:spcBef>
                <a:spcAft>
                  <a:spcPct val="0"/>
                </a:spcAft>
                <a:buFont typeface="Wingdings 3" panose="05040102010807070707" pitchFamily="18" charset="2"/>
                <a:buChar char="Æ"/>
              </a:pPr>
              <a:endParaRPr lang="en-US" sz="1765" b="1" err="1">
                <a:solidFill>
                  <a:schemeClr val="tx1"/>
                </a:solidFill>
                <a:latin typeface="+mj-lt"/>
                <a:ea typeface="Segoe UI" pitchFamily="34" charset="0"/>
                <a:cs typeface="Segoe UI" pitchFamily="34" charset="0"/>
              </a:endParaRPr>
            </a:p>
          </p:txBody>
        </p:sp>
        <p:sp>
          <p:nvSpPr>
            <p:cNvPr id="74" name="Right Arrow 20"/>
            <p:cNvSpPr/>
            <p:nvPr/>
          </p:nvSpPr>
          <p:spPr bwMode="auto">
            <a:xfrm>
              <a:off x="7220342" y="2543283"/>
              <a:ext cx="205748" cy="198595"/>
            </a:xfrm>
            <a:prstGeom prst="rightArrow">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spcBef>
                  <a:spcPct val="0"/>
                </a:spcBef>
                <a:spcAft>
                  <a:spcPct val="0"/>
                </a:spcAft>
                <a:buFont typeface="Wingdings 3" panose="05040102010807070707" pitchFamily="18" charset="2"/>
                <a:buChar char="Æ"/>
              </a:pPr>
              <a:endParaRPr lang="en-US" sz="1765" b="1" err="1">
                <a:solidFill>
                  <a:schemeClr val="tx1"/>
                </a:solidFill>
                <a:latin typeface="+mj-lt"/>
                <a:ea typeface="Segoe UI" pitchFamily="34" charset="0"/>
                <a:cs typeface="Segoe UI" pitchFamily="34" charset="0"/>
              </a:endParaRPr>
            </a:p>
          </p:txBody>
        </p:sp>
      </p:grpSp>
      <p:grpSp>
        <p:nvGrpSpPr>
          <p:cNvPr id="75" name="Group 74"/>
          <p:cNvGrpSpPr/>
          <p:nvPr/>
        </p:nvGrpSpPr>
        <p:grpSpPr>
          <a:xfrm>
            <a:off x="6168627" y="4699293"/>
            <a:ext cx="311499" cy="311499"/>
            <a:chOff x="7154564" y="2483708"/>
            <a:chExt cx="317745" cy="317745"/>
          </a:xfrm>
        </p:grpSpPr>
        <p:sp>
          <p:nvSpPr>
            <p:cNvPr id="76" name="Oval 75"/>
            <p:cNvSpPr/>
            <p:nvPr/>
          </p:nvSpPr>
          <p:spPr bwMode="auto">
            <a:xfrm>
              <a:off x="7154564" y="2483708"/>
              <a:ext cx="317745" cy="317745"/>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spcBef>
                  <a:spcPct val="0"/>
                </a:spcBef>
                <a:spcAft>
                  <a:spcPct val="0"/>
                </a:spcAft>
                <a:buFont typeface="Wingdings 3" panose="05040102010807070707" pitchFamily="18" charset="2"/>
                <a:buChar char="Æ"/>
              </a:pPr>
              <a:endParaRPr lang="en-US" sz="1765" b="1" err="1">
                <a:solidFill>
                  <a:schemeClr val="tx1"/>
                </a:solidFill>
                <a:latin typeface="+mj-lt"/>
                <a:ea typeface="Segoe UI" pitchFamily="34" charset="0"/>
                <a:cs typeface="Segoe UI" pitchFamily="34" charset="0"/>
              </a:endParaRPr>
            </a:p>
          </p:txBody>
        </p:sp>
        <p:sp>
          <p:nvSpPr>
            <p:cNvPr id="77" name="Right Arrow 23"/>
            <p:cNvSpPr/>
            <p:nvPr/>
          </p:nvSpPr>
          <p:spPr bwMode="auto">
            <a:xfrm>
              <a:off x="7220342" y="2543283"/>
              <a:ext cx="205748" cy="198595"/>
            </a:xfrm>
            <a:prstGeom prst="rightArrow">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spcBef>
                  <a:spcPct val="0"/>
                </a:spcBef>
                <a:spcAft>
                  <a:spcPct val="0"/>
                </a:spcAft>
                <a:buFont typeface="Wingdings 3" panose="05040102010807070707" pitchFamily="18" charset="2"/>
                <a:buChar char="Æ"/>
              </a:pPr>
              <a:endParaRPr lang="en-US" sz="1765" b="1" err="1">
                <a:solidFill>
                  <a:schemeClr val="tx1"/>
                </a:solidFill>
                <a:latin typeface="+mj-lt"/>
                <a:ea typeface="Segoe UI" pitchFamily="34" charset="0"/>
                <a:cs typeface="Segoe UI" pitchFamily="34" charset="0"/>
              </a:endParaRPr>
            </a:p>
          </p:txBody>
        </p:sp>
      </p:grpSp>
    </p:spTree>
    <p:extLst>
      <p:ext uri="{BB962C8B-B14F-4D97-AF65-F5344CB8AC3E}">
        <p14:creationId xmlns:p14="http://schemas.microsoft.com/office/powerpoint/2010/main" val="2066651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Title 3"/>
          <p:cNvSpPr txBox="1">
            <a:spLocks/>
          </p:cNvSpPr>
          <p:nvPr/>
        </p:nvSpPr>
        <p:spPr>
          <a:xfrm>
            <a:off x="269241" y="289957"/>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solidFill>
                  <a:schemeClr val="tx1"/>
                </a:solidFill>
                <a:latin typeface="Segoe UI Light"/>
              </a:rPr>
              <a:t>Pin report items to Power BI dashboards</a:t>
            </a:r>
            <a:br>
              <a:rPr lang="en-US" sz="4705" spc="-100" dirty="0">
                <a:gradFill>
                  <a:gsLst>
                    <a:gs pos="1250">
                      <a:srgbClr val="2C2C2C"/>
                    </a:gs>
                    <a:gs pos="100000">
                      <a:srgbClr val="2C2C2C"/>
                    </a:gs>
                  </a:gsLst>
                  <a:lin ang="5400000" scaled="0"/>
                </a:gradFill>
                <a:latin typeface="Segoe UI Light"/>
              </a:rPr>
            </a:br>
            <a:r>
              <a:rPr lang="en-US" sz="3200" spc="-100" dirty="0">
                <a:solidFill>
                  <a:schemeClr val="tx2"/>
                </a:solidFill>
                <a:latin typeface="Segoe UI Light"/>
              </a:rPr>
              <a:t>Get more from existing Reporting Services investments</a:t>
            </a:r>
            <a:endParaRPr lang="en-US" sz="3529" spc="-100" dirty="0">
              <a:solidFill>
                <a:schemeClr val="tx2"/>
              </a:solidFill>
              <a:latin typeface="Segoe UI Light"/>
            </a:endParaRPr>
          </a:p>
        </p:txBody>
      </p:sp>
      <p:sp>
        <p:nvSpPr>
          <p:cNvPr id="24" name="Rectangle 23"/>
          <p:cNvSpPr/>
          <p:nvPr/>
        </p:nvSpPr>
        <p:spPr bwMode="auto">
          <a:xfrm>
            <a:off x="5001556" y="5225460"/>
            <a:ext cx="1110809" cy="65730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 name="Group 6"/>
          <p:cNvGrpSpPr/>
          <p:nvPr/>
        </p:nvGrpSpPr>
        <p:grpSpPr>
          <a:xfrm>
            <a:off x="397289" y="1947222"/>
            <a:ext cx="5557834" cy="3383031"/>
            <a:chOff x="397289" y="1947222"/>
            <a:chExt cx="5557834" cy="3383031"/>
          </a:xfrm>
        </p:grpSpPr>
        <p:pic>
          <p:nvPicPr>
            <p:cNvPr id="38" name="Picture 3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97289" y="1947222"/>
              <a:ext cx="5557834" cy="3383031"/>
            </a:xfrm>
            <a:prstGeom prst="rect">
              <a:avLst/>
            </a:prstGeom>
          </p:spPr>
        </p:pic>
        <p:pic>
          <p:nvPicPr>
            <p:cNvPr id="44" name="Picture 4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6623" y="2155779"/>
              <a:ext cx="4617822" cy="2619171"/>
            </a:xfrm>
            <a:prstGeom prst="rect">
              <a:avLst/>
            </a:prstGeom>
          </p:spPr>
        </p:pic>
      </p:grpSp>
      <p:sp>
        <p:nvSpPr>
          <p:cNvPr id="47" name="Rectangle 46"/>
          <p:cNvSpPr/>
          <p:nvPr/>
        </p:nvSpPr>
        <p:spPr bwMode="auto">
          <a:xfrm>
            <a:off x="6439185" y="2125664"/>
            <a:ext cx="5295615"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8" rIns="91440" bIns="44808" numCol="1" spcCol="0" rtlCol="0" fromWordArt="0" anchor="t" anchorCtr="0" forceAA="0" compatLnSpc="1">
            <a:prstTxWarp prst="textNoShape">
              <a:avLst/>
            </a:prstTxWarp>
            <a:noAutofit/>
          </a:bodyPr>
          <a:lstStyle/>
          <a:p>
            <a:pPr marL="142541" defTabSz="913420" fontAlgn="base">
              <a:spcBef>
                <a:spcPts val="1800"/>
              </a:spcBef>
              <a:spcAft>
                <a:spcPct val="0"/>
              </a:spcAft>
              <a:buClr>
                <a:srgbClr val="FF8C00"/>
              </a:buClr>
              <a:buSzPct val="115000"/>
              <a:defRPr/>
            </a:pPr>
            <a:r>
              <a:rPr lang="en-US" sz="2400">
                <a:solidFill>
                  <a:schemeClr val="tx1"/>
                </a:solidFill>
                <a:latin typeface="Segoe UI Light"/>
              </a:rPr>
              <a:t>Monitor the most important metrics and trends in one place</a:t>
            </a:r>
          </a:p>
          <a:p>
            <a:pPr marL="142541" defTabSz="913420" fontAlgn="base">
              <a:spcBef>
                <a:spcPts val="1800"/>
              </a:spcBef>
              <a:spcAft>
                <a:spcPct val="0"/>
              </a:spcAft>
              <a:buClr>
                <a:srgbClr val="FF8C00"/>
              </a:buClr>
              <a:buSzPct val="115000"/>
              <a:defRPr/>
            </a:pPr>
            <a:r>
              <a:rPr lang="en-US" sz="2400">
                <a:solidFill>
                  <a:schemeClr val="tx1"/>
                </a:solidFill>
                <a:latin typeface="Segoe UI Light"/>
              </a:rPr>
              <a:t>Pin charts, gauges, maps, and images as tiles to Power BI dashboards</a:t>
            </a:r>
          </a:p>
          <a:p>
            <a:pPr marL="142541" defTabSz="913420" fontAlgn="base">
              <a:spcBef>
                <a:spcPts val="1800"/>
              </a:spcBef>
              <a:buClr>
                <a:srgbClr val="FF8C00"/>
              </a:buClr>
              <a:buSzPct val="115000"/>
            </a:pPr>
            <a:r>
              <a:rPr lang="en-US" sz="2400">
                <a:solidFill>
                  <a:schemeClr val="tx1"/>
                </a:solidFill>
                <a:latin typeface="+mj-lt"/>
              </a:rPr>
              <a:t>Drill through to source reports</a:t>
            </a:r>
          </a:p>
          <a:p>
            <a:pPr marL="142541" defTabSz="913420">
              <a:spcBef>
                <a:spcPts val="1800"/>
              </a:spcBef>
              <a:buClr>
                <a:srgbClr val="FF8C00"/>
              </a:buClr>
              <a:buSzPct val="115000"/>
            </a:pPr>
            <a:r>
              <a:rPr lang="en-US" sz="2400">
                <a:solidFill>
                  <a:schemeClr val="tx1"/>
                </a:solidFill>
                <a:latin typeface="+mj-lt"/>
              </a:rPr>
              <a:t>Refresh tiles on a schedule</a:t>
            </a:r>
          </a:p>
        </p:txBody>
      </p:sp>
      <p:grpSp>
        <p:nvGrpSpPr>
          <p:cNvPr id="75" name="Group 74"/>
          <p:cNvGrpSpPr/>
          <p:nvPr/>
        </p:nvGrpSpPr>
        <p:grpSpPr>
          <a:xfrm>
            <a:off x="6168627" y="2223507"/>
            <a:ext cx="311499" cy="311499"/>
            <a:chOff x="7154564" y="2483708"/>
            <a:chExt cx="317745" cy="317745"/>
          </a:xfrm>
        </p:grpSpPr>
        <p:sp>
          <p:nvSpPr>
            <p:cNvPr id="76" name="Oval 75"/>
            <p:cNvSpPr/>
            <p:nvPr/>
          </p:nvSpPr>
          <p:spPr bwMode="auto">
            <a:xfrm>
              <a:off x="7154564" y="2483708"/>
              <a:ext cx="317745" cy="317745"/>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spcBef>
                  <a:spcPct val="0"/>
                </a:spcBef>
                <a:spcAft>
                  <a:spcPct val="0"/>
                </a:spcAft>
                <a:buFont typeface="Wingdings 3" panose="05040102010807070707" pitchFamily="18" charset="2"/>
                <a:buChar char="Æ"/>
              </a:pPr>
              <a:endParaRPr lang="en-US" sz="1765" b="1" err="1">
                <a:solidFill>
                  <a:schemeClr val="tx1"/>
                </a:solidFill>
                <a:latin typeface="+mj-lt"/>
                <a:ea typeface="Segoe UI" pitchFamily="34" charset="0"/>
                <a:cs typeface="Segoe UI" pitchFamily="34" charset="0"/>
              </a:endParaRPr>
            </a:p>
          </p:txBody>
        </p:sp>
        <p:sp>
          <p:nvSpPr>
            <p:cNvPr id="77" name="Right Arrow 10"/>
            <p:cNvSpPr/>
            <p:nvPr/>
          </p:nvSpPr>
          <p:spPr bwMode="auto">
            <a:xfrm>
              <a:off x="7220342" y="2543283"/>
              <a:ext cx="205748" cy="198595"/>
            </a:xfrm>
            <a:prstGeom prst="rightArrow">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spcBef>
                  <a:spcPct val="0"/>
                </a:spcBef>
                <a:spcAft>
                  <a:spcPct val="0"/>
                </a:spcAft>
                <a:buFont typeface="Wingdings 3" panose="05040102010807070707" pitchFamily="18" charset="2"/>
                <a:buChar char="Æ"/>
              </a:pPr>
              <a:endParaRPr lang="en-US" sz="1765" b="1" err="1">
                <a:solidFill>
                  <a:schemeClr val="tx1"/>
                </a:solidFill>
                <a:latin typeface="+mj-lt"/>
                <a:ea typeface="Segoe UI" pitchFamily="34" charset="0"/>
                <a:cs typeface="Segoe UI" pitchFamily="34" charset="0"/>
              </a:endParaRPr>
            </a:p>
          </p:txBody>
        </p:sp>
      </p:grpSp>
      <p:grpSp>
        <p:nvGrpSpPr>
          <p:cNvPr id="78" name="Group 77"/>
          <p:cNvGrpSpPr/>
          <p:nvPr/>
        </p:nvGrpSpPr>
        <p:grpSpPr>
          <a:xfrm>
            <a:off x="6168627" y="3194699"/>
            <a:ext cx="311499" cy="311499"/>
            <a:chOff x="7154564" y="2483708"/>
            <a:chExt cx="317745" cy="317745"/>
          </a:xfrm>
        </p:grpSpPr>
        <p:sp>
          <p:nvSpPr>
            <p:cNvPr id="79" name="Oval 78"/>
            <p:cNvSpPr/>
            <p:nvPr/>
          </p:nvSpPr>
          <p:spPr bwMode="auto">
            <a:xfrm>
              <a:off x="7154564" y="2483708"/>
              <a:ext cx="317745" cy="317745"/>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spcBef>
                  <a:spcPct val="0"/>
                </a:spcBef>
                <a:spcAft>
                  <a:spcPct val="0"/>
                </a:spcAft>
                <a:buFont typeface="Wingdings 3" panose="05040102010807070707" pitchFamily="18" charset="2"/>
                <a:buChar char="Æ"/>
              </a:pPr>
              <a:endParaRPr lang="en-US" sz="1765" b="1" err="1">
                <a:solidFill>
                  <a:schemeClr val="tx1"/>
                </a:solidFill>
                <a:latin typeface="+mj-lt"/>
                <a:ea typeface="Segoe UI" pitchFamily="34" charset="0"/>
                <a:cs typeface="Segoe UI" pitchFamily="34" charset="0"/>
              </a:endParaRPr>
            </a:p>
          </p:txBody>
        </p:sp>
        <p:sp>
          <p:nvSpPr>
            <p:cNvPr id="80" name="Right Arrow 16"/>
            <p:cNvSpPr/>
            <p:nvPr/>
          </p:nvSpPr>
          <p:spPr bwMode="auto">
            <a:xfrm>
              <a:off x="7220342" y="2543283"/>
              <a:ext cx="205748" cy="198595"/>
            </a:xfrm>
            <a:prstGeom prst="rightArrow">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spcBef>
                  <a:spcPct val="0"/>
                </a:spcBef>
                <a:spcAft>
                  <a:spcPct val="0"/>
                </a:spcAft>
                <a:buFont typeface="Wingdings 3" panose="05040102010807070707" pitchFamily="18" charset="2"/>
                <a:buChar char="Æ"/>
              </a:pPr>
              <a:endParaRPr lang="en-US" sz="1765" b="1" err="1">
                <a:solidFill>
                  <a:schemeClr val="tx1"/>
                </a:solidFill>
                <a:latin typeface="+mj-lt"/>
                <a:ea typeface="Segoe UI" pitchFamily="34" charset="0"/>
                <a:cs typeface="Segoe UI" pitchFamily="34" charset="0"/>
              </a:endParaRPr>
            </a:p>
          </p:txBody>
        </p:sp>
      </p:grpSp>
      <p:grpSp>
        <p:nvGrpSpPr>
          <p:cNvPr id="81" name="Group 80"/>
          <p:cNvGrpSpPr/>
          <p:nvPr/>
        </p:nvGrpSpPr>
        <p:grpSpPr>
          <a:xfrm>
            <a:off x="6168627" y="4143845"/>
            <a:ext cx="311499" cy="311499"/>
            <a:chOff x="7154564" y="2483708"/>
            <a:chExt cx="317745" cy="317745"/>
          </a:xfrm>
        </p:grpSpPr>
        <p:sp>
          <p:nvSpPr>
            <p:cNvPr id="82" name="Oval 81"/>
            <p:cNvSpPr/>
            <p:nvPr/>
          </p:nvSpPr>
          <p:spPr bwMode="auto">
            <a:xfrm>
              <a:off x="7154564" y="2483708"/>
              <a:ext cx="317745" cy="317745"/>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spcBef>
                  <a:spcPct val="0"/>
                </a:spcBef>
                <a:spcAft>
                  <a:spcPct val="0"/>
                </a:spcAft>
                <a:buFont typeface="Wingdings 3" panose="05040102010807070707" pitchFamily="18" charset="2"/>
                <a:buChar char="Æ"/>
              </a:pPr>
              <a:endParaRPr lang="en-US" sz="1765" b="1" err="1">
                <a:solidFill>
                  <a:schemeClr val="tx1"/>
                </a:solidFill>
                <a:latin typeface="+mj-lt"/>
                <a:ea typeface="Segoe UI" pitchFamily="34" charset="0"/>
                <a:cs typeface="Segoe UI" pitchFamily="34" charset="0"/>
              </a:endParaRPr>
            </a:p>
          </p:txBody>
        </p:sp>
        <p:sp>
          <p:nvSpPr>
            <p:cNvPr id="83" name="Right Arrow 20"/>
            <p:cNvSpPr/>
            <p:nvPr/>
          </p:nvSpPr>
          <p:spPr bwMode="auto">
            <a:xfrm>
              <a:off x="7220342" y="2543283"/>
              <a:ext cx="205748" cy="198595"/>
            </a:xfrm>
            <a:prstGeom prst="rightArrow">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spcBef>
                  <a:spcPct val="0"/>
                </a:spcBef>
                <a:spcAft>
                  <a:spcPct val="0"/>
                </a:spcAft>
                <a:buFont typeface="Wingdings 3" panose="05040102010807070707" pitchFamily="18" charset="2"/>
                <a:buChar char="Æ"/>
              </a:pPr>
              <a:endParaRPr lang="en-US" sz="1765" b="1" err="1">
                <a:solidFill>
                  <a:schemeClr val="tx1"/>
                </a:solidFill>
                <a:latin typeface="+mj-lt"/>
                <a:ea typeface="Segoe UI" pitchFamily="34" charset="0"/>
                <a:cs typeface="Segoe UI" pitchFamily="34" charset="0"/>
              </a:endParaRPr>
            </a:p>
          </p:txBody>
        </p:sp>
      </p:grpSp>
      <p:grpSp>
        <p:nvGrpSpPr>
          <p:cNvPr id="84" name="Group 83"/>
          <p:cNvGrpSpPr/>
          <p:nvPr/>
        </p:nvGrpSpPr>
        <p:grpSpPr>
          <a:xfrm>
            <a:off x="6168627" y="4699293"/>
            <a:ext cx="311499" cy="311499"/>
            <a:chOff x="7154564" y="2483708"/>
            <a:chExt cx="317745" cy="317745"/>
          </a:xfrm>
        </p:grpSpPr>
        <p:sp>
          <p:nvSpPr>
            <p:cNvPr id="85" name="Oval 84"/>
            <p:cNvSpPr/>
            <p:nvPr/>
          </p:nvSpPr>
          <p:spPr bwMode="auto">
            <a:xfrm>
              <a:off x="7154564" y="2483708"/>
              <a:ext cx="317745" cy="317745"/>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spcBef>
                  <a:spcPct val="0"/>
                </a:spcBef>
                <a:spcAft>
                  <a:spcPct val="0"/>
                </a:spcAft>
                <a:buFont typeface="Wingdings 3" panose="05040102010807070707" pitchFamily="18" charset="2"/>
                <a:buChar char="Æ"/>
              </a:pPr>
              <a:endParaRPr lang="en-US" sz="1765" b="1" err="1">
                <a:solidFill>
                  <a:schemeClr val="tx1"/>
                </a:solidFill>
                <a:latin typeface="+mj-lt"/>
                <a:ea typeface="Segoe UI" pitchFamily="34" charset="0"/>
                <a:cs typeface="Segoe UI" pitchFamily="34" charset="0"/>
              </a:endParaRPr>
            </a:p>
          </p:txBody>
        </p:sp>
        <p:sp>
          <p:nvSpPr>
            <p:cNvPr id="86" name="Right Arrow 23"/>
            <p:cNvSpPr/>
            <p:nvPr/>
          </p:nvSpPr>
          <p:spPr bwMode="auto">
            <a:xfrm>
              <a:off x="7220342" y="2543283"/>
              <a:ext cx="205748" cy="198595"/>
            </a:xfrm>
            <a:prstGeom prst="rightArrow">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spcBef>
                  <a:spcPct val="0"/>
                </a:spcBef>
                <a:spcAft>
                  <a:spcPct val="0"/>
                </a:spcAft>
                <a:buFont typeface="Wingdings 3" panose="05040102010807070707" pitchFamily="18" charset="2"/>
                <a:buChar char="Æ"/>
              </a:pPr>
              <a:endParaRPr lang="en-US" sz="1765" b="1" err="1">
                <a:solidFill>
                  <a:schemeClr val="tx1"/>
                </a:solidFill>
                <a:latin typeface="+mj-lt"/>
                <a:ea typeface="Segoe UI" pitchFamily="34" charset="0"/>
                <a:cs typeface="Segoe UI" pitchFamily="34" charset="0"/>
              </a:endParaRPr>
            </a:p>
          </p:txBody>
        </p:sp>
      </p:grpSp>
    </p:spTree>
    <p:extLst>
      <p:ext uri="{BB962C8B-B14F-4D97-AF65-F5344CB8AC3E}">
        <p14:creationId xmlns:p14="http://schemas.microsoft.com/office/powerpoint/2010/main" val="352181660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58389" y="4410585"/>
            <a:ext cx="3717771" cy="2069599"/>
            <a:chOff x="2239855" y="3984224"/>
            <a:chExt cx="3178283" cy="1769278"/>
          </a:xfrm>
        </p:grpSpPr>
        <p:pic>
          <p:nvPicPr>
            <p:cNvPr id="54" name="Picture 4" descr="https://pbiwebprod.blob.core.windows.net/webassets/images/Homepage_metal_large_2.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39855" y="3984224"/>
              <a:ext cx="3178283" cy="1769278"/>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57256" y="4233026"/>
              <a:ext cx="2356579" cy="1247023"/>
            </a:xfrm>
            <a:prstGeom prst="rect">
              <a:avLst/>
            </a:prstGeom>
          </p:spPr>
        </p:pic>
      </p:grpSp>
      <p:sp>
        <p:nvSpPr>
          <p:cNvPr id="2" name="Title 1"/>
          <p:cNvSpPr>
            <a:spLocks noGrp="1"/>
          </p:cNvSpPr>
          <p:nvPr>
            <p:ph type="title"/>
          </p:nvPr>
        </p:nvSpPr>
        <p:spPr/>
        <p:txBody>
          <a:bodyPr/>
          <a:lstStyle/>
          <a:p>
            <a:r>
              <a:rPr lang="en-US" sz="4400" dirty="0"/>
              <a:t>Publish and manage with ease</a:t>
            </a:r>
          </a:p>
        </p:txBody>
      </p:sp>
      <p:sp>
        <p:nvSpPr>
          <p:cNvPr id="3" name="TextBox 2"/>
          <p:cNvSpPr txBox="1"/>
          <p:nvPr/>
        </p:nvSpPr>
        <p:spPr>
          <a:xfrm>
            <a:off x="1639039" y="6419835"/>
            <a:ext cx="1156470" cy="184666"/>
          </a:xfrm>
          <a:prstGeom prst="rect">
            <a:avLst/>
          </a:prstGeom>
          <a:noFill/>
        </p:spPr>
        <p:txBody>
          <a:bodyPr wrap="none" lIns="0" tIns="0" rIns="0" bIns="0" rtlCol="0">
            <a:spAutoFit/>
          </a:bodyPr>
          <a:lstStyle/>
          <a:p>
            <a:pPr marL="0" marR="0" lvl="0" indent="0" algn="l" defTabSz="914400" rtl="0" eaLnBrk="1" fontAlgn="auto" latinLnBrk="0" hangingPunct="1">
              <a:spcBef>
                <a:spcPts val="0"/>
              </a:spcBef>
              <a:spcAft>
                <a:spcPts val="600"/>
              </a:spcAft>
              <a:buClrTx/>
              <a:buSzTx/>
              <a:buFontTx/>
              <a:buNone/>
              <a:tabLst/>
              <a:defRPr/>
            </a:pPr>
            <a:r>
              <a:rPr kumimoji="0" lang="en-US" sz="1200" u="none" strike="noStrike" kern="1200" cap="none" spc="0" normalizeH="0" baseline="0" noProof="0">
                <a:ln>
                  <a:noFill/>
                </a:ln>
                <a:effectLst/>
                <a:uLnTx/>
                <a:uFillTx/>
                <a:cs typeface="Segoe UI" panose="020B0502040204020203" pitchFamily="34" charset="0"/>
              </a:rPr>
              <a:t>Power BI Desktop</a:t>
            </a:r>
          </a:p>
        </p:txBody>
      </p:sp>
      <p:grpSp>
        <p:nvGrpSpPr>
          <p:cNvPr id="48" name="Group 47"/>
          <p:cNvGrpSpPr/>
          <p:nvPr/>
        </p:nvGrpSpPr>
        <p:grpSpPr>
          <a:xfrm>
            <a:off x="6663940" y="2125662"/>
            <a:ext cx="5354638" cy="914401"/>
            <a:chOff x="6380162" y="2125662"/>
            <a:chExt cx="5354638" cy="914401"/>
          </a:xfrm>
        </p:grpSpPr>
        <p:sp>
          <p:nvSpPr>
            <p:cNvPr id="49" name="TextBox 48"/>
            <p:cNvSpPr txBox="1"/>
            <p:nvPr/>
          </p:nvSpPr>
          <p:spPr>
            <a:xfrm>
              <a:off x="6380162" y="2125662"/>
              <a:ext cx="5354638" cy="914400"/>
            </a:xfrm>
            <a:prstGeom prst="rect">
              <a:avLst/>
            </a:prstGeom>
            <a:solidFill>
              <a:schemeClr val="bg1">
                <a:lumMod val="95000"/>
              </a:schemeClr>
            </a:solidFill>
          </p:spPr>
          <p:txBody>
            <a:bodyPr wrap="square" lIns="182880" tIns="45720" rIns="182880" bIns="45720" rtlCol="0" anchor="ctr">
              <a:noAutofit/>
            </a:bodyPr>
            <a:lstStyle/>
            <a:p>
              <a:pPr lvl="0">
                <a:buClr>
                  <a:srgbClr val="0078D7"/>
                </a:buClr>
                <a:defRPr/>
              </a:pPr>
              <a:r>
                <a:rPr lang="en-US" sz="2000" dirty="0">
                  <a:cs typeface="Segoe UI" panose="020B0502040204020203" pitchFamily="34" charset="0"/>
                </a:rPr>
                <a:t>Publish to Power BI Report Server</a:t>
              </a:r>
            </a:p>
          </p:txBody>
        </p:sp>
        <p:sp>
          <p:nvSpPr>
            <p:cNvPr id="50" name="Rectangle 49"/>
            <p:cNvSpPr/>
            <p:nvPr/>
          </p:nvSpPr>
          <p:spPr bwMode="auto">
            <a:xfrm rot="16200000">
              <a:off x="5945822" y="2560003"/>
              <a:ext cx="914400" cy="45720"/>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182880" bIns="45720" numCol="1" rtlCol="0" anchor="ctr" anchorCtr="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3600" u="none" strike="noStrike" kern="1200" cap="none" spc="0" normalizeH="0" baseline="0" noProof="0">
                <a:ln>
                  <a:noFill/>
                </a:ln>
                <a:solidFill>
                  <a:schemeClr val="tx1"/>
                </a:solidFill>
                <a:effectLst/>
                <a:uLnTx/>
                <a:uFillTx/>
                <a:ea typeface="+mn-ea"/>
                <a:cs typeface="Segoe UI Semibold" panose="020B0702040204020203" pitchFamily="34" charset="0"/>
              </a:endParaRPr>
            </a:p>
          </p:txBody>
        </p:sp>
      </p:grpSp>
      <p:grpSp>
        <p:nvGrpSpPr>
          <p:cNvPr id="51" name="Group 50"/>
          <p:cNvGrpSpPr/>
          <p:nvPr/>
        </p:nvGrpSpPr>
        <p:grpSpPr>
          <a:xfrm>
            <a:off x="6663940" y="4378746"/>
            <a:ext cx="5354638" cy="914401"/>
            <a:chOff x="6380162" y="4828687"/>
            <a:chExt cx="5354638" cy="914401"/>
          </a:xfrm>
        </p:grpSpPr>
        <p:sp>
          <p:nvSpPr>
            <p:cNvPr id="52" name="TextBox 51"/>
            <p:cNvSpPr txBox="1"/>
            <p:nvPr/>
          </p:nvSpPr>
          <p:spPr>
            <a:xfrm>
              <a:off x="6380162" y="4828687"/>
              <a:ext cx="5354638" cy="914400"/>
            </a:xfrm>
            <a:prstGeom prst="rect">
              <a:avLst/>
            </a:prstGeom>
            <a:solidFill>
              <a:schemeClr val="bg1">
                <a:lumMod val="95000"/>
              </a:schemeClr>
            </a:solidFill>
          </p:spPr>
          <p:txBody>
            <a:bodyPr wrap="square" lIns="182880" tIns="45720" rIns="182880" bIns="45720" rtlCol="0" anchor="ctr">
              <a:noAutofit/>
            </a:bodyPr>
            <a:lstStyle/>
            <a:p>
              <a:pPr lvl="0">
                <a:buClr>
                  <a:srgbClr val="0078D7"/>
                </a:buClr>
                <a:defRPr/>
              </a:pPr>
              <a:r>
                <a:rPr lang="en-US" sz="2000" dirty="0">
                  <a:cs typeface="Segoe UI" panose="020B0502040204020203" pitchFamily="34" charset="0"/>
                </a:rPr>
                <a:t>Update reports and republish</a:t>
              </a:r>
            </a:p>
          </p:txBody>
        </p:sp>
        <p:sp>
          <p:nvSpPr>
            <p:cNvPr id="53" name="Rectangle 52"/>
            <p:cNvSpPr/>
            <p:nvPr/>
          </p:nvSpPr>
          <p:spPr bwMode="auto">
            <a:xfrm rot="16200000">
              <a:off x="5945822" y="5263028"/>
              <a:ext cx="914400" cy="45720"/>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182880" bIns="45720" numCol="1" rtlCol="0" anchor="ctr" anchorCtr="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3600" u="none" strike="noStrike" kern="1200" cap="none" spc="0" normalizeH="0" baseline="0" noProof="0">
                <a:ln>
                  <a:noFill/>
                </a:ln>
                <a:solidFill>
                  <a:schemeClr val="tx1"/>
                </a:solidFill>
                <a:effectLst/>
                <a:uLnTx/>
                <a:uFillTx/>
                <a:ea typeface="+mn-ea"/>
                <a:cs typeface="Segoe UI Semibold" panose="020B0702040204020203" pitchFamily="34" charset="0"/>
              </a:endParaRPr>
            </a:p>
          </p:txBody>
        </p:sp>
      </p:grpSp>
      <p:grpSp>
        <p:nvGrpSpPr>
          <p:cNvPr id="56" name="Group 55"/>
          <p:cNvGrpSpPr/>
          <p:nvPr/>
        </p:nvGrpSpPr>
        <p:grpSpPr>
          <a:xfrm>
            <a:off x="6663940" y="3252204"/>
            <a:ext cx="5354638" cy="914401"/>
            <a:chOff x="6380162" y="3364003"/>
            <a:chExt cx="5354638" cy="914401"/>
          </a:xfrm>
        </p:grpSpPr>
        <p:sp>
          <p:nvSpPr>
            <p:cNvPr id="57" name="TextBox 56"/>
            <p:cNvSpPr txBox="1"/>
            <p:nvPr/>
          </p:nvSpPr>
          <p:spPr>
            <a:xfrm>
              <a:off x="6380162" y="3364003"/>
              <a:ext cx="5354638" cy="914400"/>
            </a:xfrm>
            <a:prstGeom prst="rect">
              <a:avLst/>
            </a:prstGeom>
            <a:solidFill>
              <a:schemeClr val="bg1">
                <a:lumMod val="95000"/>
              </a:schemeClr>
            </a:solidFill>
          </p:spPr>
          <p:txBody>
            <a:bodyPr wrap="square" lIns="182880" tIns="45720" rIns="182880" bIns="45720" rtlCol="0" anchor="ctr">
              <a:noAutofit/>
            </a:bodyPr>
            <a:lstStyle/>
            <a:p>
              <a:pPr lvl="0">
                <a:buClr>
                  <a:srgbClr val="0078D7"/>
                </a:buClr>
                <a:defRPr/>
              </a:pPr>
              <a:r>
                <a:rPr lang="en-US" sz="2000" dirty="0">
                  <a:cs typeface="Segoe UI" panose="020B0502040204020203" pitchFamily="34" charset="0"/>
                </a:rPr>
                <a:t>Organize and manage access to reports</a:t>
              </a:r>
            </a:p>
          </p:txBody>
        </p:sp>
        <p:sp>
          <p:nvSpPr>
            <p:cNvPr id="58" name="Rectangle 57"/>
            <p:cNvSpPr/>
            <p:nvPr/>
          </p:nvSpPr>
          <p:spPr bwMode="auto">
            <a:xfrm rot="16200000">
              <a:off x="5945822" y="3798344"/>
              <a:ext cx="914400" cy="45720"/>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182880" bIns="45720" numCol="1" rtlCol="0" anchor="ctr" anchorCtr="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3600" u="none" strike="noStrike" kern="1200" cap="none" spc="0" normalizeH="0" baseline="0" noProof="0">
                <a:ln>
                  <a:noFill/>
                </a:ln>
                <a:solidFill>
                  <a:schemeClr val="tx1"/>
                </a:solidFill>
                <a:effectLst/>
                <a:uLnTx/>
                <a:uFillTx/>
                <a:ea typeface="+mn-ea"/>
                <a:cs typeface="Segoe UI Semibold" panose="020B0702040204020203" pitchFamily="34" charset="0"/>
              </a:endParaRPr>
            </a:p>
          </p:txBody>
        </p:sp>
      </p:grpSp>
      <p:grpSp>
        <p:nvGrpSpPr>
          <p:cNvPr id="8" name="Group 7"/>
          <p:cNvGrpSpPr/>
          <p:nvPr/>
        </p:nvGrpSpPr>
        <p:grpSpPr>
          <a:xfrm>
            <a:off x="2239003" y="1382833"/>
            <a:ext cx="3700688" cy="2060088"/>
            <a:chOff x="4157555" y="2963060"/>
            <a:chExt cx="1678095" cy="934157"/>
          </a:xfrm>
        </p:grpSpPr>
        <p:grpSp>
          <p:nvGrpSpPr>
            <p:cNvPr id="7" name="Group 6"/>
            <p:cNvGrpSpPr/>
            <p:nvPr/>
          </p:nvGrpSpPr>
          <p:grpSpPr>
            <a:xfrm>
              <a:off x="4157555" y="2963060"/>
              <a:ext cx="1678095" cy="934157"/>
              <a:chOff x="4411555" y="3375810"/>
              <a:chExt cx="3178283" cy="1769278"/>
            </a:xfrm>
          </p:grpSpPr>
          <p:pic>
            <p:nvPicPr>
              <p:cNvPr id="44" name="Picture 4" descr="https://pbiwebprod.blob.core.windows.net/webassets/images/Homepage_metal_large_2.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411555" y="3375810"/>
                <a:ext cx="3178283" cy="176927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09278" y="3633739"/>
                <a:ext cx="2382837" cy="1224358"/>
              </a:xfrm>
              <a:prstGeom prst="rect">
                <a:avLst/>
              </a:prstGeom>
            </p:spPr>
          </p:pic>
        </p:grpSp>
        <p:sp>
          <p:nvSpPr>
            <p:cNvPr id="28" name="Oval 27"/>
            <p:cNvSpPr/>
            <p:nvPr/>
          </p:nvSpPr>
          <p:spPr bwMode="auto">
            <a:xfrm>
              <a:off x="4846638" y="3609612"/>
              <a:ext cx="194468" cy="100375"/>
            </a:xfrm>
            <a:prstGeom prst="ellipse">
              <a:avLst/>
            </a:prstGeom>
            <a:noFill/>
            <a:ln w="63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0" name="TextBox 39"/>
          <p:cNvSpPr txBox="1"/>
          <p:nvPr/>
        </p:nvSpPr>
        <p:spPr>
          <a:xfrm>
            <a:off x="3242633" y="3371176"/>
            <a:ext cx="1693428" cy="184666"/>
          </a:xfrm>
          <a:prstGeom prst="rect">
            <a:avLst/>
          </a:prstGeom>
          <a:noFill/>
        </p:spPr>
        <p:txBody>
          <a:bodyPr wrap="square" lIns="0" tIns="0" rIns="0" bIns="0" rtlCol="0">
            <a:spAutoFit/>
          </a:bodyPr>
          <a:lstStyle/>
          <a:p>
            <a:pPr marL="0" marR="0" lvl="0" indent="0" algn="l" defTabSz="914400" rtl="0" eaLnBrk="1" fontAlgn="auto" latinLnBrk="0" hangingPunct="1">
              <a:spcBef>
                <a:spcPts val="0"/>
              </a:spcBef>
              <a:spcAft>
                <a:spcPts val="600"/>
              </a:spcAft>
              <a:buClrTx/>
              <a:buSzTx/>
              <a:buFontTx/>
              <a:buNone/>
              <a:tabLst/>
              <a:defRPr/>
            </a:pPr>
            <a:r>
              <a:rPr kumimoji="0" lang="en-US" sz="1200" u="none" strike="noStrike" kern="1200" cap="none" spc="0" normalizeH="0" baseline="0" noProof="0">
                <a:ln>
                  <a:noFill/>
                </a:ln>
                <a:effectLst/>
                <a:uLnTx/>
                <a:uFillTx/>
                <a:cs typeface="Segoe UI" panose="020B0502040204020203" pitchFamily="34" charset="0"/>
              </a:rPr>
              <a:t>Power BI Report Server</a:t>
            </a:r>
          </a:p>
        </p:txBody>
      </p:sp>
      <p:sp>
        <p:nvSpPr>
          <p:cNvPr id="66" name="Freeform 234"/>
          <p:cNvSpPr>
            <a:spLocks/>
          </p:cNvSpPr>
          <p:nvPr/>
        </p:nvSpPr>
        <p:spPr bwMode="auto">
          <a:xfrm>
            <a:off x="1844741" y="2869322"/>
            <a:ext cx="394262" cy="1509423"/>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w="23813" cap="rnd">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Light"/>
              <a:ea typeface="+mn-ea"/>
              <a:cs typeface="+mn-cs"/>
            </a:endParaRPr>
          </a:p>
        </p:txBody>
      </p:sp>
      <p:sp>
        <p:nvSpPr>
          <p:cNvPr id="67" name="Freeform 235"/>
          <p:cNvSpPr>
            <a:spLocks/>
          </p:cNvSpPr>
          <p:nvPr/>
        </p:nvSpPr>
        <p:spPr bwMode="auto">
          <a:xfrm rot="16200000">
            <a:off x="2212973" y="2805266"/>
            <a:ext cx="126982" cy="126982"/>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solidFill>
            <a:srgbClr val="BFBFBF"/>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Light"/>
              <a:ea typeface="+mn-ea"/>
              <a:cs typeface="+mn-cs"/>
            </a:endParaRPr>
          </a:p>
        </p:txBody>
      </p:sp>
    </p:spTree>
    <p:extLst>
      <p:ext uri="{BB962C8B-B14F-4D97-AF65-F5344CB8AC3E}">
        <p14:creationId xmlns:p14="http://schemas.microsoft.com/office/powerpoint/2010/main" val="32490371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bwMode="auto">
          <a:xfrm>
            <a:off x="4358288" y="2125663"/>
            <a:ext cx="3492500" cy="1481137"/>
          </a:xfrm>
          <a:prstGeom prst="rect">
            <a:avLst/>
          </a:prstGeom>
          <a:solidFill>
            <a:schemeClr val="bg1">
              <a:lumMod val="95000"/>
            </a:schemeClr>
          </a:solidFill>
          <a:ln>
            <a:noFill/>
          </a:ln>
        </p:spPr>
        <p:txBody>
          <a:bodyPr vert="horz" wrap="square" lIns="91440" tIns="91440" rIns="91440" bIns="45720" numCol="1" rtlCol="0" anchor="t" anchorCtr="0" compatLnSpc="1">
            <a:prstTxWarp prst="textNoShape">
              <a:avLst/>
            </a:prstTxWarp>
            <a:noAutofit/>
          </a:bodyPr>
          <a:lstStyle/>
          <a:p>
            <a:pPr>
              <a:spcBef>
                <a:spcPts val="1200"/>
              </a:spcBef>
            </a:pPr>
            <a:r>
              <a:rPr lang="en-US" kern="0">
                <a:ea typeface="MS PGothic" charset="0"/>
                <a:cs typeface="Segoe UI" panose="020B0502040204020203" pitchFamily="34" charset="0"/>
              </a:rPr>
              <a:t>Consume with ease via Power BI Report Server web portal</a:t>
            </a:r>
          </a:p>
        </p:txBody>
      </p:sp>
      <p:sp>
        <p:nvSpPr>
          <p:cNvPr id="57" name="Rectangle 56"/>
          <p:cNvSpPr/>
          <p:nvPr/>
        </p:nvSpPr>
        <p:spPr bwMode="auto">
          <a:xfrm>
            <a:off x="4351734" y="2125663"/>
            <a:ext cx="3492500" cy="45720"/>
          </a:xfrm>
          <a:prstGeom prst="rect">
            <a:avLst/>
          </a:prstGeom>
          <a:solidFill>
            <a:schemeClr val="tx2"/>
          </a:solidFill>
          <a:ln>
            <a:noFill/>
          </a:ln>
        </p:spPr>
        <p:txBody>
          <a:bodyPr vert="horz" wrap="square" lIns="91440" tIns="45720" rIns="91440" bIns="45720" numCol="1" rtlCol="0" anchor="t" anchorCtr="0" compatLnSpc="1">
            <a:prstTxWarp prst="textNoShape">
              <a:avLst/>
            </a:prstTxWarp>
            <a:noAutofit/>
          </a:bodyPr>
          <a:lstStyle/>
          <a:p>
            <a:pPr algn="ctr"/>
            <a:endParaRPr lang="en-US"/>
          </a:p>
        </p:txBody>
      </p:sp>
      <p:sp>
        <p:nvSpPr>
          <p:cNvPr id="76" name="Rectangle 75"/>
          <p:cNvSpPr/>
          <p:nvPr/>
        </p:nvSpPr>
        <p:spPr bwMode="auto">
          <a:xfrm>
            <a:off x="8242300" y="2125663"/>
            <a:ext cx="3492500" cy="1481137"/>
          </a:xfrm>
          <a:prstGeom prst="rect">
            <a:avLst/>
          </a:prstGeom>
          <a:solidFill>
            <a:schemeClr val="bg1">
              <a:lumMod val="95000"/>
            </a:schemeClr>
          </a:solidFill>
          <a:ln>
            <a:noFill/>
          </a:ln>
        </p:spPr>
        <p:txBody>
          <a:bodyPr vert="horz" wrap="square" lIns="91440" tIns="91440" rIns="91440" bIns="45720" numCol="1" rtlCol="0" anchor="t" anchorCtr="0" compatLnSpc="1">
            <a:prstTxWarp prst="textNoShape">
              <a:avLst/>
            </a:prstTxWarp>
            <a:noAutofit/>
          </a:bodyPr>
          <a:lstStyle/>
          <a:p>
            <a:pPr>
              <a:spcBef>
                <a:spcPts val="1200"/>
              </a:spcBef>
            </a:pPr>
            <a:r>
              <a:rPr lang="en-US" kern="0">
                <a:ea typeface="MS PGothic" charset="0"/>
                <a:cs typeface="Segoe UI" panose="020B0502040204020203" pitchFamily="34" charset="0"/>
              </a:rPr>
              <a:t>Easy to embed into apps</a:t>
            </a:r>
          </a:p>
          <a:p>
            <a:pPr>
              <a:spcBef>
                <a:spcPts val="1200"/>
              </a:spcBef>
            </a:pPr>
            <a:endParaRPr lang="en-US"/>
          </a:p>
        </p:txBody>
      </p:sp>
      <p:sp>
        <p:nvSpPr>
          <p:cNvPr id="77" name="Rectangle 76"/>
          <p:cNvSpPr/>
          <p:nvPr/>
        </p:nvSpPr>
        <p:spPr bwMode="auto">
          <a:xfrm>
            <a:off x="8242300" y="2125663"/>
            <a:ext cx="3492500" cy="45720"/>
          </a:xfrm>
          <a:prstGeom prst="rect">
            <a:avLst/>
          </a:prstGeom>
          <a:solidFill>
            <a:schemeClr val="tx2"/>
          </a:solidFill>
          <a:ln>
            <a:noFill/>
          </a:ln>
        </p:spPr>
        <p:txBody>
          <a:bodyPr vert="horz" wrap="square" lIns="91440" tIns="45720" rIns="91440" bIns="45720" numCol="1" rtlCol="0" anchor="t" anchorCtr="0" compatLnSpc="1">
            <a:prstTxWarp prst="textNoShape">
              <a:avLst/>
            </a:prstTxWarp>
            <a:noAutofit/>
          </a:bodyPr>
          <a:lstStyle/>
          <a:p>
            <a:pPr algn="ctr"/>
            <a:endParaRPr lang="en-US"/>
          </a:p>
        </p:txBody>
      </p:sp>
      <p:sp>
        <p:nvSpPr>
          <p:cNvPr id="2" name="Title 1"/>
          <p:cNvSpPr>
            <a:spLocks noGrp="1"/>
          </p:cNvSpPr>
          <p:nvPr>
            <p:ph type="title"/>
          </p:nvPr>
        </p:nvSpPr>
        <p:spPr/>
        <p:txBody>
          <a:bodyPr/>
          <a:lstStyle/>
          <a:p>
            <a:r>
              <a:rPr lang="en-US" sz="4400" dirty="0"/>
              <a:t>Consume in multiple ways to meet business needs</a:t>
            </a:r>
          </a:p>
        </p:txBody>
      </p:sp>
      <p:pic>
        <p:nvPicPr>
          <p:cNvPr id="49" name="Picture 2" descr="http://www.w3.org/html/logo/downloads/HTML5_Badge_512.png"/>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7233854" y="3014663"/>
            <a:ext cx="532040" cy="532040"/>
          </a:xfrm>
          <a:prstGeom prst="rect">
            <a:avLst/>
          </a:prstGeom>
          <a:extLst/>
        </p:spPr>
      </p:pic>
      <p:sp>
        <p:nvSpPr>
          <p:cNvPr id="52" name="TextBox 51"/>
          <p:cNvSpPr txBox="1"/>
          <p:nvPr/>
        </p:nvSpPr>
        <p:spPr>
          <a:xfrm>
            <a:off x="461169" y="1831595"/>
            <a:ext cx="3154373" cy="276999"/>
          </a:xfrm>
          <a:prstGeom prst="rect">
            <a:avLst/>
          </a:prstGeom>
          <a:noFill/>
        </p:spPr>
        <p:txBody>
          <a:bodyPr wrap="square" lIns="0" tIns="0" rIns="0" bIns="0" rtlCol="0">
            <a:spAutoFit/>
          </a:bodyPr>
          <a:lstStyle/>
          <a:p>
            <a:pPr marL="0" marR="0" lvl="0" indent="0" defTabSz="896297" rtl="0" eaLnBrk="1" fontAlgn="auto" latinLnBrk="0" hangingPunct="1">
              <a:spcBef>
                <a:spcPts val="0"/>
              </a:spcBef>
              <a:spcAft>
                <a:spcPts val="588"/>
              </a:spcAft>
              <a:buClrTx/>
              <a:buSzTx/>
              <a:buFontTx/>
              <a:buNone/>
              <a:tabLst/>
              <a:defRPr/>
            </a:pPr>
            <a:r>
              <a:rPr kumimoji="0" lang="en-US" u="none" strike="noStrike" kern="0" cap="none" spc="0" normalizeH="0" baseline="0" noProof="0">
                <a:ln>
                  <a:noFill/>
                </a:ln>
                <a:solidFill>
                  <a:srgbClr val="0078D7"/>
                </a:solidFill>
                <a:effectLst/>
                <a:uLnTx/>
                <a:uFillTx/>
                <a:ea typeface="MS PGothic" charset="0"/>
                <a:cs typeface="Segoe UI" panose="020B0502040204020203" pitchFamily="34" charset="0"/>
              </a:rPr>
              <a:t>Mobile Apps</a:t>
            </a:r>
          </a:p>
        </p:txBody>
      </p:sp>
      <p:sp>
        <p:nvSpPr>
          <p:cNvPr id="56" name="Rectangle 55"/>
          <p:cNvSpPr/>
          <p:nvPr/>
        </p:nvSpPr>
        <p:spPr>
          <a:xfrm>
            <a:off x="716939" y="2318688"/>
            <a:ext cx="2509313" cy="1275222"/>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179237" tIns="143389" rIns="179237" bIns="143389" numCol="1" spcCol="0" rtlCol="0" fromWordArt="0" anchor="ctr" anchorCtr="0" forceAA="0" compatLnSpc="1">
            <a:prstTxWarp prst="textNoShape">
              <a:avLst/>
            </a:prstTxWarp>
            <a:noAutofit/>
          </a:bodyPr>
          <a:lstStyle/>
          <a:p>
            <a:pPr marL="0" marR="0" lvl="0" indent="0" algn="l" defTabSz="913239" rtl="0" eaLnBrk="1" fontAlgn="auto" latinLnBrk="0" hangingPunct="1">
              <a:spcBef>
                <a:spcPts val="0"/>
              </a:spcBef>
              <a:spcAft>
                <a:spcPts val="588"/>
              </a:spcAft>
              <a:buClrTx/>
              <a:buSzTx/>
              <a:buFontTx/>
              <a:buNone/>
              <a:tabLst/>
              <a:defRPr/>
            </a:pPr>
            <a:endParaRPr kumimoji="0" lang="en-US" sz="1567" u="none" strike="noStrike" kern="0" cap="none" spc="0" normalizeH="0" baseline="0" noProof="0">
              <a:ln>
                <a:noFill/>
              </a:ln>
              <a:solidFill>
                <a:sysClr val="windowText" lastClr="000000"/>
              </a:solidFill>
              <a:effectLst/>
              <a:uLnTx/>
              <a:uFillTx/>
              <a:ea typeface="MS PGothic" charset="0"/>
              <a:cs typeface="+mn-cs"/>
            </a:endParaRPr>
          </a:p>
        </p:txBody>
      </p:sp>
      <p:grpSp>
        <p:nvGrpSpPr>
          <p:cNvPr id="17" name="Group 16"/>
          <p:cNvGrpSpPr/>
          <p:nvPr/>
        </p:nvGrpSpPr>
        <p:grpSpPr>
          <a:xfrm>
            <a:off x="1522574" y="3758958"/>
            <a:ext cx="1369690" cy="2346809"/>
            <a:chOff x="1730012" y="3915446"/>
            <a:chExt cx="1798512" cy="2877238"/>
          </a:xfrm>
        </p:grpSpPr>
        <p:pic>
          <p:nvPicPr>
            <p:cNvPr id="81" name="Picture 8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30012" y="3915446"/>
              <a:ext cx="1798512" cy="2877238"/>
            </a:xfrm>
            <a:prstGeom prst="rect">
              <a:avLst/>
            </a:prstGeom>
          </p:spPr>
        </p:pic>
        <p:pic>
          <p:nvPicPr>
            <p:cNvPr id="16" name="Picture 1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74021" y="4433423"/>
              <a:ext cx="1118193" cy="1838372"/>
            </a:xfrm>
            <a:prstGeom prst="rect">
              <a:avLst/>
            </a:prstGeom>
          </p:spPr>
        </p:pic>
      </p:grpSp>
      <p:grpSp>
        <p:nvGrpSpPr>
          <p:cNvPr id="3" name="Group 2"/>
          <p:cNvGrpSpPr/>
          <p:nvPr/>
        </p:nvGrpSpPr>
        <p:grpSpPr>
          <a:xfrm>
            <a:off x="4222186" y="3755294"/>
            <a:ext cx="3586905" cy="2303338"/>
            <a:chOff x="3807317" y="3792663"/>
            <a:chExt cx="3586905" cy="2303338"/>
          </a:xfrm>
        </p:grpSpPr>
        <p:grpSp>
          <p:nvGrpSpPr>
            <p:cNvPr id="18" name="Group 17"/>
            <p:cNvGrpSpPr/>
            <p:nvPr/>
          </p:nvGrpSpPr>
          <p:grpSpPr>
            <a:xfrm>
              <a:off x="3807317" y="3792663"/>
              <a:ext cx="3586905" cy="2303338"/>
              <a:chOff x="3785545" y="3988606"/>
              <a:chExt cx="3987468" cy="2303338"/>
            </a:xfrm>
          </p:grpSpPr>
          <p:pic>
            <p:nvPicPr>
              <p:cNvPr id="82" name="Picture 4" descr="https://pbiwebprod.blob.core.windows.net/webassets/images/Homepage_metal_large_2.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785545" y="3988606"/>
                <a:ext cx="3987468" cy="2303338"/>
              </a:xfrm>
              <a:prstGeom prst="rect">
                <a:avLst/>
              </a:prstGeom>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308676" y="4301327"/>
                <a:ext cx="2962982" cy="1631387"/>
              </a:xfrm>
              <a:prstGeom prst="rect">
                <a:avLst/>
              </a:prstGeom>
            </p:spPr>
          </p:pic>
        </p:grpSp>
        <p:pic>
          <p:nvPicPr>
            <p:cNvPr id="6" name="Picture 5" descr="A picture containing screenshot&#10;&#10;Description generated with very high confidence"/>
            <p:cNvPicPr>
              <a:picLocks noChangeAspect="1"/>
            </p:cNvPicPr>
            <p:nvPr/>
          </p:nvPicPr>
          <p:blipFill rotWithShape="1">
            <a:blip r:embed="rId8" cstate="screen">
              <a:extLst>
                <a:ext uri="{28A0092B-C50C-407E-A947-70E740481C1C}">
                  <a14:useLocalDpi xmlns:a14="http://schemas.microsoft.com/office/drawing/2010/main"/>
                </a:ext>
              </a:extLst>
            </a:blip>
            <a:srcRect r="786"/>
            <a:stretch/>
          </p:blipFill>
          <p:spPr>
            <a:xfrm>
              <a:off x="4273732" y="4131279"/>
              <a:ext cx="2669696" cy="1604333"/>
            </a:xfrm>
            <a:prstGeom prst="rect">
              <a:avLst/>
            </a:prstGeom>
          </p:spPr>
        </p:pic>
        <p:sp>
          <p:nvSpPr>
            <p:cNvPr id="19" name="Oval 18"/>
            <p:cNvSpPr/>
            <p:nvPr/>
          </p:nvSpPr>
          <p:spPr bwMode="auto">
            <a:xfrm>
              <a:off x="5333909" y="5441158"/>
              <a:ext cx="163377" cy="142188"/>
            </a:xfrm>
            <a:prstGeom prst="ellipse">
              <a:avLst/>
            </a:prstGeom>
            <a:solidFill>
              <a:srgbClr val="FFC000"/>
            </a:solidFill>
            <a:ln>
              <a:noFill/>
            </a:ln>
          </p:spPr>
          <p:txBody>
            <a:bodyPr vert="horz" wrap="square" lIns="91440" tIns="45720" rIns="91440" bIns="45720" numCol="1" rtlCol="0" anchor="t" anchorCtr="0" compatLnSpc="1">
              <a:prstTxWarp prst="textNoShape">
                <a:avLst/>
              </a:prstTxWarp>
              <a:noAutofit/>
            </a:bodyPr>
            <a:lstStyle/>
            <a:p>
              <a:pPr marL="0" marR="0" lvl="0" indent="0" algn="ctr" defTabSz="914400" rtl="0" eaLnBrk="1" fontAlgn="auto" latinLnBrk="0" hangingPunct="1">
                <a:spcBef>
                  <a:spcPts val="0"/>
                </a:spcBef>
                <a:spcAft>
                  <a:spcPts val="0"/>
                </a:spcAft>
                <a:buClrTx/>
                <a:buSzTx/>
                <a:buFontTx/>
                <a:buNone/>
                <a:tabLst/>
                <a:defRPr/>
              </a:pPr>
              <a:endParaRPr kumimoji="0" lang="en-US" sz="1800" u="none" strike="noStrike" kern="1200" cap="none" spc="0" normalizeH="0" baseline="0" noProof="0">
                <a:ln>
                  <a:noFill/>
                </a:ln>
                <a:solidFill>
                  <a:srgbClr val="353535"/>
                </a:solidFill>
                <a:effectLst/>
                <a:uLnTx/>
                <a:uFillTx/>
                <a:ea typeface="+mn-ea"/>
                <a:cs typeface="+mn-cs"/>
              </a:endParaRPr>
            </a:p>
          </p:txBody>
        </p:sp>
      </p:grpSp>
      <p:grpSp>
        <p:nvGrpSpPr>
          <p:cNvPr id="45" name="Group 44"/>
          <p:cNvGrpSpPr/>
          <p:nvPr/>
        </p:nvGrpSpPr>
        <p:grpSpPr>
          <a:xfrm>
            <a:off x="8888589" y="3952522"/>
            <a:ext cx="2199923" cy="1983163"/>
            <a:chOff x="488640" y="1270819"/>
            <a:chExt cx="5359710" cy="4449304"/>
          </a:xfrm>
        </p:grpSpPr>
        <p:sp>
          <p:nvSpPr>
            <p:cNvPr id="47" name="Freeform 57"/>
            <p:cNvSpPr>
              <a:spLocks/>
            </p:cNvSpPr>
            <p:nvPr/>
          </p:nvSpPr>
          <p:spPr bwMode="auto">
            <a:xfrm>
              <a:off x="488640" y="1270819"/>
              <a:ext cx="5359710" cy="3786955"/>
            </a:xfrm>
            <a:custGeom>
              <a:avLst/>
              <a:gdLst>
                <a:gd name="T0" fmla="*/ 1464 w 1464"/>
                <a:gd name="T1" fmla="*/ 825 h 873"/>
                <a:gd name="T2" fmla="*/ 1417 w 1464"/>
                <a:gd name="T3" fmla="*/ 873 h 873"/>
                <a:gd name="T4" fmla="*/ 48 w 1464"/>
                <a:gd name="T5" fmla="*/ 873 h 873"/>
                <a:gd name="T6" fmla="*/ 0 w 1464"/>
                <a:gd name="T7" fmla="*/ 825 h 873"/>
                <a:gd name="T8" fmla="*/ 0 w 1464"/>
                <a:gd name="T9" fmla="*/ 48 h 873"/>
                <a:gd name="T10" fmla="*/ 48 w 1464"/>
                <a:gd name="T11" fmla="*/ 0 h 873"/>
                <a:gd name="T12" fmla="*/ 1417 w 1464"/>
                <a:gd name="T13" fmla="*/ 0 h 873"/>
                <a:gd name="T14" fmla="*/ 1464 w 1464"/>
                <a:gd name="T15" fmla="*/ 48 h 873"/>
                <a:gd name="T16" fmla="*/ 1464 w 1464"/>
                <a:gd name="T17" fmla="*/ 825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4" h="873">
                  <a:moveTo>
                    <a:pt x="1464" y="825"/>
                  </a:moveTo>
                  <a:cubicBezTo>
                    <a:pt x="1464" y="851"/>
                    <a:pt x="1443" y="873"/>
                    <a:pt x="1417" y="873"/>
                  </a:cubicBezTo>
                  <a:cubicBezTo>
                    <a:pt x="48" y="873"/>
                    <a:pt x="48" y="873"/>
                    <a:pt x="48" y="873"/>
                  </a:cubicBezTo>
                  <a:cubicBezTo>
                    <a:pt x="22" y="873"/>
                    <a:pt x="0" y="851"/>
                    <a:pt x="0" y="825"/>
                  </a:cubicBezTo>
                  <a:cubicBezTo>
                    <a:pt x="0" y="48"/>
                    <a:pt x="0" y="48"/>
                    <a:pt x="0" y="48"/>
                  </a:cubicBezTo>
                  <a:cubicBezTo>
                    <a:pt x="0" y="22"/>
                    <a:pt x="22" y="0"/>
                    <a:pt x="48" y="0"/>
                  </a:cubicBezTo>
                  <a:cubicBezTo>
                    <a:pt x="1417" y="0"/>
                    <a:pt x="1417" y="0"/>
                    <a:pt x="1417" y="0"/>
                  </a:cubicBezTo>
                  <a:cubicBezTo>
                    <a:pt x="1443" y="0"/>
                    <a:pt x="1464" y="22"/>
                    <a:pt x="1464" y="48"/>
                  </a:cubicBezTo>
                  <a:lnTo>
                    <a:pt x="1464" y="82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u="none" strike="noStrike" kern="1200" cap="none" spc="0" normalizeH="0" baseline="0" noProof="0">
                <a:ln>
                  <a:noFill/>
                </a:ln>
                <a:solidFill>
                  <a:srgbClr val="353535"/>
                </a:solidFill>
                <a:effectLst/>
                <a:uLnTx/>
                <a:uFillTx/>
                <a:ea typeface="+mn-ea"/>
                <a:cs typeface="+mn-cs"/>
              </a:endParaRPr>
            </a:p>
          </p:txBody>
        </p:sp>
        <p:pic>
          <p:nvPicPr>
            <p:cNvPr id="50" name="Picture 3" descr="image002"/>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r="10753"/>
            <a:stretch/>
          </p:blipFill>
          <p:spPr bwMode="auto">
            <a:xfrm>
              <a:off x="716840" y="1533007"/>
              <a:ext cx="4903311" cy="325806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Rectangle 55"/>
            <p:cNvSpPr>
              <a:spLocks noChangeArrowheads="1"/>
            </p:cNvSpPr>
            <p:nvPr/>
          </p:nvSpPr>
          <p:spPr bwMode="auto">
            <a:xfrm>
              <a:off x="3070042" y="4957912"/>
              <a:ext cx="196906" cy="724100"/>
            </a:xfrm>
            <a:prstGeom prst="rect">
              <a:avLst/>
            </a:prstGeom>
            <a:solidFill>
              <a:srgbClr val="333333"/>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u="none" strike="noStrike" kern="1200" cap="none" spc="0" normalizeH="0" baseline="0" noProof="0">
                <a:ln>
                  <a:noFill/>
                </a:ln>
                <a:solidFill>
                  <a:srgbClr val="353535"/>
                </a:solidFill>
                <a:effectLst/>
                <a:uLnTx/>
                <a:uFillTx/>
                <a:ea typeface="+mn-ea"/>
                <a:cs typeface="+mn-cs"/>
              </a:endParaRPr>
            </a:p>
          </p:txBody>
        </p:sp>
        <p:sp>
          <p:nvSpPr>
            <p:cNvPr id="54" name="Rectangle 56"/>
            <p:cNvSpPr>
              <a:spLocks noChangeArrowheads="1"/>
            </p:cNvSpPr>
            <p:nvPr/>
          </p:nvSpPr>
          <p:spPr bwMode="auto">
            <a:xfrm>
              <a:off x="2053761" y="5643902"/>
              <a:ext cx="2229468" cy="76221"/>
            </a:xfrm>
            <a:prstGeom prst="rect">
              <a:avLst/>
            </a:prstGeom>
            <a:solidFill>
              <a:srgbClr val="333333"/>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u="none" strike="noStrike" kern="1200" cap="none" spc="0" normalizeH="0" baseline="0" noProof="0">
                <a:ln>
                  <a:noFill/>
                </a:ln>
                <a:solidFill>
                  <a:srgbClr val="353535"/>
                </a:solidFill>
                <a:effectLst/>
                <a:uLnTx/>
                <a:uFillTx/>
                <a:ea typeface="+mn-ea"/>
                <a:cs typeface="+mn-cs"/>
              </a:endParaRPr>
            </a:p>
          </p:txBody>
        </p:sp>
      </p:grpSp>
      <p:sp>
        <p:nvSpPr>
          <p:cNvPr id="40" name="TextBox 39"/>
          <p:cNvSpPr txBox="1"/>
          <p:nvPr/>
        </p:nvSpPr>
        <p:spPr>
          <a:xfrm>
            <a:off x="11031081" y="3040063"/>
            <a:ext cx="703719" cy="492443"/>
          </a:xfrm>
          <a:prstGeom prst="rect">
            <a:avLst/>
          </a:prstGeom>
          <a:noFill/>
        </p:spPr>
        <p:txBody>
          <a:bodyPr wrap="none" lIns="0" tIns="0" rIns="0" bIns="0" rtlCol="0">
            <a:spAutoFit/>
          </a:bodyPr>
          <a:lstStyle/>
          <a:p>
            <a:pPr>
              <a:spcAft>
                <a:spcPts val="600"/>
              </a:spcAft>
            </a:pPr>
            <a:r>
              <a:rPr lang="en-US" sz="3200">
                <a:solidFill>
                  <a:srgbClr val="0078D7"/>
                </a:solidFill>
              </a:rPr>
              <a:t>&lt;/&gt;</a:t>
            </a:r>
          </a:p>
        </p:txBody>
      </p:sp>
      <p:sp>
        <p:nvSpPr>
          <p:cNvPr id="5" name="Rectangle 4"/>
          <p:cNvSpPr/>
          <p:nvPr/>
        </p:nvSpPr>
        <p:spPr bwMode="auto">
          <a:xfrm>
            <a:off x="457200" y="2374900"/>
            <a:ext cx="2870200" cy="1270000"/>
          </a:xfrm>
          <a:prstGeom prst="rect">
            <a:avLst/>
          </a:prstGeom>
          <a:solidFill>
            <a:schemeClr val="bg1"/>
          </a:solidFill>
          <a:ln>
            <a:noFill/>
          </a:ln>
        </p:spPr>
        <p:txBody>
          <a:bodyPr vert="horz" wrap="square" lIns="91440" tIns="45720" rIns="91440" bIns="45720" numCol="1" rtlCol="0" anchor="t" anchorCtr="0" compatLnSpc="1">
            <a:prstTxWarp prst="textNoShape">
              <a:avLst/>
            </a:prstTxWarp>
            <a:noAutofit/>
          </a:bodyPr>
          <a:lstStyle/>
          <a:p>
            <a:pPr algn="ctr"/>
            <a:endParaRPr lang="en-US"/>
          </a:p>
        </p:txBody>
      </p:sp>
      <p:sp>
        <p:nvSpPr>
          <p:cNvPr id="7" name="Rectangle 6"/>
          <p:cNvSpPr/>
          <p:nvPr/>
        </p:nvSpPr>
        <p:spPr bwMode="auto">
          <a:xfrm>
            <a:off x="461169" y="2125663"/>
            <a:ext cx="3492500" cy="1481137"/>
          </a:xfrm>
          <a:prstGeom prst="rect">
            <a:avLst/>
          </a:prstGeom>
          <a:solidFill>
            <a:schemeClr val="bg1">
              <a:lumMod val="95000"/>
            </a:schemeClr>
          </a:solidFill>
          <a:ln>
            <a:noFill/>
          </a:ln>
        </p:spPr>
        <p:txBody>
          <a:bodyPr vert="horz" wrap="square" lIns="91440" tIns="91440" rIns="91440" bIns="45720" numCol="1" rtlCol="0" anchor="t" anchorCtr="0" compatLnSpc="1">
            <a:prstTxWarp prst="textNoShape">
              <a:avLst/>
            </a:prstTxWarp>
            <a:noAutofit/>
          </a:bodyPr>
          <a:lstStyle/>
          <a:p>
            <a:pPr lvl="0" defTabSz="913239">
              <a:spcBef>
                <a:spcPts val="1200"/>
              </a:spcBef>
              <a:spcAft>
                <a:spcPts val="200"/>
              </a:spcAft>
              <a:defRPr/>
            </a:pPr>
            <a:r>
              <a:rPr lang="en-US" kern="0">
                <a:ea typeface="MS PGothic" charset="0"/>
                <a:cs typeface="Segoe UI" panose="020B0502040204020203" pitchFamily="34" charset="0"/>
              </a:rPr>
              <a:t>Windows Phone App</a:t>
            </a:r>
          </a:p>
          <a:p>
            <a:pPr defTabSz="913239">
              <a:spcBef>
                <a:spcPts val="1200"/>
              </a:spcBef>
              <a:spcAft>
                <a:spcPts val="200"/>
              </a:spcAft>
              <a:defRPr/>
            </a:pPr>
            <a:r>
              <a:rPr lang="en-US" kern="0">
                <a:ea typeface="MS PGothic" charset="0"/>
                <a:cs typeface="Segoe UI" panose="020B0502040204020203" pitchFamily="34" charset="0"/>
              </a:rPr>
              <a:t>Android App</a:t>
            </a:r>
          </a:p>
          <a:p>
            <a:pPr marR="0" lvl="0" indent="0" defTabSz="913239" fontAlgn="auto">
              <a:spcBef>
                <a:spcPts val="1200"/>
              </a:spcBef>
              <a:spcAft>
                <a:spcPts val="200"/>
              </a:spcAft>
              <a:buClrTx/>
              <a:buSzTx/>
              <a:buFontTx/>
              <a:buNone/>
              <a:tabLst/>
              <a:defRPr/>
            </a:pPr>
            <a:r>
              <a:rPr lang="en-US" kern="0">
                <a:ea typeface="MS PGothic" charset="0"/>
                <a:cs typeface="Segoe UI" panose="020B0502040204020203" pitchFamily="34" charset="0"/>
              </a:rPr>
              <a:t>iOS App</a:t>
            </a:r>
          </a:p>
        </p:txBody>
      </p:sp>
      <p:sp>
        <p:nvSpPr>
          <p:cNvPr id="46" name="Rectangle 45"/>
          <p:cNvSpPr/>
          <p:nvPr/>
        </p:nvSpPr>
        <p:spPr bwMode="auto">
          <a:xfrm>
            <a:off x="461169" y="2125663"/>
            <a:ext cx="3492500" cy="45720"/>
          </a:xfrm>
          <a:prstGeom prst="rect">
            <a:avLst/>
          </a:prstGeom>
          <a:solidFill>
            <a:schemeClr val="tx2"/>
          </a:solidFill>
          <a:ln>
            <a:noFill/>
          </a:ln>
        </p:spPr>
        <p:txBody>
          <a:bodyPr vert="horz" wrap="square" lIns="91440" tIns="45720" rIns="91440" bIns="45720" numCol="1" rtlCol="0" anchor="t" anchorCtr="0" compatLnSpc="1">
            <a:prstTxWarp prst="textNoShape">
              <a:avLst/>
            </a:prstTxWarp>
            <a:noAutofit/>
          </a:bodyPr>
          <a:lstStyle/>
          <a:p>
            <a:pPr algn="ctr">
              <a:spcBef>
                <a:spcPts val="1200"/>
              </a:spcBef>
            </a:pPr>
            <a:endParaRPr lang="en-US"/>
          </a:p>
        </p:txBody>
      </p:sp>
      <p:sp>
        <p:nvSpPr>
          <p:cNvPr id="74" name="Freeform 5"/>
          <p:cNvSpPr>
            <a:spLocks noChangeAspect="1" noEditPoints="1"/>
          </p:cNvSpPr>
          <p:nvPr/>
        </p:nvSpPr>
        <p:spPr bwMode="auto">
          <a:xfrm>
            <a:off x="3429725" y="3126423"/>
            <a:ext cx="238704" cy="268893"/>
          </a:xfrm>
          <a:custGeom>
            <a:avLst/>
            <a:gdLst>
              <a:gd name="T0" fmla="*/ 208 w 215"/>
              <a:gd name="T1" fmla="*/ 81 h 242"/>
              <a:gd name="T2" fmla="*/ 161 w 215"/>
              <a:gd name="T3" fmla="*/ 57 h 242"/>
              <a:gd name="T4" fmla="*/ 115 w 215"/>
              <a:gd name="T5" fmla="*/ 67 h 242"/>
              <a:gd name="T6" fmla="*/ 69 w 215"/>
              <a:gd name="T7" fmla="*/ 57 h 242"/>
              <a:gd name="T8" fmla="*/ 18 w 215"/>
              <a:gd name="T9" fmla="*/ 87 h 242"/>
              <a:gd name="T10" fmla="*/ 32 w 215"/>
              <a:gd name="T11" fmla="*/ 209 h 242"/>
              <a:gd name="T12" fmla="*/ 73 w 215"/>
              <a:gd name="T13" fmla="*/ 242 h 242"/>
              <a:gd name="T14" fmla="*/ 115 w 215"/>
              <a:gd name="T15" fmla="*/ 232 h 242"/>
              <a:gd name="T16" fmla="*/ 157 w 215"/>
              <a:gd name="T17" fmla="*/ 242 h 242"/>
              <a:gd name="T18" fmla="*/ 199 w 215"/>
              <a:gd name="T19" fmla="*/ 207 h 242"/>
              <a:gd name="T20" fmla="*/ 215 w 215"/>
              <a:gd name="T21" fmla="*/ 178 h 242"/>
              <a:gd name="T22" fmla="*/ 208 w 215"/>
              <a:gd name="T23" fmla="*/ 81 h 242"/>
              <a:gd name="T24" fmla="*/ 145 w 215"/>
              <a:gd name="T25" fmla="*/ 39 h 242"/>
              <a:gd name="T26" fmla="*/ 157 w 215"/>
              <a:gd name="T27" fmla="*/ 0 h 242"/>
              <a:gd name="T28" fmla="*/ 120 w 215"/>
              <a:gd name="T29" fmla="*/ 20 h 242"/>
              <a:gd name="T30" fmla="*/ 107 w 215"/>
              <a:gd name="T31" fmla="*/ 58 h 242"/>
              <a:gd name="T32" fmla="*/ 145 w 215"/>
              <a:gd name="T33" fmla="*/ 39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242">
                <a:moveTo>
                  <a:pt x="208" y="81"/>
                </a:moveTo>
                <a:cubicBezTo>
                  <a:pt x="195" y="66"/>
                  <a:pt x="178" y="57"/>
                  <a:pt x="161" y="57"/>
                </a:cubicBezTo>
                <a:cubicBezTo>
                  <a:pt x="139" y="57"/>
                  <a:pt x="130" y="67"/>
                  <a:pt x="115" y="67"/>
                </a:cubicBezTo>
                <a:cubicBezTo>
                  <a:pt x="99" y="67"/>
                  <a:pt x="88" y="57"/>
                  <a:pt x="69" y="57"/>
                </a:cubicBezTo>
                <a:cubicBezTo>
                  <a:pt x="50" y="57"/>
                  <a:pt x="30" y="68"/>
                  <a:pt x="18" y="87"/>
                </a:cubicBezTo>
                <a:cubicBezTo>
                  <a:pt x="0" y="115"/>
                  <a:pt x="3" y="166"/>
                  <a:pt x="32" y="209"/>
                </a:cubicBezTo>
                <a:cubicBezTo>
                  <a:pt x="42" y="225"/>
                  <a:pt x="56" y="242"/>
                  <a:pt x="73" y="242"/>
                </a:cubicBezTo>
                <a:cubicBezTo>
                  <a:pt x="89" y="242"/>
                  <a:pt x="94" y="232"/>
                  <a:pt x="115" y="232"/>
                </a:cubicBezTo>
                <a:cubicBezTo>
                  <a:pt x="137" y="232"/>
                  <a:pt x="141" y="242"/>
                  <a:pt x="157" y="242"/>
                </a:cubicBezTo>
                <a:cubicBezTo>
                  <a:pt x="175" y="242"/>
                  <a:pt x="189" y="223"/>
                  <a:pt x="199" y="207"/>
                </a:cubicBezTo>
                <a:cubicBezTo>
                  <a:pt x="206" y="196"/>
                  <a:pt x="209" y="190"/>
                  <a:pt x="215" y="178"/>
                </a:cubicBezTo>
                <a:cubicBezTo>
                  <a:pt x="174" y="162"/>
                  <a:pt x="167" y="104"/>
                  <a:pt x="208" y="81"/>
                </a:cubicBezTo>
                <a:close/>
                <a:moveTo>
                  <a:pt x="145" y="39"/>
                </a:moveTo>
                <a:cubicBezTo>
                  <a:pt x="153" y="29"/>
                  <a:pt x="159" y="15"/>
                  <a:pt x="157" y="0"/>
                </a:cubicBezTo>
                <a:cubicBezTo>
                  <a:pt x="144" y="1"/>
                  <a:pt x="128" y="9"/>
                  <a:pt x="120" y="20"/>
                </a:cubicBezTo>
                <a:cubicBezTo>
                  <a:pt x="111" y="30"/>
                  <a:pt x="105" y="44"/>
                  <a:pt x="107" y="58"/>
                </a:cubicBezTo>
                <a:cubicBezTo>
                  <a:pt x="122" y="59"/>
                  <a:pt x="136" y="50"/>
                  <a:pt x="145" y="39"/>
                </a:cubicBezTo>
                <a:close/>
              </a:path>
            </a:pathLst>
          </a:custGeom>
          <a:solidFill>
            <a:srgbClr val="505050">
              <a:lumMod val="50000"/>
            </a:srgbClr>
          </a:solidFill>
          <a:ln>
            <a:noFill/>
          </a:ln>
        </p:spPr>
        <p:txBody>
          <a:bodyPr vert="horz" wrap="square" lIns="87869" tIns="0" rIns="0" bIns="0" numCol="1" anchor="t" anchorCtr="0" compatLnSpc="1">
            <a:prstTxWarp prst="textNoShape">
              <a:avLst/>
            </a:prstTxWarp>
          </a:bodyPr>
          <a:lstStyle/>
          <a:p>
            <a:pPr marL="0" marR="0" lvl="0" indent="0" algn="l" defTabSz="914276" rtl="0" eaLnBrk="1" fontAlgn="auto" latinLnBrk="0" hangingPunct="1">
              <a:spcBef>
                <a:spcPts val="0"/>
              </a:spcBef>
              <a:spcAft>
                <a:spcPts val="0"/>
              </a:spcAft>
              <a:buClrTx/>
              <a:buSzTx/>
              <a:buFontTx/>
              <a:buNone/>
              <a:tabLst/>
              <a:defRPr/>
            </a:pPr>
            <a:endParaRPr kumimoji="0" lang="en-US" sz="490" u="none" strike="noStrike" kern="0" cap="none" spc="0" normalizeH="0" baseline="0" noProof="0">
              <a:ln>
                <a:noFill/>
              </a:ln>
              <a:solidFill>
                <a:srgbClr val="FFFFFF"/>
              </a:solidFill>
              <a:effectLst/>
              <a:uLnTx/>
              <a:uFillTx/>
              <a:ea typeface="MS PGothic" charset="0"/>
              <a:cs typeface="+mn-cs"/>
            </a:endParaRPr>
          </a:p>
        </p:txBody>
      </p:sp>
      <p:grpSp>
        <p:nvGrpSpPr>
          <p:cNvPr id="68" name="Group 67"/>
          <p:cNvGrpSpPr>
            <a:grpSpLocks noChangeAspect="1"/>
          </p:cNvGrpSpPr>
          <p:nvPr/>
        </p:nvGrpSpPr>
        <p:grpSpPr>
          <a:xfrm>
            <a:off x="3461652" y="2702931"/>
            <a:ext cx="214851" cy="268893"/>
            <a:chOff x="4130675" y="1004888"/>
            <a:chExt cx="3975315" cy="4975225"/>
          </a:xfrm>
        </p:grpSpPr>
        <p:sp>
          <p:nvSpPr>
            <p:cNvPr id="69" name="Freeform 10"/>
            <p:cNvSpPr>
              <a:spLocks/>
            </p:cNvSpPr>
            <p:nvPr/>
          </p:nvSpPr>
          <p:spPr bwMode="auto">
            <a:xfrm>
              <a:off x="4130675" y="2624135"/>
              <a:ext cx="609600" cy="1879601"/>
            </a:xfrm>
            <a:custGeom>
              <a:avLst/>
              <a:gdLst>
                <a:gd name="T0" fmla="*/ 59 w 119"/>
                <a:gd name="T1" fmla="*/ 0 h 367"/>
                <a:gd name="T2" fmla="*/ 0 w 119"/>
                <a:gd name="T3" fmla="*/ 60 h 367"/>
                <a:gd name="T4" fmla="*/ 0 w 119"/>
                <a:gd name="T5" fmla="*/ 60 h 367"/>
                <a:gd name="T6" fmla="*/ 0 w 119"/>
                <a:gd name="T7" fmla="*/ 160 h 367"/>
                <a:gd name="T8" fmla="*/ 0 w 119"/>
                <a:gd name="T9" fmla="*/ 208 h 367"/>
                <a:gd name="T10" fmla="*/ 0 w 119"/>
                <a:gd name="T11" fmla="*/ 308 h 367"/>
                <a:gd name="T12" fmla="*/ 0 w 119"/>
                <a:gd name="T13" fmla="*/ 308 h 367"/>
                <a:gd name="T14" fmla="*/ 59 w 119"/>
                <a:gd name="T15" fmla="*/ 367 h 367"/>
                <a:gd name="T16" fmla="*/ 119 w 119"/>
                <a:gd name="T17" fmla="*/ 308 h 367"/>
                <a:gd name="T18" fmla="*/ 119 w 119"/>
                <a:gd name="T19" fmla="*/ 308 h 367"/>
                <a:gd name="T20" fmla="*/ 119 w 119"/>
                <a:gd name="T21" fmla="*/ 208 h 367"/>
                <a:gd name="T22" fmla="*/ 119 w 119"/>
                <a:gd name="T23" fmla="*/ 160 h 367"/>
                <a:gd name="T24" fmla="*/ 119 w 119"/>
                <a:gd name="T25" fmla="*/ 60 h 367"/>
                <a:gd name="T26" fmla="*/ 119 w 119"/>
                <a:gd name="T27" fmla="*/ 60 h 367"/>
                <a:gd name="T28" fmla="*/ 59 w 119"/>
                <a:gd name="T29" fmla="*/ 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9" h="367">
                  <a:moveTo>
                    <a:pt x="59" y="0"/>
                  </a:moveTo>
                  <a:cubicBezTo>
                    <a:pt x="27" y="0"/>
                    <a:pt x="0" y="27"/>
                    <a:pt x="0" y="60"/>
                  </a:cubicBezTo>
                  <a:cubicBezTo>
                    <a:pt x="0" y="60"/>
                    <a:pt x="0" y="60"/>
                    <a:pt x="0" y="60"/>
                  </a:cubicBezTo>
                  <a:cubicBezTo>
                    <a:pt x="0" y="160"/>
                    <a:pt x="0" y="160"/>
                    <a:pt x="0" y="160"/>
                  </a:cubicBezTo>
                  <a:cubicBezTo>
                    <a:pt x="0" y="208"/>
                    <a:pt x="0" y="208"/>
                    <a:pt x="0" y="208"/>
                  </a:cubicBezTo>
                  <a:cubicBezTo>
                    <a:pt x="0" y="308"/>
                    <a:pt x="0" y="308"/>
                    <a:pt x="0" y="308"/>
                  </a:cubicBezTo>
                  <a:cubicBezTo>
                    <a:pt x="0" y="308"/>
                    <a:pt x="0" y="308"/>
                    <a:pt x="0" y="308"/>
                  </a:cubicBezTo>
                  <a:cubicBezTo>
                    <a:pt x="0" y="341"/>
                    <a:pt x="27" y="367"/>
                    <a:pt x="59" y="367"/>
                  </a:cubicBezTo>
                  <a:cubicBezTo>
                    <a:pt x="92" y="367"/>
                    <a:pt x="119" y="341"/>
                    <a:pt x="119" y="308"/>
                  </a:cubicBezTo>
                  <a:cubicBezTo>
                    <a:pt x="119" y="308"/>
                    <a:pt x="119" y="308"/>
                    <a:pt x="119" y="308"/>
                  </a:cubicBezTo>
                  <a:cubicBezTo>
                    <a:pt x="119" y="208"/>
                    <a:pt x="119" y="208"/>
                    <a:pt x="119" y="208"/>
                  </a:cubicBezTo>
                  <a:cubicBezTo>
                    <a:pt x="119" y="160"/>
                    <a:pt x="119" y="160"/>
                    <a:pt x="119" y="160"/>
                  </a:cubicBezTo>
                  <a:cubicBezTo>
                    <a:pt x="119" y="60"/>
                    <a:pt x="119" y="60"/>
                    <a:pt x="119" y="60"/>
                  </a:cubicBezTo>
                  <a:cubicBezTo>
                    <a:pt x="119" y="60"/>
                    <a:pt x="119" y="60"/>
                    <a:pt x="119" y="60"/>
                  </a:cubicBezTo>
                  <a:cubicBezTo>
                    <a:pt x="119" y="27"/>
                    <a:pt x="92" y="0"/>
                    <a:pt x="59" y="0"/>
                  </a:cubicBezTo>
                  <a:close/>
                </a:path>
              </a:pathLst>
            </a:custGeom>
            <a:solidFill>
              <a:srgbClr val="A4CA39"/>
            </a:solidFill>
            <a:ln w="9525">
              <a:noFill/>
              <a:round/>
              <a:headEnd/>
              <a:tailEnd/>
            </a:ln>
            <a:extLst/>
          </p:spPr>
          <p:txBody>
            <a:bodyPr vert="horz" wrap="square" lIns="87869" tIns="0" rIns="0" bIns="0" numCol="1" anchor="t" anchorCtr="0" compatLnSpc="1">
              <a:prstTxWarp prst="textNoShape">
                <a:avLst/>
              </a:prstTxWarp>
            </a:bodyPr>
            <a:lstStyle/>
            <a:p>
              <a:pPr marL="0" marR="0" lvl="0" indent="0" algn="l" defTabSz="914276" rtl="0" eaLnBrk="1" fontAlgn="auto" latinLnBrk="0" hangingPunct="1">
                <a:spcBef>
                  <a:spcPts val="0"/>
                </a:spcBef>
                <a:spcAft>
                  <a:spcPts val="0"/>
                </a:spcAft>
                <a:buClrTx/>
                <a:buSzTx/>
                <a:buFontTx/>
                <a:buNone/>
                <a:tabLst/>
                <a:defRPr/>
              </a:pPr>
              <a:endParaRPr kumimoji="0" lang="en-US" sz="490" u="none" strike="noStrike" kern="0" cap="none" spc="0" normalizeH="0" baseline="0" noProof="0">
                <a:ln>
                  <a:noFill/>
                </a:ln>
                <a:solidFill>
                  <a:srgbClr val="FFFFFF"/>
                </a:solidFill>
                <a:effectLst/>
                <a:uLnTx/>
                <a:uFillTx/>
                <a:ea typeface="MS PGothic" charset="0"/>
                <a:cs typeface="+mn-cs"/>
              </a:endParaRPr>
            </a:p>
          </p:txBody>
        </p:sp>
        <p:sp>
          <p:nvSpPr>
            <p:cNvPr id="70" name="Freeform 11"/>
            <p:cNvSpPr>
              <a:spLocks/>
            </p:cNvSpPr>
            <p:nvPr/>
          </p:nvSpPr>
          <p:spPr bwMode="auto">
            <a:xfrm>
              <a:off x="7501151" y="2624139"/>
              <a:ext cx="604839" cy="1879602"/>
            </a:xfrm>
            <a:custGeom>
              <a:avLst/>
              <a:gdLst>
                <a:gd name="T0" fmla="*/ 118 w 118"/>
                <a:gd name="T1" fmla="*/ 60 h 367"/>
                <a:gd name="T2" fmla="*/ 59 w 118"/>
                <a:gd name="T3" fmla="*/ 0 h 367"/>
                <a:gd name="T4" fmla="*/ 0 w 118"/>
                <a:gd name="T5" fmla="*/ 60 h 367"/>
                <a:gd name="T6" fmla="*/ 0 w 118"/>
                <a:gd name="T7" fmla="*/ 60 h 367"/>
                <a:gd name="T8" fmla="*/ 0 w 118"/>
                <a:gd name="T9" fmla="*/ 160 h 367"/>
                <a:gd name="T10" fmla="*/ 0 w 118"/>
                <a:gd name="T11" fmla="*/ 208 h 367"/>
                <a:gd name="T12" fmla="*/ 0 w 118"/>
                <a:gd name="T13" fmla="*/ 308 h 367"/>
                <a:gd name="T14" fmla="*/ 0 w 118"/>
                <a:gd name="T15" fmla="*/ 308 h 367"/>
                <a:gd name="T16" fmla="*/ 59 w 118"/>
                <a:gd name="T17" fmla="*/ 367 h 367"/>
                <a:gd name="T18" fmla="*/ 118 w 118"/>
                <a:gd name="T19" fmla="*/ 308 h 367"/>
                <a:gd name="T20" fmla="*/ 118 w 118"/>
                <a:gd name="T21" fmla="*/ 308 h 367"/>
                <a:gd name="T22" fmla="*/ 118 w 118"/>
                <a:gd name="T23" fmla="*/ 208 h 367"/>
                <a:gd name="T24" fmla="*/ 118 w 118"/>
                <a:gd name="T25" fmla="*/ 160 h 367"/>
                <a:gd name="T26" fmla="*/ 118 w 118"/>
                <a:gd name="T27" fmla="*/ 6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367">
                  <a:moveTo>
                    <a:pt x="118" y="60"/>
                  </a:moveTo>
                  <a:cubicBezTo>
                    <a:pt x="118" y="27"/>
                    <a:pt x="92" y="0"/>
                    <a:pt x="59" y="0"/>
                  </a:cubicBezTo>
                  <a:cubicBezTo>
                    <a:pt x="26" y="0"/>
                    <a:pt x="0" y="27"/>
                    <a:pt x="0" y="60"/>
                  </a:cubicBezTo>
                  <a:cubicBezTo>
                    <a:pt x="0" y="60"/>
                    <a:pt x="0" y="60"/>
                    <a:pt x="0" y="60"/>
                  </a:cubicBezTo>
                  <a:cubicBezTo>
                    <a:pt x="0" y="160"/>
                    <a:pt x="0" y="160"/>
                    <a:pt x="0" y="160"/>
                  </a:cubicBezTo>
                  <a:cubicBezTo>
                    <a:pt x="0" y="208"/>
                    <a:pt x="0" y="208"/>
                    <a:pt x="0" y="208"/>
                  </a:cubicBezTo>
                  <a:cubicBezTo>
                    <a:pt x="0" y="308"/>
                    <a:pt x="0" y="308"/>
                    <a:pt x="0" y="308"/>
                  </a:cubicBezTo>
                  <a:cubicBezTo>
                    <a:pt x="0" y="308"/>
                    <a:pt x="0" y="308"/>
                    <a:pt x="0" y="308"/>
                  </a:cubicBezTo>
                  <a:cubicBezTo>
                    <a:pt x="0" y="341"/>
                    <a:pt x="26" y="367"/>
                    <a:pt x="59" y="367"/>
                  </a:cubicBezTo>
                  <a:cubicBezTo>
                    <a:pt x="92" y="367"/>
                    <a:pt x="118" y="341"/>
                    <a:pt x="118" y="308"/>
                  </a:cubicBezTo>
                  <a:cubicBezTo>
                    <a:pt x="118" y="308"/>
                    <a:pt x="118" y="308"/>
                    <a:pt x="118" y="308"/>
                  </a:cubicBezTo>
                  <a:cubicBezTo>
                    <a:pt x="118" y="208"/>
                    <a:pt x="118" y="208"/>
                    <a:pt x="118" y="208"/>
                  </a:cubicBezTo>
                  <a:cubicBezTo>
                    <a:pt x="118" y="160"/>
                    <a:pt x="118" y="160"/>
                    <a:pt x="118" y="160"/>
                  </a:cubicBezTo>
                  <a:cubicBezTo>
                    <a:pt x="118" y="60"/>
                    <a:pt x="118" y="60"/>
                    <a:pt x="118" y="60"/>
                  </a:cubicBezTo>
                  <a:close/>
                </a:path>
              </a:pathLst>
            </a:custGeom>
            <a:solidFill>
              <a:srgbClr val="A4CA39"/>
            </a:solidFill>
            <a:ln w="9525">
              <a:noFill/>
              <a:round/>
              <a:headEnd/>
              <a:tailEnd/>
            </a:ln>
            <a:extLst/>
          </p:spPr>
          <p:txBody>
            <a:bodyPr vert="horz" wrap="square" lIns="87869" tIns="0" rIns="0" bIns="0" numCol="1" anchor="t" anchorCtr="0" compatLnSpc="1">
              <a:prstTxWarp prst="textNoShape">
                <a:avLst/>
              </a:prstTxWarp>
            </a:bodyPr>
            <a:lstStyle/>
            <a:p>
              <a:pPr marL="0" marR="0" lvl="0" indent="0" algn="l" defTabSz="914276" rtl="0" eaLnBrk="1" fontAlgn="auto" latinLnBrk="0" hangingPunct="1">
                <a:spcBef>
                  <a:spcPts val="0"/>
                </a:spcBef>
                <a:spcAft>
                  <a:spcPts val="0"/>
                </a:spcAft>
                <a:buClrTx/>
                <a:buSzTx/>
                <a:buFontTx/>
                <a:buNone/>
                <a:tabLst/>
                <a:defRPr/>
              </a:pPr>
              <a:endParaRPr kumimoji="0" lang="en-US" sz="490" u="none" strike="noStrike" kern="0" cap="none" spc="0" normalizeH="0" baseline="0" noProof="0">
                <a:ln>
                  <a:noFill/>
                </a:ln>
                <a:solidFill>
                  <a:srgbClr val="FFFFFF"/>
                </a:solidFill>
                <a:effectLst/>
                <a:uLnTx/>
                <a:uFillTx/>
                <a:ea typeface="MS PGothic" charset="0"/>
                <a:cs typeface="+mn-cs"/>
              </a:endParaRPr>
            </a:p>
          </p:txBody>
        </p:sp>
        <p:sp>
          <p:nvSpPr>
            <p:cNvPr id="71" name="Freeform 12"/>
            <p:cNvSpPr>
              <a:spLocks/>
            </p:cNvSpPr>
            <p:nvPr/>
          </p:nvSpPr>
          <p:spPr bwMode="auto">
            <a:xfrm>
              <a:off x="4848233" y="2679692"/>
              <a:ext cx="2740028" cy="3300421"/>
            </a:xfrm>
            <a:custGeom>
              <a:avLst/>
              <a:gdLst>
                <a:gd name="T0" fmla="*/ 3 w 535"/>
                <a:gd name="T1" fmla="*/ 0 h 644"/>
                <a:gd name="T2" fmla="*/ 0 w 535"/>
                <a:gd name="T3" fmla="*/ 0 h 644"/>
                <a:gd name="T4" fmla="*/ 0 w 535"/>
                <a:gd name="T5" fmla="*/ 390 h 644"/>
                <a:gd name="T6" fmla="*/ 59 w 535"/>
                <a:gd name="T7" fmla="*/ 449 h 644"/>
                <a:gd name="T8" fmla="*/ 109 w 535"/>
                <a:gd name="T9" fmla="*/ 449 h 644"/>
                <a:gd name="T10" fmla="*/ 109 w 535"/>
                <a:gd name="T11" fmla="*/ 485 h 644"/>
                <a:gd name="T12" fmla="*/ 109 w 535"/>
                <a:gd name="T13" fmla="*/ 585 h 644"/>
                <a:gd name="T14" fmla="*/ 109 w 535"/>
                <a:gd name="T15" fmla="*/ 585 h 644"/>
                <a:gd name="T16" fmla="*/ 168 w 535"/>
                <a:gd name="T17" fmla="*/ 644 h 644"/>
                <a:gd name="T18" fmla="*/ 227 w 535"/>
                <a:gd name="T19" fmla="*/ 585 h 644"/>
                <a:gd name="T20" fmla="*/ 227 w 535"/>
                <a:gd name="T21" fmla="*/ 585 h 644"/>
                <a:gd name="T22" fmla="*/ 227 w 535"/>
                <a:gd name="T23" fmla="*/ 485 h 644"/>
                <a:gd name="T24" fmla="*/ 227 w 535"/>
                <a:gd name="T25" fmla="*/ 449 h 644"/>
                <a:gd name="T26" fmla="*/ 308 w 535"/>
                <a:gd name="T27" fmla="*/ 449 h 644"/>
                <a:gd name="T28" fmla="*/ 308 w 535"/>
                <a:gd name="T29" fmla="*/ 485 h 644"/>
                <a:gd name="T30" fmla="*/ 308 w 535"/>
                <a:gd name="T31" fmla="*/ 585 h 644"/>
                <a:gd name="T32" fmla="*/ 367 w 535"/>
                <a:gd name="T33" fmla="*/ 644 h 644"/>
                <a:gd name="T34" fmla="*/ 426 w 535"/>
                <a:gd name="T35" fmla="*/ 585 h 644"/>
                <a:gd name="T36" fmla="*/ 426 w 535"/>
                <a:gd name="T37" fmla="*/ 485 h 644"/>
                <a:gd name="T38" fmla="*/ 426 w 535"/>
                <a:gd name="T39" fmla="*/ 449 h 644"/>
                <a:gd name="T40" fmla="*/ 476 w 535"/>
                <a:gd name="T41" fmla="*/ 449 h 644"/>
                <a:gd name="T42" fmla="*/ 535 w 535"/>
                <a:gd name="T43" fmla="*/ 390 h 644"/>
                <a:gd name="T44" fmla="*/ 535 w 535"/>
                <a:gd name="T45" fmla="*/ 0 h 644"/>
                <a:gd name="T46" fmla="*/ 534 w 535"/>
                <a:gd name="T47" fmla="*/ 0 h 644"/>
                <a:gd name="T48" fmla="*/ 3 w 535"/>
                <a:gd name="T49" fmla="*/ 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35" h="644">
                  <a:moveTo>
                    <a:pt x="3" y="0"/>
                  </a:moveTo>
                  <a:cubicBezTo>
                    <a:pt x="0" y="0"/>
                    <a:pt x="0" y="0"/>
                    <a:pt x="0" y="0"/>
                  </a:cubicBezTo>
                  <a:cubicBezTo>
                    <a:pt x="0" y="390"/>
                    <a:pt x="0" y="390"/>
                    <a:pt x="0" y="390"/>
                  </a:cubicBezTo>
                  <a:cubicBezTo>
                    <a:pt x="0" y="423"/>
                    <a:pt x="26" y="449"/>
                    <a:pt x="59" y="449"/>
                  </a:cubicBezTo>
                  <a:cubicBezTo>
                    <a:pt x="109" y="449"/>
                    <a:pt x="109" y="449"/>
                    <a:pt x="109" y="449"/>
                  </a:cubicBezTo>
                  <a:cubicBezTo>
                    <a:pt x="109" y="485"/>
                    <a:pt x="109" y="485"/>
                    <a:pt x="109" y="485"/>
                  </a:cubicBezTo>
                  <a:cubicBezTo>
                    <a:pt x="109" y="585"/>
                    <a:pt x="109" y="585"/>
                    <a:pt x="109" y="585"/>
                  </a:cubicBezTo>
                  <a:cubicBezTo>
                    <a:pt x="109" y="585"/>
                    <a:pt x="109" y="585"/>
                    <a:pt x="109" y="585"/>
                  </a:cubicBezTo>
                  <a:cubicBezTo>
                    <a:pt x="109" y="618"/>
                    <a:pt x="135" y="644"/>
                    <a:pt x="168" y="644"/>
                  </a:cubicBezTo>
                  <a:cubicBezTo>
                    <a:pt x="201" y="644"/>
                    <a:pt x="227" y="618"/>
                    <a:pt x="227" y="585"/>
                  </a:cubicBezTo>
                  <a:cubicBezTo>
                    <a:pt x="227" y="585"/>
                    <a:pt x="227" y="585"/>
                    <a:pt x="227" y="585"/>
                  </a:cubicBezTo>
                  <a:cubicBezTo>
                    <a:pt x="227" y="485"/>
                    <a:pt x="227" y="485"/>
                    <a:pt x="227" y="485"/>
                  </a:cubicBezTo>
                  <a:cubicBezTo>
                    <a:pt x="227" y="449"/>
                    <a:pt x="227" y="449"/>
                    <a:pt x="227" y="449"/>
                  </a:cubicBezTo>
                  <a:cubicBezTo>
                    <a:pt x="308" y="449"/>
                    <a:pt x="308" y="449"/>
                    <a:pt x="308" y="449"/>
                  </a:cubicBezTo>
                  <a:cubicBezTo>
                    <a:pt x="308" y="485"/>
                    <a:pt x="308" y="485"/>
                    <a:pt x="308" y="485"/>
                  </a:cubicBezTo>
                  <a:cubicBezTo>
                    <a:pt x="308" y="585"/>
                    <a:pt x="308" y="585"/>
                    <a:pt x="308" y="585"/>
                  </a:cubicBezTo>
                  <a:cubicBezTo>
                    <a:pt x="308" y="618"/>
                    <a:pt x="334" y="644"/>
                    <a:pt x="367" y="644"/>
                  </a:cubicBezTo>
                  <a:cubicBezTo>
                    <a:pt x="400" y="644"/>
                    <a:pt x="426" y="618"/>
                    <a:pt x="426" y="585"/>
                  </a:cubicBezTo>
                  <a:cubicBezTo>
                    <a:pt x="426" y="485"/>
                    <a:pt x="426" y="485"/>
                    <a:pt x="426" y="485"/>
                  </a:cubicBezTo>
                  <a:cubicBezTo>
                    <a:pt x="426" y="449"/>
                    <a:pt x="426" y="449"/>
                    <a:pt x="426" y="449"/>
                  </a:cubicBezTo>
                  <a:cubicBezTo>
                    <a:pt x="476" y="449"/>
                    <a:pt x="476" y="449"/>
                    <a:pt x="476" y="449"/>
                  </a:cubicBezTo>
                  <a:cubicBezTo>
                    <a:pt x="509" y="449"/>
                    <a:pt x="535" y="423"/>
                    <a:pt x="535" y="390"/>
                  </a:cubicBezTo>
                  <a:cubicBezTo>
                    <a:pt x="535" y="0"/>
                    <a:pt x="535" y="0"/>
                    <a:pt x="535" y="0"/>
                  </a:cubicBezTo>
                  <a:cubicBezTo>
                    <a:pt x="534" y="0"/>
                    <a:pt x="534" y="0"/>
                    <a:pt x="534" y="0"/>
                  </a:cubicBezTo>
                  <a:lnTo>
                    <a:pt x="3" y="0"/>
                  </a:lnTo>
                  <a:close/>
                </a:path>
              </a:pathLst>
            </a:custGeom>
            <a:solidFill>
              <a:srgbClr val="A4CA39"/>
            </a:solidFill>
            <a:ln w="9525">
              <a:noFill/>
              <a:round/>
              <a:headEnd/>
              <a:tailEnd/>
            </a:ln>
            <a:extLst/>
          </p:spPr>
          <p:txBody>
            <a:bodyPr vert="horz" wrap="square" lIns="87869" tIns="0" rIns="0" bIns="0" numCol="1" anchor="t" anchorCtr="0" compatLnSpc="1">
              <a:prstTxWarp prst="textNoShape">
                <a:avLst/>
              </a:prstTxWarp>
            </a:bodyPr>
            <a:lstStyle/>
            <a:p>
              <a:pPr marL="0" marR="0" lvl="0" indent="0" algn="l" defTabSz="914276" rtl="0" eaLnBrk="1" fontAlgn="auto" latinLnBrk="0" hangingPunct="1">
                <a:spcBef>
                  <a:spcPts val="0"/>
                </a:spcBef>
                <a:spcAft>
                  <a:spcPts val="0"/>
                </a:spcAft>
                <a:buClrTx/>
                <a:buSzTx/>
                <a:buFontTx/>
                <a:buNone/>
                <a:tabLst/>
                <a:defRPr/>
              </a:pPr>
              <a:endParaRPr kumimoji="0" lang="en-US" sz="490" u="none" strike="noStrike" kern="0" cap="none" spc="0" normalizeH="0" baseline="0" noProof="0">
                <a:ln>
                  <a:noFill/>
                </a:ln>
                <a:solidFill>
                  <a:srgbClr val="FFFFFF"/>
                </a:solidFill>
                <a:effectLst/>
                <a:uLnTx/>
                <a:uFillTx/>
                <a:ea typeface="MS PGothic" charset="0"/>
                <a:cs typeface="+mn-cs"/>
              </a:endParaRPr>
            </a:p>
          </p:txBody>
        </p:sp>
        <p:sp>
          <p:nvSpPr>
            <p:cNvPr id="72" name="Freeform 13"/>
            <p:cNvSpPr>
              <a:spLocks noEditPoints="1"/>
            </p:cNvSpPr>
            <p:nvPr/>
          </p:nvSpPr>
          <p:spPr bwMode="auto">
            <a:xfrm>
              <a:off x="4848225" y="1004888"/>
              <a:ext cx="2740027" cy="1566865"/>
            </a:xfrm>
            <a:custGeom>
              <a:avLst/>
              <a:gdLst>
                <a:gd name="T0" fmla="*/ 535 w 535"/>
                <a:gd name="T1" fmla="*/ 306 h 306"/>
                <a:gd name="T2" fmla="*/ 535 w 535"/>
                <a:gd name="T3" fmla="*/ 278 h 306"/>
                <a:gd name="T4" fmla="*/ 531 w 535"/>
                <a:gd name="T5" fmla="*/ 254 h 306"/>
                <a:gd name="T6" fmla="*/ 402 w 535"/>
                <a:gd name="T7" fmla="*/ 91 h 306"/>
                <a:gd name="T8" fmla="*/ 443 w 535"/>
                <a:gd name="T9" fmla="*/ 16 h 306"/>
                <a:gd name="T10" fmla="*/ 439 w 535"/>
                <a:gd name="T11" fmla="*/ 3 h 306"/>
                <a:gd name="T12" fmla="*/ 426 w 535"/>
                <a:gd name="T13" fmla="*/ 7 h 306"/>
                <a:gd name="T14" fmla="*/ 384 w 535"/>
                <a:gd name="T15" fmla="*/ 83 h 306"/>
                <a:gd name="T16" fmla="*/ 268 w 535"/>
                <a:gd name="T17" fmla="*/ 59 h 306"/>
                <a:gd name="T18" fmla="*/ 151 w 535"/>
                <a:gd name="T19" fmla="*/ 83 h 306"/>
                <a:gd name="T20" fmla="*/ 109 w 535"/>
                <a:gd name="T21" fmla="*/ 7 h 306"/>
                <a:gd name="T22" fmla="*/ 96 w 535"/>
                <a:gd name="T23" fmla="*/ 3 h 306"/>
                <a:gd name="T24" fmla="*/ 93 w 535"/>
                <a:gd name="T25" fmla="*/ 16 h 306"/>
                <a:gd name="T26" fmla="*/ 134 w 535"/>
                <a:gd name="T27" fmla="*/ 92 h 306"/>
                <a:gd name="T28" fmla="*/ 7 w 535"/>
                <a:gd name="T29" fmla="*/ 245 h 306"/>
                <a:gd name="T30" fmla="*/ 0 w 535"/>
                <a:gd name="T31" fmla="*/ 298 h 306"/>
                <a:gd name="T32" fmla="*/ 0 w 535"/>
                <a:gd name="T33" fmla="*/ 306 h 306"/>
                <a:gd name="T34" fmla="*/ 535 w 535"/>
                <a:gd name="T35" fmla="*/ 306 h 306"/>
                <a:gd name="T36" fmla="*/ 389 w 535"/>
                <a:gd name="T37" fmla="*/ 161 h 306"/>
                <a:gd name="T38" fmla="*/ 415 w 535"/>
                <a:gd name="T39" fmla="*/ 186 h 306"/>
                <a:gd name="T40" fmla="*/ 389 w 535"/>
                <a:gd name="T41" fmla="*/ 211 h 306"/>
                <a:gd name="T42" fmla="*/ 364 w 535"/>
                <a:gd name="T43" fmla="*/ 186 h 306"/>
                <a:gd name="T44" fmla="*/ 389 w 535"/>
                <a:gd name="T45" fmla="*/ 161 h 306"/>
                <a:gd name="T46" fmla="*/ 146 w 535"/>
                <a:gd name="T47" fmla="*/ 161 h 306"/>
                <a:gd name="T48" fmla="*/ 171 w 535"/>
                <a:gd name="T49" fmla="*/ 186 h 306"/>
                <a:gd name="T50" fmla="*/ 146 w 535"/>
                <a:gd name="T51" fmla="*/ 211 h 306"/>
                <a:gd name="T52" fmla="*/ 121 w 535"/>
                <a:gd name="T53" fmla="*/ 186 h 306"/>
                <a:gd name="T54" fmla="*/ 146 w 535"/>
                <a:gd name="T55" fmla="*/ 161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5" h="306">
                  <a:moveTo>
                    <a:pt x="535" y="306"/>
                  </a:moveTo>
                  <a:cubicBezTo>
                    <a:pt x="535" y="278"/>
                    <a:pt x="535" y="278"/>
                    <a:pt x="535" y="278"/>
                  </a:cubicBezTo>
                  <a:cubicBezTo>
                    <a:pt x="534" y="269"/>
                    <a:pt x="533" y="261"/>
                    <a:pt x="531" y="254"/>
                  </a:cubicBezTo>
                  <a:cubicBezTo>
                    <a:pt x="517" y="184"/>
                    <a:pt x="468" y="125"/>
                    <a:pt x="402" y="91"/>
                  </a:cubicBezTo>
                  <a:cubicBezTo>
                    <a:pt x="443" y="16"/>
                    <a:pt x="443" y="16"/>
                    <a:pt x="443" y="16"/>
                  </a:cubicBezTo>
                  <a:cubicBezTo>
                    <a:pt x="445" y="11"/>
                    <a:pt x="443" y="5"/>
                    <a:pt x="439" y="3"/>
                  </a:cubicBezTo>
                  <a:cubicBezTo>
                    <a:pt x="434" y="0"/>
                    <a:pt x="428" y="2"/>
                    <a:pt x="426" y="7"/>
                  </a:cubicBezTo>
                  <a:cubicBezTo>
                    <a:pt x="384" y="83"/>
                    <a:pt x="384" y="83"/>
                    <a:pt x="384" y="83"/>
                  </a:cubicBezTo>
                  <a:cubicBezTo>
                    <a:pt x="349" y="68"/>
                    <a:pt x="310" y="59"/>
                    <a:pt x="268" y="59"/>
                  </a:cubicBezTo>
                  <a:cubicBezTo>
                    <a:pt x="226" y="59"/>
                    <a:pt x="186" y="68"/>
                    <a:pt x="151" y="83"/>
                  </a:cubicBezTo>
                  <a:cubicBezTo>
                    <a:pt x="109" y="7"/>
                    <a:pt x="109" y="7"/>
                    <a:pt x="109" y="7"/>
                  </a:cubicBezTo>
                  <a:cubicBezTo>
                    <a:pt x="107" y="2"/>
                    <a:pt x="101" y="0"/>
                    <a:pt x="96" y="3"/>
                  </a:cubicBezTo>
                  <a:cubicBezTo>
                    <a:pt x="92" y="5"/>
                    <a:pt x="90" y="11"/>
                    <a:pt x="93" y="16"/>
                  </a:cubicBezTo>
                  <a:cubicBezTo>
                    <a:pt x="134" y="92"/>
                    <a:pt x="134" y="92"/>
                    <a:pt x="134" y="92"/>
                  </a:cubicBezTo>
                  <a:cubicBezTo>
                    <a:pt x="70" y="124"/>
                    <a:pt x="23" y="180"/>
                    <a:pt x="7" y="245"/>
                  </a:cubicBezTo>
                  <a:cubicBezTo>
                    <a:pt x="3" y="262"/>
                    <a:pt x="0" y="280"/>
                    <a:pt x="0" y="298"/>
                  </a:cubicBezTo>
                  <a:cubicBezTo>
                    <a:pt x="0" y="301"/>
                    <a:pt x="0" y="303"/>
                    <a:pt x="0" y="306"/>
                  </a:cubicBezTo>
                  <a:lnTo>
                    <a:pt x="535" y="306"/>
                  </a:lnTo>
                  <a:close/>
                  <a:moveTo>
                    <a:pt x="389" y="161"/>
                  </a:moveTo>
                  <a:cubicBezTo>
                    <a:pt x="403" y="161"/>
                    <a:pt x="415" y="172"/>
                    <a:pt x="415" y="186"/>
                  </a:cubicBezTo>
                  <a:cubicBezTo>
                    <a:pt x="415" y="200"/>
                    <a:pt x="403" y="211"/>
                    <a:pt x="389" y="211"/>
                  </a:cubicBezTo>
                  <a:cubicBezTo>
                    <a:pt x="376" y="211"/>
                    <a:pt x="364" y="200"/>
                    <a:pt x="364" y="186"/>
                  </a:cubicBezTo>
                  <a:cubicBezTo>
                    <a:pt x="364" y="172"/>
                    <a:pt x="376" y="161"/>
                    <a:pt x="389" y="161"/>
                  </a:cubicBezTo>
                  <a:close/>
                  <a:moveTo>
                    <a:pt x="146" y="161"/>
                  </a:moveTo>
                  <a:cubicBezTo>
                    <a:pt x="160" y="161"/>
                    <a:pt x="171" y="172"/>
                    <a:pt x="171" y="186"/>
                  </a:cubicBezTo>
                  <a:cubicBezTo>
                    <a:pt x="171" y="200"/>
                    <a:pt x="160" y="211"/>
                    <a:pt x="146" y="211"/>
                  </a:cubicBezTo>
                  <a:cubicBezTo>
                    <a:pt x="132" y="211"/>
                    <a:pt x="121" y="200"/>
                    <a:pt x="121" y="186"/>
                  </a:cubicBezTo>
                  <a:cubicBezTo>
                    <a:pt x="121" y="172"/>
                    <a:pt x="132" y="161"/>
                    <a:pt x="146" y="161"/>
                  </a:cubicBezTo>
                  <a:close/>
                </a:path>
              </a:pathLst>
            </a:custGeom>
            <a:solidFill>
              <a:srgbClr val="A4CA39"/>
            </a:solidFill>
            <a:ln w="9525">
              <a:noFill/>
              <a:round/>
              <a:headEnd/>
              <a:tailEnd/>
            </a:ln>
            <a:extLst/>
          </p:spPr>
          <p:txBody>
            <a:bodyPr vert="horz" wrap="square" lIns="87869" tIns="0" rIns="0" bIns="0" numCol="1" anchor="t" anchorCtr="0" compatLnSpc="1">
              <a:prstTxWarp prst="textNoShape">
                <a:avLst/>
              </a:prstTxWarp>
            </a:bodyPr>
            <a:lstStyle/>
            <a:p>
              <a:pPr marL="0" marR="0" lvl="0" indent="0" algn="l" defTabSz="914276" rtl="0" eaLnBrk="1" fontAlgn="auto" latinLnBrk="0" hangingPunct="1">
                <a:spcBef>
                  <a:spcPts val="0"/>
                </a:spcBef>
                <a:spcAft>
                  <a:spcPts val="0"/>
                </a:spcAft>
                <a:buClrTx/>
                <a:buSzTx/>
                <a:buFontTx/>
                <a:buNone/>
                <a:tabLst/>
                <a:defRPr/>
              </a:pPr>
              <a:endParaRPr kumimoji="0" lang="en-US" sz="490" u="none" strike="noStrike" kern="0" cap="none" spc="0" normalizeH="0" baseline="0" noProof="0">
                <a:ln>
                  <a:noFill/>
                </a:ln>
                <a:solidFill>
                  <a:srgbClr val="FFFFFF"/>
                </a:solidFill>
                <a:effectLst/>
                <a:uLnTx/>
                <a:uFillTx/>
                <a:ea typeface="MS PGothic" charset="0"/>
                <a:cs typeface="+mn-cs"/>
              </a:endParaRPr>
            </a:p>
          </p:txBody>
        </p:sp>
      </p:grpSp>
      <p:grpSp>
        <p:nvGrpSpPr>
          <p:cNvPr id="62" name="Group 61"/>
          <p:cNvGrpSpPr>
            <a:grpSpLocks noChangeAspect="1"/>
          </p:cNvGrpSpPr>
          <p:nvPr/>
        </p:nvGrpSpPr>
        <p:grpSpPr>
          <a:xfrm>
            <a:off x="3430162" y="2279440"/>
            <a:ext cx="263275" cy="268893"/>
            <a:chOff x="9127771" y="3921209"/>
            <a:chExt cx="358116" cy="365760"/>
          </a:xfrm>
          <a:solidFill>
            <a:srgbClr val="68217A"/>
          </a:solidFill>
        </p:grpSpPr>
        <p:sp>
          <p:nvSpPr>
            <p:cNvPr id="63" name="Freeform 31"/>
            <p:cNvSpPr>
              <a:spLocks/>
            </p:cNvSpPr>
            <p:nvPr/>
          </p:nvSpPr>
          <p:spPr bwMode="auto">
            <a:xfrm>
              <a:off x="9286168" y="3921209"/>
              <a:ext cx="199715" cy="174847"/>
            </a:xfrm>
            <a:custGeom>
              <a:avLst/>
              <a:gdLst>
                <a:gd name="T0" fmla="*/ 522 w 522"/>
                <a:gd name="T1" fmla="*/ 457 h 457"/>
                <a:gd name="T2" fmla="*/ 522 w 522"/>
                <a:gd name="T3" fmla="*/ 0 h 457"/>
                <a:gd name="T4" fmla="*/ 0 w 522"/>
                <a:gd name="T5" fmla="*/ 78 h 457"/>
                <a:gd name="T6" fmla="*/ 0 w 522"/>
                <a:gd name="T7" fmla="*/ 457 h 457"/>
                <a:gd name="T8" fmla="*/ 522 w 522"/>
                <a:gd name="T9" fmla="*/ 457 h 457"/>
              </a:gdLst>
              <a:ahLst/>
              <a:cxnLst>
                <a:cxn ang="0">
                  <a:pos x="T0" y="T1"/>
                </a:cxn>
                <a:cxn ang="0">
                  <a:pos x="T2" y="T3"/>
                </a:cxn>
                <a:cxn ang="0">
                  <a:pos x="T4" y="T5"/>
                </a:cxn>
                <a:cxn ang="0">
                  <a:pos x="T6" y="T7"/>
                </a:cxn>
                <a:cxn ang="0">
                  <a:pos x="T8" y="T9"/>
                </a:cxn>
              </a:cxnLst>
              <a:rect l="0" t="0" r="r" b="b"/>
              <a:pathLst>
                <a:path w="522" h="457">
                  <a:moveTo>
                    <a:pt x="522" y="457"/>
                  </a:moveTo>
                  <a:lnTo>
                    <a:pt x="522" y="0"/>
                  </a:lnTo>
                  <a:lnTo>
                    <a:pt x="0" y="78"/>
                  </a:lnTo>
                  <a:lnTo>
                    <a:pt x="0" y="457"/>
                  </a:lnTo>
                  <a:lnTo>
                    <a:pt x="522" y="457"/>
                  </a:lnTo>
                  <a:close/>
                </a:path>
              </a:pathLst>
            </a:custGeom>
            <a:grpFill/>
            <a:ln>
              <a:noFill/>
            </a:ln>
          </p:spPr>
          <p:txBody>
            <a:bodyPr vert="horz" wrap="square" lIns="87869" tIns="0" rIns="0" bIns="0" numCol="1" anchor="t" anchorCtr="0" compatLnSpc="1">
              <a:prstTxWarp prst="textNoShape">
                <a:avLst/>
              </a:prstTxWarp>
            </a:bodyPr>
            <a:lstStyle/>
            <a:p>
              <a:pPr marL="0" marR="0" lvl="0" indent="0" algn="l" defTabSz="914276" rtl="0" eaLnBrk="1" fontAlgn="auto" latinLnBrk="0" hangingPunct="1">
                <a:spcBef>
                  <a:spcPts val="0"/>
                </a:spcBef>
                <a:spcAft>
                  <a:spcPts val="0"/>
                </a:spcAft>
                <a:buClrTx/>
                <a:buSzTx/>
                <a:buFontTx/>
                <a:buNone/>
                <a:tabLst/>
                <a:defRPr/>
              </a:pPr>
              <a:endParaRPr kumimoji="0" lang="en-US" sz="490" u="none" strike="noStrike" kern="0" cap="none" spc="0" normalizeH="0" baseline="0" noProof="0">
                <a:ln>
                  <a:noFill/>
                </a:ln>
                <a:solidFill>
                  <a:srgbClr val="FFFFFF"/>
                </a:solidFill>
                <a:effectLst/>
                <a:uLnTx/>
                <a:uFillTx/>
                <a:ea typeface="MS PGothic" charset="0"/>
                <a:cs typeface="+mn-cs"/>
              </a:endParaRPr>
            </a:p>
          </p:txBody>
        </p:sp>
        <p:sp>
          <p:nvSpPr>
            <p:cNvPr id="64" name="Freeform 32"/>
            <p:cNvSpPr>
              <a:spLocks/>
            </p:cNvSpPr>
            <p:nvPr/>
          </p:nvSpPr>
          <p:spPr bwMode="auto">
            <a:xfrm>
              <a:off x="9127771" y="3953730"/>
              <a:ext cx="145002" cy="142325"/>
            </a:xfrm>
            <a:custGeom>
              <a:avLst/>
              <a:gdLst>
                <a:gd name="T0" fmla="*/ 379 w 379"/>
                <a:gd name="T1" fmla="*/ 0 h 372"/>
                <a:gd name="T2" fmla="*/ 0 w 379"/>
                <a:gd name="T3" fmla="*/ 50 h 372"/>
                <a:gd name="T4" fmla="*/ 0 w 379"/>
                <a:gd name="T5" fmla="*/ 372 h 372"/>
                <a:gd name="T6" fmla="*/ 379 w 379"/>
                <a:gd name="T7" fmla="*/ 372 h 372"/>
                <a:gd name="T8" fmla="*/ 379 w 379"/>
                <a:gd name="T9" fmla="*/ 0 h 372"/>
              </a:gdLst>
              <a:ahLst/>
              <a:cxnLst>
                <a:cxn ang="0">
                  <a:pos x="T0" y="T1"/>
                </a:cxn>
                <a:cxn ang="0">
                  <a:pos x="T2" y="T3"/>
                </a:cxn>
                <a:cxn ang="0">
                  <a:pos x="T4" y="T5"/>
                </a:cxn>
                <a:cxn ang="0">
                  <a:pos x="T6" y="T7"/>
                </a:cxn>
                <a:cxn ang="0">
                  <a:pos x="T8" y="T9"/>
                </a:cxn>
              </a:cxnLst>
              <a:rect l="0" t="0" r="r" b="b"/>
              <a:pathLst>
                <a:path w="379" h="372">
                  <a:moveTo>
                    <a:pt x="379" y="0"/>
                  </a:moveTo>
                  <a:lnTo>
                    <a:pt x="0" y="50"/>
                  </a:lnTo>
                  <a:lnTo>
                    <a:pt x="0" y="372"/>
                  </a:lnTo>
                  <a:lnTo>
                    <a:pt x="379" y="372"/>
                  </a:lnTo>
                  <a:lnTo>
                    <a:pt x="379" y="0"/>
                  </a:lnTo>
                  <a:close/>
                </a:path>
              </a:pathLst>
            </a:custGeom>
            <a:grpFill/>
            <a:ln>
              <a:noFill/>
            </a:ln>
          </p:spPr>
          <p:txBody>
            <a:bodyPr vert="horz" wrap="square" lIns="87869" tIns="0" rIns="0" bIns="0" numCol="1" anchor="t" anchorCtr="0" compatLnSpc="1">
              <a:prstTxWarp prst="textNoShape">
                <a:avLst/>
              </a:prstTxWarp>
            </a:bodyPr>
            <a:lstStyle/>
            <a:p>
              <a:pPr marL="0" marR="0" lvl="0" indent="0" algn="l" defTabSz="914276" rtl="0" eaLnBrk="1" fontAlgn="auto" latinLnBrk="0" hangingPunct="1">
                <a:spcBef>
                  <a:spcPts val="0"/>
                </a:spcBef>
                <a:spcAft>
                  <a:spcPts val="0"/>
                </a:spcAft>
                <a:buClrTx/>
                <a:buSzTx/>
                <a:buFontTx/>
                <a:buNone/>
                <a:tabLst/>
                <a:defRPr/>
              </a:pPr>
              <a:endParaRPr kumimoji="0" lang="en-US" sz="490" u="none" strike="noStrike" kern="0" cap="none" spc="0" normalizeH="0" baseline="0" noProof="0">
                <a:ln>
                  <a:noFill/>
                </a:ln>
                <a:solidFill>
                  <a:srgbClr val="FFFFFF"/>
                </a:solidFill>
                <a:effectLst/>
                <a:uLnTx/>
                <a:uFillTx/>
                <a:ea typeface="MS PGothic" charset="0"/>
                <a:cs typeface="+mn-cs"/>
              </a:endParaRPr>
            </a:p>
          </p:txBody>
        </p:sp>
        <p:sp>
          <p:nvSpPr>
            <p:cNvPr id="65" name="Freeform 33"/>
            <p:cNvSpPr>
              <a:spLocks/>
            </p:cNvSpPr>
            <p:nvPr/>
          </p:nvSpPr>
          <p:spPr bwMode="auto">
            <a:xfrm>
              <a:off x="9127787" y="4109442"/>
              <a:ext cx="145004" cy="144621"/>
            </a:xfrm>
            <a:custGeom>
              <a:avLst/>
              <a:gdLst>
                <a:gd name="T0" fmla="*/ 0 w 379"/>
                <a:gd name="T1" fmla="*/ 0 h 378"/>
                <a:gd name="T2" fmla="*/ 0 w 379"/>
                <a:gd name="T3" fmla="*/ 321 h 378"/>
                <a:gd name="T4" fmla="*/ 379 w 379"/>
                <a:gd name="T5" fmla="*/ 378 h 378"/>
                <a:gd name="T6" fmla="*/ 379 w 379"/>
                <a:gd name="T7" fmla="*/ 0 h 378"/>
                <a:gd name="T8" fmla="*/ 0 w 379"/>
                <a:gd name="T9" fmla="*/ 0 h 378"/>
              </a:gdLst>
              <a:ahLst/>
              <a:cxnLst>
                <a:cxn ang="0">
                  <a:pos x="T0" y="T1"/>
                </a:cxn>
                <a:cxn ang="0">
                  <a:pos x="T2" y="T3"/>
                </a:cxn>
                <a:cxn ang="0">
                  <a:pos x="T4" y="T5"/>
                </a:cxn>
                <a:cxn ang="0">
                  <a:pos x="T6" y="T7"/>
                </a:cxn>
                <a:cxn ang="0">
                  <a:pos x="T8" y="T9"/>
                </a:cxn>
              </a:cxnLst>
              <a:rect l="0" t="0" r="r" b="b"/>
              <a:pathLst>
                <a:path w="379" h="378">
                  <a:moveTo>
                    <a:pt x="0" y="0"/>
                  </a:moveTo>
                  <a:lnTo>
                    <a:pt x="0" y="321"/>
                  </a:lnTo>
                  <a:lnTo>
                    <a:pt x="379" y="378"/>
                  </a:lnTo>
                  <a:lnTo>
                    <a:pt x="379" y="0"/>
                  </a:lnTo>
                  <a:lnTo>
                    <a:pt x="0" y="0"/>
                  </a:lnTo>
                  <a:close/>
                </a:path>
              </a:pathLst>
            </a:custGeom>
            <a:grpFill/>
            <a:ln>
              <a:noFill/>
            </a:ln>
          </p:spPr>
          <p:txBody>
            <a:bodyPr vert="horz" wrap="square" lIns="87869" tIns="0" rIns="0" bIns="0" numCol="1" anchor="t" anchorCtr="0" compatLnSpc="1">
              <a:prstTxWarp prst="textNoShape">
                <a:avLst/>
              </a:prstTxWarp>
            </a:bodyPr>
            <a:lstStyle/>
            <a:p>
              <a:pPr marL="0" marR="0" lvl="0" indent="0" algn="l" defTabSz="914276" rtl="0" eaLnBrk="1" fontAlgn="auto" latinLnBrk="0" hangingPunct="1">
                <a:spcBef>
                  <a:spcPts val="0"/>
                </a:spcBef>
                <a:spcAft>
                  <a:spcPts val="0"/>
                </a:spcAft>
                <a:buClrTx/>
                <a:buSzTx/>
                <a:buFontTx/>
                <a:buNone/>
                <a:tabLst/>
                <a:defRPr/>
              </a:pPr>
              <a:endParaRPr kumimoji="0" lang="en-US" sz="490" u="none" strike="noStrike" kern="0" cap="none" spc="0" normalizeH="0" baseline="0" noProof="0">
                <a:ln>
                  <a:noFill/>
                </a:ln>
                <a:solidFill>
                  <a:srgbClr val="FFFFFF"/>
                </a:solidFill>
                <a:effectLst/>
                <a:uLnTx/>
                <a:uFillTx/>
                <a:ea typeface="MS PGothic" charset="0"/>
                <a:cs typeface="+mn-cs"/>
              </a:endParaRPr>
            </a:p>
          </p:txBody>
        </p:sp>
        <p:sp>
          <p:nvSpPr>
            <p:cNvPr id="66" name="Freeform 34"/>
            <p:cNvSpPr>
              <a:spLocks/>
            </p:cNvSpPr>
            <p:nvPr/>
          </p:nvSpPr>
          <p:spPr bwMode="auto">
            <a:xfrm>
              <a:off x="9286172" y="4109445"/>
              <a:ext cx="199715" cy="177524"/>
            </a:xfrm>
            <a:custGeom>
              <a:avLst/>
              <a:gdLst>
                <a:gd name="T0" fmla="*/ 0 w 522"/>
                <a:gd name="T1" fmla="*/ 385 h 464"/>
                <a:gd name="T2" fmla="*/ 522 w 522"/>
                <a:gd name="T3" fmla="*/ 464 h 464"/>
                <a:gd name="T4" fmla="*/ 522 w 522"/>
                <a:gd name="T5" fmla="*/ 0 h 464"/>
                <a:gd name="T6" fmla="*/ 0 w 522"/>
                <a:gd name="T7" fmla="*/ 0 h 464"/>
                <a:gd name="T8" fmla="*/ 0 w 522"/>
                <a:gd name="T9" fmla="*/ 385 h 464"/>
              </a:gdLst>
              <a:ahLst/>
              <a:cxnLst>
                <a:cxn ang="0">
                  <a:pos x="T0" y="T1"/>
                </a:cxn>
                <a:cxn ang="0">
                  <a:pos x="T2" y="T3"/>
                </a:cxn>
                <a:cxn ang="0">
                  <a:pos x="T4" y="T5"/>
                </a:cxn>
                <a:cxn ang="0">
                  <a:pos x="T6" y="T7"/>
                </a:cxn>
                <a:cxn ang="0">
                  <a:pos x="T8" y="T9"/>
                </a:cxn>
              </a:cxnLst>
              <a:rect l="0" t="0" r="r" b="b"/>
              <a:pathLst>
                <a:path w="522" h="464">
                  <a:moveTo>
                    <a:pt x="0" y="385"/>
                  </a:moveTo>
                  <a:lnTo>
                    <a:pt x="522" y="464"/>
                  </a:lnTo>
                  <a:lnTo>
                    <a:pt x="522" y="0"/>
                  </a:lnTo>
                  <a:lnTo>
                    <a:pt x="0" y="0"/>
                  </a:lnTo>
                  <a:lnTo>
                    <a:pt x="0" y="385"/>
                  </a:lnTo>
                  <a:close/>
                </a:path>
              </a:pathLst>
            </a:custGeom>
            <a:grpFill/>
            <a:ln>
              <a:noFill/>
            </a:ln>
          </p:spPr>
          <p:txBody>
            <a:bodyPr vert="horz" wrap="square" lIns="87869" tIns="0" rIns="0" bIns="0" numCol="1" anchor="t" anchorCtr="0" compatLnSpc="1">
              <a:prstTxWarp prst="textNoShape">
                <a:avLst/>
              </a:prstTxWarp>
            </a:bodyPr>
            <a:lstStyle/>
            <a:p>
              <a:pPr marL="0" marR="0" lvl="0" indent="0" algn="l" defTabSz="914276" rtl="0" eaLnBrk="1" fontAlgn="auto" latinLnBrk="0" hangingPunct="1">
                <a:spcBef>
                  <a:spcPts val="0"/>
                </a:spcBef>
                <a:spcAft>
                  <a:spcPts val="0"/>
                </a:spcAft>
                <a:buClrTx/>
                <a:buSzTx/>
                <a:buFontTx/>
                <a:buNone/>
                <a:tabLst/>
                <a:defRPr/>
              </a:pPr>
              <a:endParaRPr kumimoji="0" lang="en-US" sz="490" u="none" strike="noStrike" kern="0" cap="none" spc="0" normalizeH="0" baseline="0" noProof="0">
                <a:ln>
                  <a:noFill/>
                </a:ln>
                <a:solidFill>
                  <a:srgbClr val="FFFFFF"/>
                </a:solidFill>
                <a:effectLst/>
                <a:uLnTx/>
                <a:uFillTx/>
                <a:ea typeface="MS PGothic" charset="0"/>
                <a:cs typeface="+mn-cs"/>
              </a:endParaRPr>
            </a:p>
          </p:txBody>
        </p:sp>
      </p:grpSp>
      <p:sp>
        <p:nvSpPr>
          <p:cNvPr id="9" name="Rectangle 8"/>
          <p:cNvSpPr/>
          <p:nvPr/>
        </p:nvSpPr>
        <p:spPr>
          <a:xfrm>
            <a:off x="4358288" y="1832822"/>
            <a:ext cx="1327286" cy="276999"/>
          </a:xfrm>
          <a:prstGeom prst="rect">
            <a:avLst/>
          </a:prstGeom>
          <a:noFill/>
        </p:spPr>
        <p:txBody>
          <a:bodyPr wrap="square" lIns="0" tIns="0" rIns="0" bIns="0" rtlCol="0">
            <a:spAutoFit/>
          </a:bodyPr>
          <a:lstStyle/>
          <a:p>
            <a:pPr defTabSz="896297">
              <a:spcAft>
                <a:spcPts val="588"/>
              </a:spcAft>
            </a:pPr>
            <a:r>
              <a:rPr lang="en-US" kern="0">
                <a:solidFill>
                  <a:srgbClr val="0078D7"/>
                </a:solidFill>
                <a:ea typeface="MS PGothic" charset="0"/>
                <a:cs typeface="Segoe UI" panose="020B0502040204020203" pitchFamily="34" charset="0"/>
              </a:rPr>
              <a:t>Web Portal</a:t>
            </a:r>
          </a:p>
        </p:txBody>
      </p:sp>
      <p:sp>
        <p:nvSpPr>
          <p:cNvPr id="10" name="Rectangle 9"/>
          <p:cNvSpPr/>
          <p:nvPr/>
        </p:nvSpPr>
        <p:spPr>
          <a:xfrm>
            <a:off x="8242300" y="1832822"/>
            <a:ext cx="2423740" cy="276999"/>
          </a:xfrm>
          <a:prstGeom prst="rect">
            <a:avLst/>
          </a:prstGeom>
        </p:spPr>
        <p:txBody>
          <a:bodyPr wrap="none" lIns="0" tIns="0" rIns="0" bIns="0">
            <a:spAutoFit/>
          </a:bodyPr>
          <a:lstStyle/>
          <a:p>
            <a:pPr lvl="0" defTabSz="896297">
              <a:spcAft>
                <a:spcPts val="588"/>
              </a:spcAft>
              <a:defRPr/>
            </a:pPr>
            <a:r>
              <a:rPr lang="en-US" kern="0">
                <a:solidFill>
                  <a:srgbClr val="0078D7"/>
                </a:solidFill>
                <a:ea typeface="MS PGothic" charset="0"/>
                <a:cs typeface="Segoe UI" panose="020B0502040204020203" pitchFamily="34" charset="0"/>
              </a:rPr>
              <a:t>Embedded In Your Apps</a:t>
            </a:r>
          </a:p>
        </p:txBody>
      </p:sp>
    </p:spTree>
    <p:extLst>
      <p:ext uri="{BB962C8B-B14F-4D97-AF65-F5344CB8AC3E}">
        <p14:creationId xmlns:p14="http://schemas.microsoft.com/office/powerpoint/2010/main" val="4334314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Rectangle 15"/>
          <p:cNvSpPr/>
          <p:nvPr/>
        </p:nvSpPr>
        <p:spPr bwMode="auto">
          <a:xfrm>
            <a:off x="6591300" y="3095024"/>
            <a:ext cx="4933950" cy="1645920"/>
          </a:xfrm>
          <a:prstGeom prst="rect">
            <a:avLst/>
          </a:prstGeom>
          <a:solidFill>
            <a:schemeClr val="bg1">
              <a:lumMod val="95000"/>
            </a:schemeClr>
          </a:solidFill>
          <a:ln>
            <a:noFill/>
          </a:ln>
        </p:spPr>
        <p:txBody>
          <a:bodyPr vert="horz" wrap="square" lIns="91440" tIns="45720" rIns="91440" bIns="4572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 name="Title 2"/>
          <p:cNvSpPr>
            <a:spLocks noGrp="1"/>
          </p:cNvSpPr>
          <p:nvPr>
            <p:ph type="title"/>
          </p:nvPr>
        </p:nvSpPr>
        <p:spPr>
          <a:xfrm>
            <a:off x="269240" y="289512"/>
            <a:ext cx="11655840" cy="899665"/>
          </a:xfrm>
        </p:spPr>
        <p:txBody>
          <a:bodyPr>
            <a:normAutofit fontScale="90000"/>
          </a:bodyPr>
          <a:lstStyle/>
          <a:p>
            <a:r>
              <a:rPr lang="en-US" sz="4800">
                <a:solidFill>
                  <a:schemeClr val="tx1"/>
                </a:solidFill>
                <a:ea typeface="Segoe UI" pitchFamily="34" charset="0"/>
              </a:rPr>
              <a:t>Embed in an application</a:t>
            </a:r>
            <a:br>
              <a:rPr lang="en-US" sz="4800">
                <a:solidFill>
                  <a:schemeClr val="tx1"/>
                </a:solidFill>
                <a:ea typeface="Segoe UI" pitchFamily="34" charset="0"/>
              </a:rPr>
            </a:br>
            <a:endParaRPr lang="en-US"/>
          </a:p>
        </p:txBody>
      </p:sp>
      <p:sp>
        <p:nvSpPr>
          <p:cNvPr id="5" name="Content Placeholder 2"/>
          <p:cNvSpPr txBox="1">
            <a:spLocks/>
          </p:cNvSpPr>
          <p:nvPr/>
        </p:nvSpPr>
        <p:spPr>
          <a:xfrm>
            <a:off x="6830495" y="3215538"/>
            <a:ext cx="4694755" cy="1365987"/>
          </a:xfrm>
          <a:prstGeom prst="rect">
            <a:avLst/>
          </a:prstGeom>
        </p:spPr>
        <p:txBody>
          <a:bodyPr/>
          <a:lstStyle>
            <a:lvl1pPr marL="335942" marR="0" indent="-335942" algn="l" defTabSz="913818"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347" marR="0" indent="-236402" algn="l" defTabSz="91381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3866" marR="0" indent="-223962" algn="l" defTabSz="91381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7828" marR="0" indent="-223962" algn="l" defTabSz="91381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1791" marR="0" indent="-223962" algn="l" defTabSz="91381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2999" indent="-228454" algn="l" defTabSz="91381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69908" indent="-228454" algn="l" defTabSz="91381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6817" indent="-228454" algn="l" defTabSz="91381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3726" indent="-228454" algn="l" defTabSz="913818"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3818" rtl="0" eaLnBrk="1" fontAlgn="auto" latinLnBrk="0" hangingPunct="1">
              <a:lnSpc>
                <a:spcPct val="90000"/>
              </a:lnSpc>
              <a:spcBef>
                <a:spcPct val="20000"/>
              </a:spcBef>
              <a:spcAft>
                <a:spcPts val="0"/>
              </a:spcAft>
              <a:buClrTx/>
              <a:buSzPct val="90000"/>
              <a:buFont typeface="Arial" pitchFamily="34" charset="0"/>
              <a:buNone/>
              <a:tabLst/>
              <a:defRPr/>
            </a:pPr>
            <a:r>
              <a:rPr kumimoji="0" lang="en-US" sz="1800" b="0" i="0" u="none" strike="noStrike" kern="1200" cap="none" spc="0" normalizeH="0" baseline="0" noProof="0">
                <a:ln>
                  <a:noFill/>
                </a:ln>
                <a:gradFill>
                  <a:gsLst>
                    <a:gs pos="1250">
                      <a:srgbClr val="353535"/>
                    </a:gs>
                    <a:gs pos="100000">
                      <a:srgbClr val="353535"/>
                    </a:gs>
                  </a:gsLst>
                  <a:lin ang="5400000" scaled="0"/>
                </a:gradFill>
                <a:effectLst/>
                <a:uLnTx/>
                <a:uFillTx/>
                <a:latin typeface="Consolas" panose="020B0609020204030204" pitchFamily="49" charset="0"/>
                <a:ea typeface="+mn-ea"/>
                <a:cs typeface="+mn-cs"/>
              </a:rPr>
              <a:t>&lt;</a:t>
            </a:r>
            <a:r>
              <a:rPr kumimoji="0" lang="en-US" sz="1800" b="0" i="0" u="none" strike="noStrike" kern="1200" cap="none" spc="0" normalizeH="0" baseline="0" noProof="0" err="1">
                <a:ln>
                  <a:noFill/>
                </a:ln>
                <a:gradFill>
                  <a:gsLst>
                    <a:gs pos="1250">
                      <a:srgbClr val="353535"/>
                    </a:gs>
                    <a:gs pos="100000">
                      <a:srgbClr val="353535"/>
                    </a:gs>
                  </a:gsLst>
                  <a:lin ang="5400000" scaled="0"/>
                </a:gradFill>
                <a:effectLst/>
                <a:uLnTx/>
                <a:uFillTx/>
                <a:latin typeface="Consolas" panose="020B0609020204030204" pitchFamily="49" charset="0"/>
                <a:ea typeface="+mn-ea"/>
                <a:cs typeface="+mn-cs"/>
              </a:rPr>
              <a:t>iframe</a:t>
            </a:r>
            <a:r>
              <a:rPr kumimoji="0" lang="en-US" sz="1800" b="0" i="0" u="none" strike="noStrike" kern="1200" cap="none" spc="0" normalizeH="0" baseline="0" noProof="0">
                <a:ln>
                  <a:noFill/>
                </a:ln>
                <a:gradFill>
                  <a:gsLst>
                    <a:gs pos="1250">
                      <a:srgbClr val="353535"/>
                    </a:gs>
                    <a:gs pos="100000">
                      <a:srgbClr val="353535"/>
                    </a:gs>
                  </a:gsLst>
                  <a:lin ang="5400000" scaled="0"/>
                </a:gradFill>
                <a:effectLst/>
                <a:uLnTx/>
                <a:uFillTx/>
                <a:latin typeface="Consolas" panose="020B0609020204030204" pitchFamily="49" charset="0"/>
                <a:ea typeface="+mn-ea"/>
                <a:cs typeface="+mn-cs"/>
              </a:rPr>
              <a:t> </a:t>
            </a:r>
            <a:r>
              <a:rPr kumimoji="0" lang="en-US" sz="1800" b="0" i="0" u="none" strike="noStrike" kern="1200" cap="none" spc="0" normalizeH="0" baseline="0" noProof="0" err="1">
                <a:ln>
                  <a:noFill/>
                </a:ln>
                <a:gradFill>
                  <a:gsLst>
                    <a:gs pos="1250">
                      <a:srgbClr val="353535"/>
                    </a:gs>
                    <a:gs pos="100000">
                      <a:srgbClr val="353535"/>
                    </a:gs>
                  </a:gsLst>
                  <a:lin ang="5400000" scaled="0"/>
                </a:gradFill>
                <a:effectLst/>
                <a:uLnTx/>
                <a:uFillTx/>
                <a:latin typeface="Consolas" panose="020B0609020204030204" pitchFamily="49" charset="0"/>
                <a:ea typeface="+mn-ea"/>
                <a:cs typeface="+mn-cs"/>
              </a:rPr>
              <a:t>src</a:t>
            </a:r>
            <a:r>
              <a:rPr kumimoji="0" lang="en-US" sz="1800" b="0" i="0" u="none" strike="noStrike" kern="1200" cap="none" spc="0" normalizeH="0" baseline="0" noProof="0">
                <a:ln>
                  <a:noFill/>
                </a:ln>
                <a:gradFill>
                  <a:gsLst>
                    <a:gs pos="1250">
                      <a:srgbClr val="353535"/>
                    </a:gs>
                    <a:gs pos="100000">
                      <a:srgbClr val="353535"/>
                    </a:gs>
                  </a:gsLst>
                  <a:lin ang="5400000" scaled="0"/>
                </a:gra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00BCF2"/>
                </a:solidFill>
                <a:effectLst/>
                <a:uLnTx/>
                <a:uFillTx/>
                <a:latin typeface="Consolas" panose="020B0609020204030204" pitchFamily="49" charset="0"/>
                <a:ea typeface="+mn-ea"/>
                <a:cs typeface="+mn-cs"/>
              </a:rPr>
              <a:t>https://server/reports/powerbi/ReportName?rs:Embed=true</a:t>
            </a:r>
            <a:r>
              <a:rPr kumimoji="0" lang="en-US" sz="1800" b="0" i="0" u="none" strike="noStrike" kern="1200" cap="none" spc="0" normalizeH="0" baseline="0" noProof="0">
                <a:ln>
                  <a:noFill/>
                </a:ln>
                <a:gradFill>
                  <a:gsLst>
                    <a:gs pos="1250">
                      <a:srgbClr val="353535"/>
                    </a:gs>
                    <a:gs pos="100000">
                      <a:srgbClr val="353535"/>
                    </a:gs>
                  </a:gsLst>
                  <a:lin ang="5400000" scaled="0"/>
                </a:gradFill>
                <a:effectLst/>
                <a:uLnTx/>
                <a:uFillTx/>
                <a:latin typeface="Consolas" panose="020B0609020204030204" pitchFamily="49" charset="0"/>
                <a:ea typeface="+mn-ea"/>
                <a:cs typeface="+mn-cs"/>
              </a:rPr>
              <a:t>” width=“800px” height=“600px”&gt;&lt;/</a:t>
            </a:r>
            <a:r>
              <a:rPr kumimoji="0" lang="en-US" sz="1800" b="0" i="0" u="none" strike="noStrike" kern="1200" cap="none" spc="0" normalizeH="0" baseline="0" noProof="0" err="1">
                <a:ln>
                  <a:noFill/>
                </a:ln>
                <a:gradFill>
                  <a:gsLst>
                    <a:gs pos="1250">
                      <a:srgbClr val="353535"/>
                    </a:gs>
                    <a:gs pos="100000">
                      <a:srgbClr val="353535"/>
                    </a:gs>
                  </a:gsLst>
                  <a:lin ang="5400000" scaled="0"/>
                </a:gradFill>
                <a:effectLst/>
                <a:uLnTx/>
                <a:uFillTx/>
                <a:latin typeface="Consolas" panose="020B0609020204030204" pitchFamily="49" charset="0"/>
                <a:ea typeface="+mn-ea"/>
                <a:cs typeface="+mn-cs"/>
              </a:rPr>
              <a:t>iframe</a:t>
            </a:r>
            <a:r>
              <a:rPr kumimoji="0" lang="en-US" sz="1800" b="0" i="0" u="none" strike="noStrike" kern="1200" cap="none" spc="0" normalizeH="0" baseline="0" noProof="0">
                <a:ln>
                  <a:noFill/>
                </a:ln>
                <a:gradFill>
                  <a:gsLst>
                    <a:gs pos="1250">
                      <a:srgbClr val="353535"/>
                    </a:gs>
                    <a:gs pos="100000">
                      <a:srgbClr val="353535"/>
                    </a:gs>
                  </a:gsLst>
                  <a:lin ang="5400000" scaled="0"/>
                </a:gradFill>
                <a:effectLst/>
                <a:uLnTx/>
                <a:uFillTx/>
                <a:latin typeface="Consolas" panose="020B0609020204030204" pitchFamily="49" charset="0"/>
                <a:ea typeface="+mn-ea"/>
                <a:cs typeface="+mn-cs"/>
              </a:rPr>
              <a:t>&gt;</a:t>
            </a:r>
          </a:p>
          <a:p>
            <a:pPr marL="0" marR="0" lvl="0" indent="0" algn="l" defTabSz="913818"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2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endParaRPr>
          </a:p>
        </p:txBody>
      </p:sp>
      <p:grpSp>
        <p:nvGrpSpPr>
          <p:cNvPr id="14" name="Group 13"/>
          <p:cNvGrpSpPr/>
          <p:nvPr/>
        </p:nvGrpSpPr>
        <p:grpSpPr>
          <a:xfrm>
            <a:off x="457199" y="2125663"/>
            <a:ext cx="5359710" cy="4449304"/>
            <a:chOff x="488640" y="1270819"/>
            <a:chExt cx="5359710" cy="4449304"/>
          </a:xfrm>
        </p:grpSpPr>
        <p:sp>
          <p:nvSpPr>
            <p:cNvPr id="11" name="Freeform 57"/>
            <p:cNvSpPr>
              <a:spLocks/>
            </p:cNvSpPr>
            <p:nvPr/>
          </p:nvSpPr>
          <p:spPr bwMode="auto">
            <a:xfrm>
              <a:off x="488640" y="1270819"/>
              <a:ext cx="5359710" cy="3786955"/>
            </a:xfrm>
            <a:custGeom>
              <a:avLst/>
              <a:gdLst>
                <a:gd name="T0" fmla="*/ 1464 w 1464"/>
                <a:gd name="T1" fmla="*/ 825 h 873"/>
                <a:gd name="T2" fmla="*/ 1417 w 1464"/>
                <a:gd name="T3" fmla="*/ 873 h 873"/>
                <a:gd name="T4" fmla="*/ 48 w 1464"/>
                <a:gd name="T5" fmla="*/ 873 h 873"/>
                <a:gd name="T6" fmla="*/ 0 w 1464"/>
                <a:gd name="T7" fmla="*/ 825 h 873"/>
                <a:gd name="T8" fmla="*/ 0 w 1464"/>
                <a:gd name="T9" fmla="*/ 48 h 873"/>
                <a:gd name="T10" fmla="*/ 48 w 1464"/>
                <a:gd name="T11" fmla="*/ 0 h 873"/>
                <a:gd name="T12" fmla="*/ 1417 w 1464"/>
                <a:gd name="T13" fmla="*/ 0 h 873"/>
                <a:gd name="T14" fmla="*/ 1464 w 1464"/>
                <a:gd name="T15" fmla="*/ 48 h 873"/>
                <a:gd name="T16" fmla="*/ 1464 w 1464"/>
                <a:gd name="T17" fmla="*/ 825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4" h="873">
                  <a:moveTo>
                    <a:pt x="1464" y="825"/>
                  </a:moveTo>
                  <a:cubicBezTo>
                    <a:pt x="1464" y="851"/>
                    <a:pt x="1443" y="873"/>
                    <a:pt x="1417" y="873"/>
                  </a:cubicBezTo>
                  <a:cubicBezTo>
                    <a:pt x="48" y="873"/>
                    <a:pt x="48" y="873"/>
                    <a:pt x="48" y="873"/>
                  </a:cubicBezTo>
                  <a:cubicBezTo>
                    <a:pt x="22" y="873"/>
                    <a:pt x="0" y="851"/>
                    <a:pt x="0" y="825"/>
                  </a:cubicBezTo>
                  <a:cubicBezTo>
                    <a:pt x="0" y="48"/>
                    <a:pt x="0" y="48"/>
                    <a:pt x="0" y="48"/>
                  </a:cubicBezTo>
                  <a:cubicBezTo>
                    <a:pt x="0" y="22"/>
                    <a:pt x="22" y="0"/>
                    <a:pt x="48" y="0"/>
                  </a:cubicBezTo>
                  <a:cubicBezTo>
                    <a:pt x="1417" y="0"/>
                    <a:pt x="1417" y="0"/>
                    <a:pt x="1417" y="0"/>
                  </a:cubicBezTo>
                  <a:cubicBezTo>
                    <a:pt x="1443" y="0"/>
                    <a:pt x="1464" y="22"/>
                    <a:pt x="1464" y="48"/>
                  </a:cubicBezTo>
                  <a:lnTo>
                    <a:pt x="1464" y="82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6" name="Picture 3" descr="image00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r="10753"/>
            <a:stretch/>
          </p:blipFill>
          <p:spPr bwMode="auto">
            <a:xfrm>
              <a:off x="716840" y="1533007"/>
              <a:ext cx="4903311" cy="3258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55"/>
            <p:cNvSpPr>
              <a:spLocks noChangeArrowheads="1"/>
            </p:cNvSpPr>
            <p:nvPr/>
          </p:nvSpPr>
          <p:spPr bwMode="auto">
            <a:xfrm>
              <a:off x="3070042" y="4957912"/>
              <a:ext cx="196906" cy="724100"/>
            </a:xfrm>
            <a:prstGeom prst="rect">
              <a:avLst/>
            </a:prstGeom>
            <a:solidFill>
              <a:srgbClr val="333333"/>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 name="Rectangle 56"/>
            <p:cNvSpPr>
              <a:spLocks noChangeArrowheads="1"/>
            </p:cNvSpPr>
            <p:nvPr/>
          </p:nvSpPr>
          <p:spPr bwMode="auto">
            <a:xfrm>
              <a:off x="2053761" y="5643902"/>
              <a:ext cx="2229468" cy="76221"/>
            </a:xfrm>
            <a:prstGeom prst="rect">
              <a:avLst/>
            </a:prstGeom>
            <a:solidFill>
              <a:srgbClr val="333333"/>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5" name="Rectangle 14"/>
          <p:cNvSpPr/>
          <p:nvPr/>
        </p:nvSpPr>
        <p:spPr bwMode="auto">
          <a:xfrm>
            <a:off x="6550639" y="2702368"/>
            <a:ext cx="5063887" cy="3323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lang="en-US" sz="2400">
                <a:solidFill>
                  <a:srgbClr val="0078D7"/>
                </a:solidFill>
                <a:latin typeface="Segoe UI Semilight"/>
                <a:ea typeface="Segoe UI" pitchFamily="34" charset="0"/>
                <a:cs typeface="Segoe UI" pitchFamily="34" charset="0"/>
              </a:rPr>
              <a:t>Easy to embed into apps</a:t>
            </a:r>
            <a:endParaRPr kumimoji="0" lang="en-US" sz="2400" b="0" i="0" u="none" strike="noStrike" kern="120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sp>
        <p:nvSpPr>
          <p:cNvPr id="17" name="Rectangle 16"/>
          <p:cNvSpPr/>
          <p:nvPr/>
        </p:nvSpPr>
        <p:spPr bwMode="auto">
          <a:xfrm rot="16200000">
            <a:off x="5753508" y="3892156"/>
            <a:ext cx="1645920" cy="5165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137160" numCol="1" rtlCol="0" anchor="b"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78D7"/>
              </a:solidFill>
              <a:effectLst/>
              <a:uLnTx/>
              <a:uFillTx/>
              <a:latin typeface="Segoe UI Light"/>
              <a:ea typeface="+mn-ea"/>
              <a:cs typeface="Segoe UI Semibold" panose="020B0702040204020203" pitchFamily="34" charset="0"/>
            </a:endParaRPr>
          </a:p>
        </p:txBody>
      </p:sp>
    </p:spTree>
    <p:extLst>
      <p:ext uri="{BB962C8B-B14F-4D97-AF65-F5344CB8AC3E}">
        <p14:creationId xmlns:p14="http://schemas.microsoft.com/office/powerpoint/2010/main" val="6645106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Freeform 45"/>
          <p:cNvSpPr>
            <a:spLocks noChangeAspect="1"/>
          </p:cNvSpPr>
          <p:nvPr/>
        </p:nvSpPr>
        <p:spPr bwMode="auto">
          <a:xfrm>
            <a:off x="11006795" y="2741446"/>
            <a:ext cx="562400" cy="434491"/>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350"/>
            <a:endParaRPr lang="en-US" sz="1176" dirty="0">
              <a:solidFill>
                <a:prstClr val="white"/>
              </a:solidFill>
              <a:latin typeface="Segoe UI Semilight"/>
            </a:endParaRPr>
          </a:p>
        </p:txBody>
      </p:sp>
      <p:sp>
        <p:nvSpPr>
          <p:cNvPr id="7" name="Oval 2"/>
          <p:cNvSpPr>
            <a:spLocks noChangeAspect="1"/>
          </p:cNvSpPr>
          <p:nvPr/>
        </p:nvSpPr>
        <p:spPr>
          <a:xfrm>
            <a:off x="10876842" y="3564515"/>
            <a:ext cx="922215" cy="882825"/>
          </a:xfrm>
          <a:custGeom>
            <a:avLst/>
            <a:gdLst/>
            <a:ahLst/>
            <a:cxnLst/>
            <a:rect l="l" t="t" r="r" b="b"/>
            <a:pathLst>
              <a:path w="1016264" h="972856">
                <a:moveTo>
                  <a:pt x="134879" y="817285"/>
                </a:moveTo>
                <a:cubicBezTo>
                  <a:pt x="102427" y="817285"/>
                  <a:pt x="76120" y="843592"/>
                  <a:pt x="76120" y="876044"/>
                </a:cubicBezTo>
                <a:cubicBezTo>
                  <a:pt x="76120" y="908496"/>
                  <a:pt x="102427" y="934803"/>
                  <a:pt x="134879" y="934803"/>
                </a:cubicBezTo>
                <a:cubicBezTo>
                  <a:pt x="167331" y="934803"/>
                  <a:pt x="193638" y="908496"/>
                  <a:pt x="193638" y="876044"/>
                </a:cubicBezTo>
                <a:cubicBezTo>
                  <a:pt x="193638" y="843592"/>
                  <a:pt x="167331" y="817285"/>
                  <a:pt x="134879" y="817285"/>
                </a:cubicBezTo>
                <a:close/>
                <a:moveTo>
                  <a:pt x="330279" y="497264"/>
                </a:moveTo>
                <a:lnTo>
                  <a:pt x="445265" y="611789"/>
                </a:lnTo>
                <a:cubicBezTo>
                  <a:pt x="429724" y="655979"/>
                  <a:pt x="431139" y="704341"/>
                  <a:pt x="447784" y="748318"/>
                </a:cubicBezTo>
                <a:lnTo>
                  <a:pt x="228798" y="967304"/>
                </a:lnTo>
                <a:cubicBezTo>
                  <a:pt x="177911" y="1018191"/>
                  <a:pt x="95405" y="1018191"/>
                  <a:pt x="44518" y="967304"/>
                </a:cubicBezTo>
                <a:lnTo>
                  <a:pt x="44519" y="967304"/>
                </a:lnTo>
                <a:lnTo>
                  <a:pt x="44518" y="967304"/>
                </a:lnTo>
                <a:lnTo>
                  <a:pt x="44518" y="967304"/>
                </a:lnTo>
                <a:cubicBezTo>
                  <a:pt x="-6369" y="916417"/>
                  <a:pt x="-6369" y="833911"/>
                  <a:pt x="44519" y="783024"/>
                </a:cubicBezTo>
                <a:close/>
                <a:moveTo>
                  <a:pt x="58759" y="26709"/>
                </a:moveTo>
                <a:lnTo>
                  <a:pt x="223018" y="126867"/>
                </a:lnTo>
                <a:lnTo>
                  <a:pt x="255068" y="220347"/>
                </a:lnTo>
                <a:lnTo>
                  <a:pt x="254364" y="221174"/>
                </a:lnTo>
                <a:lnTo>
                  <a:pt x="591085" y="553957"/>
                </a:lnTo>
                <a:cubicBezTo>
                  <a:pt x="639289" y="532384"/>
                  <a:pt x="697786" y="541541"/>
                  <a:pt x="737374" y="581129"/>
                </a:cubicBezTo>
                <a:lnTo>
                  <a:pt x="942601" y="786356"/>
                </a:lnTo>
                <a:cubicBezTo>
                  <a:pt x="994102" y="837856"/>
                  <a:pt x="994102" y="921356"/>
                  <a:pt x="942601" y="972856"/>
                </a:cubicBezTo>
                <a:cubicBezTo>
                  <a:pt x="891101" y="1024357"/>
                  <a:pt x="807601" y="1024357"/>
                  <a:pt x="756101" y="972856"/>
                </a:cubicBezTo>
                <a:lnTo>
                  <a:pt x="550874" y="767629"/>
                </a:lnTo>
                <a:cubicBezTo>
                  <a:pt x="508105" y="724860"/>
                  <a:pt x="500854" y="660021"/>
                  <a:pt x="529638" y="610059"/>
                </a:cubicBezTo>
                <a:lnTo>
                  <a:pt x="197507" y="281813"/>
                </a:lnTo>
                <a:lnTo>
                  <a:pt x="112176" y="255068"/>
                </a:lnTo>
                <a:lnTo>
                  <a:pt x="0" y="84133"/>
                </a:lnTo>
                <a:close/>
                <a:moveTo>
                  <a:pt x="773215" y="0"/>
                </a:moveTo>
                <a:cubicBezTo>
                  <a:pt x="800938" y="0"/>
                  <a:pt x="827577" y="4591"/>
                  <a:pt x="852055" y="14050"/>
                </a:cubicBezTo>
                <a:lnTo>
                  <a:pt x="725340" y="145397"/>
                </a:lnTo>
                <a:cubicBezTo>
                  <a:pt x="687446" y="184676"/>
                  <a:pt x="688568" y="247237"/>
                  <a:pt x="727848" y="285130"/>
                </a:cubicBezTo>
                <a:cubicBezTo>
                  <a:pt x="767126" y="323024"/>
                  <a:pt x="829687" y="321901"/>
                  <a:pt x="867580" y="282622"/>
                </a:cubicBezTo>
                <a:lnTo>
                  <a:pt x="997517" y="147937"/>
                </a:lnTo>
                <a:cubicBezTo>
                  <a:pt x="1009632" y="176361"/>
                  <a:pt x="1016264" y="207604"/>
                  <a:pt x="1016264" y="240378"/>
                </a:cubicBezTo>
                <a:cubicBezTo>
                  <a:pt x="1016264" y="373135"/>
                  <a:pt x="907448" y="480756"/>
                  <a:pt x="773215" y="480756"/>
                </a:cubicBezTo>
                <a:cubicBezTo>
                  <a:pt x="753961" y="480756"/>
                  <a:pt x="735229" y="478542"/>
                  <a:pt x="717487" y="473486"/>
                </a:cubicBezTo>
                <a:cubicBezTo>
                  <a:pt x="680562" y="460197"/>
                  <a:pt x="640719" y="457605"/>
                  <a:pt x="602672" y="465792"/>
                </a:cubicBezTo>
                <a:lnTo>
                  <a:pt x="481968" y="345575"/>
                </a:lnTo>
                <a:lnTo>
                  <a:pt x="507478" y="320064"/>
                </a:lnTo>
                <a:cubicBezTo>
                  <a:pt x="516650" y="310892"/>
                  <a:pt x="526849" y="303373"/>
                  <a:pt x="538003" y="298060"/>
                </a:cubicBezTo>
                <a:cubicBezTo>
                  <a:pt x="532623" y="279712"/>
                  <a:pt x="530166" y="260329"/>
                  <a:pt x="530166" y="240378"/>
                </a:cubicBezTo>
                <a:cubicBezTo>
                  <a:pt x="530166" y="107621"/>
                  <a:pt x="638982" y="0"/>
                  <a:pt x="773215"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350"/>
            <a:endParaRPr lang="en-US" sz="1765">
              <a:solidFill>
                <a:srgbClr val="FFFFFF"/>
              </a:solidFill>
              <a:latin typeface="Segoe UI Semilight"/>
            </a:endParaRPr>
          </a:p>
        </p:txBody>
      </p:sp>
      <p:grpSp>
        <p:nvGrpSpPr>
          <p:cNvPr id="3" name="Group 2"/>
          <p:cNvGrpSpPr>
            <a:grpSpLocks noChangeAspect="1"/>
          </p:cNvGrpSpPr>
          <p:nvPr/>
        </p:nvGrpSpPr>
        <p:grpSpPr>
          <a:xfrm>
            <a:off x="11172969" y="5826531"/>
            <a:ext cx="396226" cy="472024"/>
            <a:chOff x="11118331" y="5591550"/>
            <a:chExt cx="469745" cy="559607"/>
          </a:xfrm>
        </p:grpSpPr>
        <p:sp>
          <p:nvSpPr>
            <p:cNvPr id="13" name="Rectangle 12"/>
            <p:cNvSpPr/>
            <p:nvPr/>
          </p:nvSpPr>
          <p:spPr bwMode="auto">
            <a:xfrm>
              <a:off x="11146255" y="5711254"/>
              <a:ext cx="350145" cy="400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b="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 name="Oval 33"/>
            <p:cNvSpPr/>
            <p:nvPr/>
          </p:nvSpPr>
          <p:spPr>
            <a:xfrm>
              <a:off x="11118331" y="5591550"/>
              <a:ext cx="469745" cy="559607"/>
            </a:xfrm>
            <a:custGeom>
              <a:avLst/>
              <a:gdLst/>
              <a:ahLst/>
              <a:cxnLst/>
              <a:rect l="l" t="t" r="r" b="b"/>
              <a:pathLst>
                <a:path w="715594" h="852489">
                  <a:moveTo>
                    <a:pt x="75999" y="693514"/>
                  </a:moveTo>
                  <a:lnTo>
                    <a:pt x="75999" y="723026"/>
                  </a:lnTo>
                  <a:lnTo>
                    <a:pt x="567860" y="723026"/>
                  </a:lnTo>
                  <a:lnTo>
                    <a:pt x="567860" y="693514"/>
                  </a:lnTo>
                  <a:close/>
                  <a:moveTo>
                    <a:pt x="75999" y="618199"/>
                  </a:moveTo>
                  <a:lnTo>
                    <a:pt x="75999" y="647710"/>
                  </a:lnTo>
                  <a:lnTo>
                    <a:pt x="567860" y="647710"/>
                  </a:lnTo>
                  <a:lnTo>
                    <a:pt x="567860" y="618199"/>
                  </a:lnTo>
                  <a:close/>
                  <a:moveTo>
                    <a:pt x="75999" y="542881"/>
                  </a:moveTo>
                  <a:lnTo>
                    <a:pt x="75999" y="572393"/>
                  </a:lnTo>
                  <a:lnTo>
                    <a:pt x="567860" y="572393"/>
                  </a:lnTo>
                  <a:lnTo>
                    <a:pt x="567860" y="542881"/>
                  </a:lnTo>
                  <a:close/>
                  <a:moveTo>
                    <a:pt x="75999" y="467563"/>
                  </a:moveTo>
                  <a:lnTo>
                    <a:pt x="75999" y="497075"/>
                  </a:lnTo>
                  <a:lnTo>
                    <a:pt x="567860" y="497075"/>
                  </a:lnTo>
                  <a:lnTo>
                    <a:pt x="567860" y="467563"/>
                  </a:lnTo>
                  <a:close/>
                  <a:moveTo>
                    <a:pt x="75999" y="392246"/>
                  </a:moveTo>
                  <a:lnTo>
                    <a:pt x="75999" y="421757"/>
                  </a:lnTo>
                  <a:lnTo>
                    <a:pt x="567860" y="421757"/>
                  </a:lnTo>
                  <a:lnTo>
                    <a:pt x="567860" y="392246"/>
                  </a:lnTo>
                  <a:close/>
                  <a:moveTo>
                    <a:pt x="75999" y="316928"/>
                  </a:moveTo>
                  <a:lnTo>
                    <a:pt x="75999" y="346440"/>
                  </a:lnTo>
                  <a:lnTo>
                    <a:pt x="567860" y="346440"/>
                  </a:lnTo>
                  <a:lnTo>
                    <a:pt x="567860" y="316928"/>
                  </a:lnTo>
                  <a:close/>
                  <a:moveTo>
                    <a:pt x="75999" y="199086"/>
                  </a:moveTo>
                  <a:lnTo>
                    <a:pt x="75999" y="238435"/>
                  </a:lnTo>
                  <a:lnTo>
                    <a:pt x="371116" y="238435"/>
                  </a:lnTo>
                  <a:lnTo>
                    <a:pt x="371116" y="199086"/>
                  </a:lnTo>
                  <a:close/>
                  <a:moveTo>
                    <a:pt x="408177" y="47956"/>
                  </a:moveTo>
                  <a:cubicBezTo>
                    <a:pt x="408177" y="99192"/>
                    <a:pt x="408175" y="150427"/>
                    <a:pt x="408175" y="201663"/>
                  </a:cubicBezTo>
                  <a:cubicBezTo>
                    <a:pt x="407189" y="230651"/>
                    <a:pt x="434380" y="246831"/>
                    <a:pt x="451323" y="250202"/>
                  </a:cubicBezTo>
                  <a:lnTo>
                    <a:pt x="613120" y="252898"/>
                  </a:lnTo>
                  <a:close/>
                  <a:moveTo>
                    <a:pt x="470512" y="28313"/>
                  </a:moveTo>
                  <a:lnTo>
                    <a:pt x="536321" y="28313"/>
                  </a:lnTo>
                  <a:lnTo>
                    <a:pt x="715594" y="209926"/>
                  </a:lnTo>
                  <a:lnTo>
                    <a:pt x="715594" y="782381"/>
                  </a:lnTo>
                  <a:cubicBezTo>
                    <a:pt x="715594" y="811122"/>
                    <a:pt x="693938" y="834421"/>
                    <a:pt x="667223" y="834421"/>
                  </a:cubicBezTo>
                  <a:lnTo>
                    <a:pt x="643531" y="834421"/>
                  </a:lnTo>
                  <a:cubicBezTo>
                    <a:pt x="656436" y="824950"/>
                    <a:pt x="664358" y="809566"/>
                    <a:pt x="664358" y="792332"/>
                  </a:cubicBezTo>
                  <a:lnTo>
                    <a:pt x="664358" y="222159"/>
                  </a:lnTo>
                  <a:close/>
                  <a:moveTo>
                    <a:pt x="55034" y="0"/>
                  </a:moveTo>
                  <a:lnTo>
                    <a:pt x="421703" y="0"/>
                  </a:lnTo>
                  <a:lnTo>
                    <a:pt x="648984" y="227282"/>
                  </a:lnTo>
                  <a:lnTo>
                    <a:pt x="648984" y="797455"/>
                  </a:lnTo>
                  <a:cubicBezTo>
                    <a:pt x="648984" y="827850"/>
                    <a:pt x="624345" y="852489"/>
                    <a:pt x="593950" y="852489"/>
                  </a:cubicBezTo>
                  <a:lnTo>
                    <a:pt x="55034" y="852489"/>
                  </a:lnTo>
                  <a:cubicBezTo>
                    <a:pt x="24639" y="852489"/>
                    <a:pt x="0" y="827850"/>
                    <a:pt x="0" y="797455"/>
                  </a:cubicBezTo>
                  <a:lnTo>
                    <a:pt x="0" y="55034"/>
                  </a:lnTo>
                  <a:cubicBezTo>
                    <a:pt x="0" y="24640"/>
                    <a:pt x="24639" y="0"/>
                    <a:pt x="55034" y="0"/>
                  </a:cubicBez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350"/>
              <a:endParaRPr lang="en-US" sz="1765">
                <a:solidFill>
                  <a:prstClr val="white"/>
                </a:solidFill>
                <a:latin typeface="Segoe UI Semilight"/>
              </a:endParaRPr>
            </a:p>
          </p:txBody>
        </p:sp>
      </p:grpSp>
      <p:grpSp>
        <p:nvGrpSpPr>
          <p:cNvPr id="15" name="Group 14"/>
          <p:cNvGrpSpPr>
            <a:grpSpLocks noChangeAspect="1"/>
          </p:cNvGrpSpPr>
          <p:nvPr/>
        </p:nvGrpSpPr>
        <p:grpSpPr>
          <a:xfrm>
            <a:off x="10935028" y="4828975"/>
            <a:ext cx="634166" cy="455375"/>
            <a:chOff x="2217630" y="5833671"/>
            <a:chExt cx="1446670" cy="1038810"/>
          </a:xfrm>
          <a:solidFill>
            <a:schemeClr val="bg2">
              <a:lumMod val="60000"/>
              <a:lumOff val="40000"/>
            </a:schemeClr>
          </a:solidFill>
        </p:grpSpPr>
        <p:sp>
          <p:nvSpPr>
            <p:cNvPr id="16" name="Rounded Rectangle 114"/>
            <p:cNvSpPr/>
            <p:nvPr/>
          </p:nvSpPr>
          <p:spPr bwMode="auto">
            <a:xfrm rot="21378433">
              <a:off x="2217630" y="5881447"/>
              <a:ext cx="986402" cy="991034"/>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7" name="Group 16"/>
            <p:cNvGrpSpPr/>
            <p:nvPr/>
          </p:nvGrpSpPr>
          <p:grpSpPr>
            <a:xfrm>
              <a:off x="3003012" y="5833671"/>
              <a:ext cx="661288" cy="1004082"/>
              <a:chOff x="11349619" y="142958"/>
              <a:chExt cx="661288" cy="1004082"/>
            </a:xfrm>
            <a:grpFill/>
          </p:grpSpPr>
          <p:sp>
            <p:nvSpPr>
              <p:cNvPr id="18" name="Freeform 259"/>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350"/>
                <a:endParaRPr lang="en-US" sz="1765">
                  <a:solidFill>
                    <a:srgbClr val="FFFFFF"/>
                  </a:solidFill>
                  <a:latin typeface="Segoe UI Semilight"/>
                </a:endParaRPr>
              </a:p>
            </p:txBody>
          </p:sp>
          <p:sp>
            <p:nvSpPr>
              <p:cNvPr id="19" name="Freeform 254"/>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0" name="Group 19"/>
              <p:cNvGrpSpPr/>
              <p:nvPr/>
            </p:nvGrpSpPr>
            <p:grpSpPr>
              <a:xfrm>
                <a:off x="11483389" y="309294"/>
                <a:ext cx="154038" cy="79522"/>
                <a:chOff x="10813256" y="125015"/>
                <a:chExt cx="806725" cy="416470"/>
              </a:xfrm>
              <a:grpFill/>
            </p:grpSpPr>
            <p:sp>
              <p:nvSpPr>
                <p:cNvPr id="24" name="Freeform 24"/>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Freeform 248"/>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1" name="Group 20"/>
              <p:cNvGrpSpPr/>
              <p:nvPr/>
            </p:nvGrpSpPr>
            <p:grpSpPr>
              <a:xfrm flipH="1">
                <a:off x="11693656" y="309294"/>
                <a:ext cx="154038" cy="79522"/>
                <a:chOff x="10813256" y="125015"/>
                <a:chExt cx="806725" cy="416470"/>
              </a:xfrm>
              <a:grpFill/>
            </p:grpSpPr>
            <p:sp>
              <p:nvSpPr>
                <p:cNvPr id="22" name="Freeform 251"/>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3" name="Freeform 252"/>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sp>
        <p:nvSpPr>
          <p:cNvPr id="26" name="Title 1"/>
          <p:cNvSpPr txBox="1">
            <a:spLocks/>
          </p:cNvSpPr>
          <p:nvPr/>
        </p:nvSpPr>
        <p:spPr>
          <a:xfrm>
            <a:off x="1857809" y="2669779"/>
            <a:ext cx="8668780" cy="448212"/>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defTabSz="914367" fontAlgn="ctr"/>
            <a:r>
              <a:rPr lang="en-US" sz="2745" spc="-100" dirty="0">
                <a:solidFill>
                  <a:srgbClr val="4EB1FF"/>
                </a:solidFill>
                <a:latin typeface="Segoe UI Light"/>
              </a:rPr>
              <a:t>Report Server for the BI user</a:t>
            </a:r>
          </a:p>
        </p:txBody>
      </p:sp>
      <p:sp>
        <p:nvSpPr>
          <p:cNvPr id="28" name="Title 1"/>
          <p:cNvSpPr txBox="1">
            <a:spLocks/>
          </p:cNvSpPr>
          <p:nvPr/>
        </p:nvSpPr>
        <p:spPr>
          <a:xfrm>
            <a:off x="147145" y="3725998"/>
            <a:ext cx="10379444" cy="448212"/>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defTabSz="914367" fontAlgn="ctr"/>
            <a:r>
              <a:rPr lang="en-US" sz="6000" spc="-100" dirty="0">
                <a:solidFill>
                  <a:schemeClr val="tx1"/>
                </a:solidFill>
                <a:latin typeface="Segoe UI Light"/>
              </a:rPr>
              <a:t>Report Server for the IT Pro</a:t>
            </a:r>
          </a:p>
        </p:txBody>
      </p:sp>
      <p:sp>
        <p:nvSpPr>
          <p:cNvPr id="29" name="Title 1"/>
          <p:cNvSpPr txBox="1">
            <a:spLocks/>
          </p:cNvSpPr>
          <p:nvPr/>
        </p:nvSpPr>
        <p:spPr>
          <a:xfrm>
            <a:off x="1857809" y="1613561"/>
            <a:ext cx="8668780" cy="448212"/>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defTabSz="914367" fontAlgn="ctr"/>
            <a:r>
              <a:rPr lang="en-US" sz="2745" spc="-100" dirty="0">
                <a:solidFill>
                  <a:srgbClr val="4EB1FF"/>
                </a:solidFill>
                <a:latin typeface="Segoe UI Light"/>
              </a:rPr>
              <a:t>How to acquire</a:t>
            </a:r>
          </a:p>
        </p:txBody>
      </p:sp>
      <p:sp>
        <p:nvSpPr>
          <p:cNvPr id="30" name="Title 1"/>
          <p:cNvSpPr txBox="1">
            <a:spLocks/>
          </p:cNvSpPr>
          <p:nvPr/>
        </p:nvSpPr>
        <p:spPr>
          <a:xfrm>
            <a:off x="1857809" y="4782216"/>
            <a:ext cx="8668780" cy="448212"/>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defTabSz="914367" fontAlgn="ctr"/>
            <a:r>
              <a:rPr lang="en-US" sz="2745" spc="-100" dirty="0">
                <a:solidFill>
                  <a:srgbClr val="4EB1FF"/>
                </a:solidFill>
                <a:latin typeface="Segoe UI Light"/>
              </a:rPr>
              <a:t>Scenarios</a:t>
            </a:r>
          </a:p>
        </p:txBody>
      </p:sp>
      <p:sp>
        <p:nvSpPr>
          <p:cNvPr id="31" name="Title 1"/>
          <p:cNvSpPr txBox="1">
            <a:spLocks/>
          </p:cNvSpPr>
          <p:nvPr/>
        </p:nvSpPr>
        <p:spPr>
          <a:xfrm>
            <a:off x="1857809" y="5838436"/>
            <a:ext cx="8668780" cy="448212"/>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defTabSz="914367" fontAlgn="ctr"/>
            <a:r>
              <a:rPr lang="en-US" sz="2745" spc="-100" dirty="0">
                <a:solidFill>
                  <a:srgbClr val="4EB1FF"/>
                </a:solidFill>
                <a:latin typeface="Segoe UI Light"/>
              </a:rPr>
              <a:t>Summary</a:t>
            </a:r>
          </a:p>
        </p:txBody>
      </p:sp>
      <p:sp>
        <p:nvSpPr>
          <p:cNvPr id="33" name="Title 1">
            <a:extLst>
              <a:ext uri="{FF2B5EF4-FFF2-40B4-BE49-F238E27FC236}">
                <a16:creationId xmlns:a16="http://schemas.microsoft.com/office/drawing/2014/main" id="{4B1AA1AC-F98C-42BF-94E1-FCB6CF12D0C2}"/>
              </a:ext>
            </a:extLst>
          </p:cNvPr>
          <p:cNvSpPr txBox="1">
            <a:spLocks/>
          </p:cNvSpPr>
          <p:nvPr/>
        </p:nvSpPr>
        <p:spPr>
          <a:xfrm>
            <a:off x="1857809" y="557342"/>
            <a:ext cx="8668780" cy="448212"/>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defTabSz="914367" fontAlgn="ctr"/>
            <a:r>
              <a:rPr lang="en-US" sz="2745" spc="-100" dirty="0">
                <a:solidFill>
                  <a:srgbClr val="4EB1FF"/>
                </a:solidFill>
                <a:latin typeface="Segoe UI Light"/>
              </a:rPr>
              <a:t>Overview</a:t>
            </a:r>
          </a:p>
        </p:txBody>
      </p:sp>
      <p:grpSp>
        <p:nvGrpSpPr>
          <p:cNvPr id="34" name="Group 33">
            <a:extLst>
              <a:ext uri="{FF2B5EF4-FFF2-40B4-BE49-F238E27FC236}">
                <a16:creationId xmlns:a16="http://schemas.microsoft.com/office/drawing/2014/main" id="{7358B38F-8475-481D-B12E-9DDE80E6C210}"/>
              </a:ext>
            </a:extLst>
          </p:cNvPr>
          <p:cNvGrpSpPr>
            <a:grpSpLocks noChangeAspect="1"/>
          </p:cNvGrpSpPr>
          <p:nvPr/>
        </p:nvGrpSpPr>
        <p:grpSpPr>
          <a:xfrm>
            <a:off x="10992863" y="588069"/>
            <a:ext cx="512121" cy="508120"/>
            <a:chOff x="1812596" y="2427289"/>
            <a:chExt cx="406399" cy="403226"/>
          </a:xfrm>
          <a:solidFill>
            <a:schemeClr val="bg2">
              <a:lumMod val="60000"/>
              <a:lumOff val="40000"/>
            </a:schemeClr>
          </a:solidFill>
        </p:grpSpPr>
        <p:sp>
          <p:nvSpPr>
            <p:cNvPr id="35" name="Freeform 39">
              <a:extLst>
                <a:ext uri="{FF2B5EF4-FFF2-40B4-BE49-F238E27FC236}">
                  <a16:creationId xmlns:a16="http://schemas.microsoft.com/office/drawing/2014/main" id="{00EB2A5A-7B37-4B72-B08D-D90BAB6416AF}"/>
                </a:ext>
              </a:extLst>
            </p:cNvPr>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endParaRPr lang="en-US" sz="1765">
                <a:solidFill>
                  <a:srgbClr val="FFFFFF"/>
                </a:solidFill>
                <a:latin typeface="Segoe UI Semilight"/>
              </a:endParaRPr>
            </a:p>
          </p:txBody>
        </p:sp>
        <p:sp>
          <p:nvSpPr>
            <p:cNvPr id="36" name="Freeform 40">
              <a:extLst>
                <a:ext uri="{FF2B5EF4-FFF2-40B4-BE49-F238E27FC236}">
                  <a16:creationId xmlns:a16="http://schemas.microsoft.com/office/drawing/2014/main" id="{8F4B2753-D1BF-4944-845E-410E0DE1C51D}"/>
                </a:ext>
              </a:extLst>
            </p:cNvPr>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endParaRPr lang="en-US" sz="1765">
                <a:solidFill>
                  <a:srgbClr val="FFFFFF"/>
                </a:solidFill>
                <a:latin typeface="Segoe UI Semilight"/>
              </a:endParaRPr>
            </a:p>
          </p:txBody>
        </p:sp>
      </p:grpSp>
      <p:pic>
        <p:nvPicPr>
          <p:cNvPr id="32" name="Graphic 31" descr="Handshake">
            <a:extLst>
              <a:ext uri="{FF2B5EF4-FFF2-40B4-BE49-F238E27FC236}">
                <a16:creationId xmlns:a16="http://schemas.microsoft.com/office/drawing/2014/main" id="{24D193D9-AA6C-4C1E-B472-6BC848EF4F2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4947" y="1518771"/>
            <a:ext cx="828327" cy="828327"/>
          </a:xfrm>
          <a:prstGeom prst="rect">
            <a:avLst/>
          </a:prstGeom>
        </p:spPr>
      </p:pic>
    </p:spTree>
    <p:extLst>
      <p:ext uri="{BB962C8B-B14F-4D97-AF65-F5344CB8AC3E}">
        <p14:creationId xmlns:p14="http://schemas.microsoft.com/office/powerpoint/2010/main" val="351861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a:t>Power BI Report Server for the IT Pro</a:t>
            </a:r>
          </a:p>
        </p:txBody>
      </p:sp>
      <p:cxnSp>
        <p:nvCxnSpPr>
          <p:cNvPr id="37" name="Straight Connector 36"/>
          <p:cNvCxnSpPr>
            <a:cxnSpLocks/>
          </p:cNvCxnSpPr>
          <p:nvPr/>
        </p:nvCxnSpPr>
        <p:spPr>
          <a:xfrm flipV="1">
            <a:off x="454797" y="3429000"/>
            <a:ext cx="11282406" cy="0"/>
          </a:xfrm>
          <a:prstGeom prst="line">
            <a:avLst/>
          </a:prstGeom>
          <a:ln w="476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9295831" y="2286003"/>
            <a:ext cx="2631850" cy="36933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marR="0" lvl="0" indent="0" algn="ctr" defTabSz="1111250" rtl="0" eaLnBrk="1" fontAlgn="auto" latinLnBrk="0" hangingPunct="1">
              <a:spcBef>
                <a:spcPct val="0"/>
              </a:spcBef>
              <a:spcAft>
                <a:spcPct val="35000"/>
              </a:spcAft>
              <a:buClrTx/>
              <a:buSzTx/>
              <a:buFontTx/>
              <a:buNone/>
              <a:tabLst/>
              <a:defRPr/>
            </a:pPr>
            <a:r>
              <a:rPr lang="en-US" sz="2400">
                <a:solidFill>
                  <a:schemeClr val="tx2"/>
                </a:solidFill>
              </a:rPr>
              <a:t>Lifecycle</a:t>
            </a:r>
            <a:endParaRPr kumimoji="0" lang="en-US" sz="2400" u="none" strike="noStrike" kern="1200" cap="none" normalizeH="0" baseline="0" noProof="0">
              <a:ln>
                <a:noFill/>
              </a:ln>
              <a:solidFill>
                <a:schemeClr val="tx2"/>
              </a:solidFill>
              <a:effectLst/>
              <a:uLnTx/>
              <a:uFillTx/>
            </a:endParaRPr>
          </a:p>
        </p:txBody>
      </p:sp>
      <p:cxnSp>
        <p:nvCxnSpPr>
          <p:cNvPr id="47" name="Straight Connector 46"/>
          <p:cNvCxnSpPr/>
          <p:nvPr/>
        </p:nvCxnSpPr>
        <p:spPr>
          <a:xfrm>
            <a:off x="9851119" y="5012826"/>
            <a:ext cx="1521274" cy="0"/>
          </a:xfrm>
          <a:prstGeom prst="line">
            <a:avLst/>
          </a:prstGeom>
          <a:ln>
            <a:gradFill flip="none" rotWithShape="1">
              <a:gsLst>
                <a:gs pos="0">
                  <a:schemeClr val="bg1"/>
                </a:gs>
                <a:gs pos="53000">
                  <a:schemeClr val="tx2"/>
                </a:gs>
                <a:gs pos="100000">
                  <a:schemeClr val="bg1"/>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bwMode="auto">
          <a:xfrm>
            <a:off x="9741690" y="3951641"/>
            <a:ext cx="1740133" cy="738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225" rtl="0" eaLnBrk="1" fontAlgn="auto" latinLnBrk="0" hangingPunct="1">
              <a:spcBef>
                <a:spcPct val="0"/>
              </a:spcBef>
              <a:spcAft>
                <a:spcPts val="0"/>
              </a:spcAft>
              <a:buClrTx/>
              <a:buSzTx/>
              <a:buFontTx/>
              <a:buNone/>
              <a:tabLst/>
              <a:defRPr/>
            </a:pPr>
            <a:r>
              <a:rPr lang="en-US" sz="1600">
                <a:solidFill>
                  <a:schemeClr val="tx1"/>
                </a:solidFill>
                <a:cs typeface="Segoe UI" panose="020B0502040204020203" pitchFamily="34" charset="0"/>
              </a:rPr>
              <a:t>Latest and greatest</a:t>
            </a:r>
            <a:br>
              <a:rPr lang="en-US" sz="1600">
                <a:solidFill>
                  <a:schemeClr val="tx1"/>
                </a:solidFill>
                <a:cs typeface="Segoe UI" panose="020B0502040204020203" pitchFamily="34" charset="0"/>
              </a:rPr>
            </a:br>
            <a:r>
              <a:rPr lang="en-US" sz="1600">
                <a:solidFill>
                  <a:schemeClr val="tx1"/>
                </a:solidFill>
                <a:cs typeface="Segoe UI" panose="020B0502040204020203" pitchFamily="34" charset="0"/>
              </a:rPr>
              <a:t>features with frequent releases</a:t>
            </a:r>
          </a:p>
        </p:txBody>
      </p:sp>
      <p:sp>
        <p:nvSpPr>
          <p:cNvPr id="40" name="Oval 39"/>
          <p:cNvSpPr/>
          <p:nvPr/>
        </p:nvSpPr>
        <p:spPr bwMode="auto">
          <a:xfrm>
            <a:off x="10245996" y="3063240"/>
            <a:ext cx="731520" cy="731520"/>
          </a:xfrm>
          <a:prstGeom prst="ellipse">
            <a:avLst/>
          </a:prstGeom>
          <a:solidFill>
            <a:schemeClr val="bg1"/>
          </a:solidFill>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u="none" strike="noStrike" kern="1200" cap="none"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 name="Rectangle 9"/>
          <p:cNvSpPr/>
          <p:nvPr/>
        </p:nvSpPr>
        <p:spPr>
          <a:xfrm>
            <a:off x="7050007" y="2286003"/>
            <a:ext cx="2631850" cy="36933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marR="0" lvl="0" indent="0" algn="ctr" defTabSz="1111250" rtl="0" eaLnBrk="1" fontAlgn="auto" latinLnBrk="0" hangingPunct="1">
              <a:spcBef>
                <a:spcPct val="0"/>
              </a:spcBef>
              <a:spcAft>
                <a:spcPct val="35000"/>
              </a:spcAft>
              <a:buClrTx/>
              <a:buSzTx/>
              <a:buFontTx/>
              <a:buNone/>
              <a:tabLst/>
              <a:defRPr/>
            </a:pPr>
            <a:r>
              <a:rPr lang="en-US" sz="2400">
                <a:solidFill>
                  <a:schemeClr val="tx2"/>
                </a:solidFill>
              </a:rPr>
              <a:t>Security</a:t>
            </a:r>
            <a:endParaRPr kumimoji="0" lang="en-US" sz="2400" u="none" strike="noStrike" kern="1200" cap="none" normalizeH="0" baseline="0" noProof="0">
              <a:ln>
                <a:noFill/>
              </a:ln>
              <a:solidFill>
                <a:schemeClr val="tx2"/>
              </a:solidFill>
              <a:effectLst/>
              <a:uLnTx/>
              <a:uFillTx/>
            </a:endParaRPr>
          </a:p>
        </p:txBody>
      </p:sp>
      <p:sp>
        <p:nvSpPr>
          <p:cNvPr id="32" name="Rectangle 31"/>
          <p:cNvSpPr/>
          <p:nvPr/>
        </p:nvSpPr>
        <p:spPr bwMode="auto">
          <a:xfrm>
            <a:off x="7315201" y="3951641"/>
            <a:ext cx="2099018" cy="738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225" rtl="0" eaLnBrk="1" fontAlgn="auto" latinLnBrk="0" hangingPunct="1">
              <a:spcBef>
                <a:spcPct val="0"/>
              </a:spcBef>
              <a:spcAft>
                <a:spcPts val="0"/>
              </a:spcAft>
              <a:buClrTx/>
              <a:buSzTx/>
              <a:buFontTx/>
              <a:buNone/>
              <a:tabLst/>
              <a:defRPr/>
            </a:pPr>
            <a:r>
              <a:rPr lang="en-US" sz="1600">
                <a:solidFill>
                  <a:schemeClr val="tx1"/>
                </a:solidFill>
                <a:cs typeface="Segoe UI" panose="020B0502040204020203" pitchFamily="34" charset="0"/>
              </a:rPr>
              <a:t>Enterprise grade security with multifactor authentication</a:t>
            </a:r>
            <a:endParaRPr kumimoji="0" lang="en-US" sz="1600" u="none" strike="noStrike" kern="1200" cap="none" normalizeH="0" baseline="0" noProof="0">
              <a:solidFill>
                <a:schemeClr val="tx1"/>
              </a:solidFill>
              <a:effectLst/>
              <a:uLnTx/>
              <a:uFillTx/>
              <a:cs typeface="Segoe UI" panose="020B0502040204020203" pitchFamily="34" charset="0"/>
            </a:endParaRPr>
          </a:p>
        </p:txBody>
      </p:sp>
      <p:sp>
        <p:nvSpPr>
          <p:cNvPr id="39" name="Oval 38"/>
          <p:cNvSpPr/>
          <p:nvPr/>
        </p:nvSpPr>
        <p:spPr bwMode="auto">
          <a:xfrm>
            <a:off x="8000174" y="3063240"/>
            <a:ext cx="731520" cy="731520"/>
          </a:xfrm>
          <a:prstGeom prst="ellipse">
            <a:avLst/>
          </a:prstGeom>
          <a:solidFill>
            <a:schemeClr val="bg1"/>
          </a:solidFill>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u="none" strike="noStrike" kern="1200" cap="none"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64" name="Straight Connector 63"/>
          <p:cNvCxnSpPr/>
          <p:nvPr/>
        </p:nvCxnSpPr>
        <p:spPr>
          <a:xfrm>
            <a:off x="7605295" y="5012826"/>
            <a:ext cx="1521274" cy="0"/>
          </a:xfrm>
          <a:prstGeom prst="line">
            <a:avLst/>
          </a:prstGeom>
          <a:ln>
            <a:gradFill flip="none" rotWithShape="1">
              <a:gsLst>
                <a:gs pos="0">
                  <a:schemeClr val="bg1"/>
                </a:gs>
                <a:gs pos="53000">
                  <a:schemeClr val="tx2"/>
                </a:gs>
                <a:gs pos="100000">
                  <a:schemeClr val="bg1"/>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bwMode="auto">
          <a:xfrm>
            <a:off x="5262325" y="3951641"/>
            <a:ext cx="1715571" cy="4924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225" rtl="0" eaLnBrk="1" fontAlgn="auto" latinLnBrk="0" hangingPunct="1">
              <a:spcBef>
                <a:spcPct val="0"/>
              </a:spcBef>
              <a:spcAft>
                <a:spcPts val="0"/>
              </a:spcAft>
              <a:buClrTx/>
              <a:buSzTx/>
              <a:buFontTx/>
              <a:buNone/>
              <a:tabLst/>
              <a:defRPr/>
            </a:pPr>
            <a:r>
              <a:rPr kumimoji="0" lang="en-US" sz="1600" u="none" strike="noStrike" kern="1200" cap="none" normalizeH="0" baseline="0" noProof="0">
                <a:solidFill>
                  <a:schemeClr val="tx1"/>
                </a:solidFill>
                <a:effectLst/>
                <a:uLnTx/>
                <a:uFillTx/>
                <a:ea typeface="+mn-ea"/>
                <a:cs typeface="Segoe UI" panose="020B0502040204020203" pitchFamily="34" charset="0"/>
              </a:rPr>
              <a:t>Proven scale out capabilities</a:t>
            </a:r>
          </a:p>
        </p:txBody>
      </p:sp>
      <p:sp>
        <p:nvSpPr>
          <p:cNvPr id="29" name="Rectangle 28"/>
          <p:cNvSpPr/>
          <p:nvPr/>
        </p:nvSpPr>
        <p:spPr>
          <a:xfrm>
            <a:off x="4804185" y="2288824"/>
            <a:ext cx="2631850" cy="36933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marR="0" lvl="0" indent="0" algn="ctr" defTabSz="1111250" rtl="0" eaLnBrk="1" fontAlgn="auto" latinLnBrk="0" hangingPunct="1">
              <a:spcBef>
                <a:spcPct val="0"/>
              </a:spcBef>
              <a:spcAft>
                <a:spcPct val="35000"/>
              </a:spcAft>
              <a:buClrTx/>
              <a:buSzTx/>
              <a:buFontTx/>
              <a:buNone/>
              <a:tabLst/>
              <a:defRPr/>
            </a:pPr>
            <a:r>
              <a:rPr kumimoji="0" lang="en-US" sz="2400" u="none" strike="noStrike" kern="1200" cap="none" normalizeH="0" baseline="0" noProof="0">
                <a:ln>
                  <a:noFill/>
                </a:ln>
                <a:solidFill>
                  <a:schemeClr val="tx2"/>
                </a:solidFill>
                <a:effectLst/>
                <a:uLnTx/>
                <a:uFillTx/>
                <a:ea typeface="+mn-ea"/>
                <a:cs typeface="+mn-cs"/>
              </a:rPr>
              <a:t>Scalability</a:t>
            </a:r>
          </a:p>
        </p:txBody>
      </p:sp>
      <p:sp>
        <p:nvSpPr>
          <p:cNvPr id="42" name="Oval 41"/>
          <p:cNvSpPr/>
          <p:nvPr/>
        </p:nvSpPr>
        <p:spPr bwMode="auto">
          <a:xfrm>
            <a:off x="5754351" y="3060418"/>
            <a:ext cx="731520" cy="731520"/>
          </a:xfrm>
          <a:prstGeom prst="ellipse">
            <a:avLst/>
          </a:prstGeom>
          <a:solidFill>
            <a:schemeClr val="bg1"/>
          </a:solidFill>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u="none" strike="noStrike" kern="1200" cap="none"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65" name="Straight Connector 64"/>
          <p:cNvCxnSpPr/>
          <p:nvPr/>
        </p:nvCxnSpPr>
        <p:spPr>
          <a:xfrm>
            <a:off x="5359473" y="5012826"/>
            <a:ext cx="1521274" cy="0"/>
          </a:xfrm>
          <a:prstGeom prst="line">
            <a:avLst/>
          </a:prstGeom>
          <a:ln>
            <a:gradFill flip="none" rotWithShape="1">
              <a:gsLst>
                <a:gs pos="0">
                  <a:schemeClr val="bg1"/>
                </a:gs>
                <a:gs pos="53000">
                  <a:schemeClr val="tx2"/>
                </a:gs>
                <a:gs pos="100000">
                  <a:schemeClr val="bg1"/>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bwMode="auto">
          <a:xfrm>
            <a:off x="2737037" y="3951641"/>
            <a:ext cx="2274503" cy="738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225" rtl="0" eaLnBrk="1" fontAlgn="auto" latinLnBrk="0" hangingPunct="1">
              <a:spcBef>
                <a:spcPct val="0"/>
              </a:spcBef>
              <a:spcAft>
                <a:spcPts val="0"/>
              </a:spcAft>
              <a:buClrTx/>
              <a:buSzTx/>
              <a:buFontTx/>
              <a:buNone/>
              <a:tabLst/>
              <a:defRPr/>
            </a:pPr>
            <a:r>
              <a:rPr lang="en-US" sz="1600">
                <a:solidFill>
                  <a:schemeClr val="tx1"/>
                </a:solidFill>
                <a:cs typeface="Segoe UI" panose="020B0502040204020203" pitchFamily="34" charset="0"/>
              </a:rPr>
              <a:t>Straightforward</a:t>
            </a:r>
            <a:r>
              <a:rPr kumimoji="0" lang="en-US" sz="1600" u="none" strike="noStrike" kern="1200" cap="none" normalizeH="0" baseline="0" noProof="0">
                <a:solidFill>
                  <a:schemeClr val="tx1"/>
                </a:solidFill>
                <a:effectLst/>
                <a:uLnTx/>
                <a:uFillTx/>
                <a:ea typeface="+mn-ea"/>
                <a:cs typeface="Segoe UI" panose="020B0502040204020203" pitchFamily="34" charset="0"/>
              </a:rPr>
              <a:t> migration of reports from SQL Server Reporting Services</a:t>
            </a:r>
          </a:p>
        </p:txBody>
      </p:sp>
      <p:sp>
        <p:nvSpPr>
          <p:cNvPr id="9" name="Rectangle 8"/>
          <p:cNvSpPr/>
          <p:nvPr/>
        </p:nvSpPr>
        <p:spPr>
          <a:xfrm>
            <a:off x="2558363" y="2286003"/>
            <a:ext cx="2631850" cy="36933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marR="0" lvl="0" indent="0" algn="ctr" defTabSz="1111250" rtl="0" eaLnBrk="1" fontAlgn="auto" latinLnBrk="0" hangingPunct="1">
              <a:spcBef>
                <a:spcPct val="0"/>
              </a:spcBef>
              <a:spcAft>
                <a:spcPct val="35000"/>
              </a:spcAft>
              <a:buClrTx/>
              <a:buSzTx/>
              <a:buFontTx/>
              <a:buNone/>
              <a:tabLst/>
              <a:defRPr/>
            </a:pPr>
            <a:r>
              <a:rPr kumimoji="0" lang="en-US" sz="2400" u="none" strike="noStrike" kern="1200" cap="none" normalizeH="0" baseline="0" noProof="0">
                <a:ln>
                  <a:noFill/>
                </a:ln>
                <a:solidFill>
                  <a:schemeClr val="tx2"/>
                </a:solidFill>
                <a:effectLst/>
                <a:uLnTx/>
                <a:uFillTx/>
                <a:ea typeface="+mn-ea"/>
                <a:cs typeface="+mn-cs"/>
              </a:rPr>
              <a:t>Migration</a:t>
            </a:r>
          </a:p>
        </p:txBody>
      </p:sp>
      <p:sp>
        <p:nvSpPr>
          <p:cNvPr id="43" name="Oval 42"/>
          <p:cNvSpPr/>
          <p:nvPr/>
        </p:nvSpPr>
        <p:spPr bwMode="auto">
          <a:xfrm>
            <a:off x="3508528" y="3063240"/>
            <a:ext cx="731520" cy="731520"/>
          </a:xfrm>
          <a:prstGeom prst="ellipse">
            <a:avLst/>
          </a:prstGeom>
          <a:solidFill>
            <a:schemeClr val="bg1"/>
          </a:solidFill>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u="none" strike="noStrike" kern="1200" cap="none"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68" name="Straight Connector 67"/>
          <p:cNvCxnSpPr/>
          <p:nvPr/>
        </p:nvCxnSpPr>
        <p:spPr>
          <a:xfrm>
            <a:off x="3113651" y="5012826"/>
            <a:ext cx="1521274" cy="0"/>
          </a:xfrm>
          <a:prstGeom prst="line">
            <a:avLst/>
          </a:prstGeom>
          <a:ln>
            <a:gradFill flip="none" rotWithShape="1">
              <a:gsLst>
                <a:gs pos="0">
                  <a:schemeClr val="bg1"/>
                </a:gs>
                <a:gs pos="53000">
                  <a:schemeClr val="tx2"/>
                </a:gs>
                <a:gs pos="100000">
                  <a:schemeClr val="bg1"/>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12541" y="2286003"/>
            <a:ext cx="2631850" cy="36933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marR="0" lvl="0" indent="0" algn="ctr" defTabSz="1111250" rtl="0" eaLnBrk="1" fontAlgn="auto" latinLnBrk="0" hangingPunct="1">
              <a:spcBef>
                <a:spcPct val="0"/>
              </a:spcBef>
              <a:spcAft>
                <a:spcPct val="35000"/>
              </a:spcAft>
              <a:buClrTx/>
              <a:buSzTx/>
              <a:buFontTx/>
              <a:buNone/>
              <a:tabLst/>
              <a:defRPr/>
            </a:pPr>
            <a:r>
              <a:rPr kumimoji="0" lang="en-US" sz="2400" u="none" strike="noStrike" kern="1200" cap="none" normalizeH="0" baseline="0" noProof="0">
                <a:ln>
                  <a:noFill/>
                </a:ln>
                <a:solidFill>
                  <a:schemeClr val="tx2"/>
                </a:solidFill>
                <a:effectLst/>
                <a:uLnTx/>
                <a:uFillTx/>
                <a:ea typeface="+mn-ea"/>
                <a:cs typeface="+mn-cs"/>
              </a:rPr>
              <a:t>Installation</a:t>
            </a:r>
          </a:p>
        </p:txBody>
      </p:sp>
      <p:sp>
        <p:nvSpPr>
          <p:cNvPr id="28" name="Rectangle 27"/>
          <p:cNvSpPr/>
          <p:nvPr/>
        </p:nvSpPr>
        <p:spPr bwMode="auto">
          <a:xfrm>
            <a:off x="742929" y="3951641"/>
            <a:ext cx="1771075" cy="4924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spcBef>
                <a:spcPts val="2400"/>
              </a:spcBef>
              <a:spcAft>
                <a:spcPts val="1200"/>
              </a:spcAft>
              <a:buClrTx/>
              <a:buSzTx/>
              <a:buFontTx/>
              <a:buNone/>
              <a:tabLst/>
              <a:defRPr/>
            </a:pPr>
            <a:r>
              <a:rPr kumimoji="0" lang="en-US" sz="1600" u="none" strike="noStrike" kern="1200" cap="none" normalizeH="0" baseline="0" noProof="0">
                <a:solidFill>
                  <a:schemeClr val="tx1"/>
                </a:solidFill>
                <a:effectLst/>
                <a:uLnTx/>
                <a:uFillTx/>
                <a:ea typeface="+mn-ea"/>
                <a:cs typeface="Segoe UI" panose="020B0502040204020203" pitchFamily="34" charset="0"/>
              </a:rPr>
              <a:t>Easy standalone install and setup</a:t>
            </a:r>
          </a:p>
        </p:txBody>
      </p:sp>
      <p:sp>
        <p:nvSpPr>
          <p:cNvPr id="38" name="Oval 37"/>
          <p:cNvSpPr/>
          <p:nvPr/>
        </p:nvSpPr>
        <p:spPr bwMode="auto">
          <a:xfrm>
            <a:off x="1262706" y="3063240"/>
            <a:ext cx="731520" cy="731520"/>
          </a:xfrm>
          <a:prstGeom prst="ellipse">
            <a:avLst/>
          </a:prstGeom>
          <a:solidFill>
            <a:schemeClr val="bg1"/>
          </a:solidFill>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u="none" strike="noStrike" kern="1200" cap="none"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69" name="Straight Connector 68"/>
          <p:cNvCxnSpPr/>
          <p:nvPr/>
        </p:nvCxnSpPr>
        <p:spPr>
          <a:xfrm>
            <a:off x="867829" y="5012826"/>
            <a:ext cx="1521274" cy="0"/>
          </a:xfrm>
          <a:prstGeom prst="line">
            <a:avLst/>
          </a:prstGeom>
          <a:ln>
            <a:gradFill flip="none" rotWithShape="1">
              <a:gsLst>
                <a:gs pos="0">
                  <a:schemeClr val="bg1"/>
                </a:gs>
                <a:gs pos="53000">
                  <a:schemeClr val="tx2"/>
                </a:gs>
                <a:gs pos="100000">
                  <a:schemeClr val="bg1"/>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Freeform 794"/>
          <p:cNvSpPr>
            <a:spLocks/>
          </p:cNvSpPr>
          <p:nvPr/>
        </p:nvSpPr>
        <p:spPr bwMode="auto">
          <a:xfrm>
            <a:off x="1399566" y="3245991"/>
            <a:ext cx="457799" cy="363082"/>
          </a:xfrm>
          <a:custGeom>
            <a:avLst/>
            <a:gdLst>
              <a:gd name="T0" fmla="*/ 135 w 319"/>
              <a:gd name="T1" fmla="*/ 234 h 253"/>
              <a:gd name="T2" fmla="*/ 116 w 319"/>
              <a:gd name="T3" fmla="*/ 253 h 253"/>
              <a:gd name="T4" fmla="*/ 99 w 319"/>
              <a:gd name="T5" fmla="*/ 232 h 253"/>
              <a:gd name="T6" fmla="*/ 0 w 319"/>
              <a:gd name="T7" fmla="*/ 118 h 253"/>
              <a:gd name="T8" fmla="*/ 33 w 319"/>
              <a:gd name="T9" fmla="*/ 84 h 253"/>
              <a:gd name="T10" fmla="*/ 112 w 319"/>
              <a:gd name="T11" fmla="*/ 143 h 253"/>
              <a:gd name="T12" fmla="*/ 286 w 319"/>
              <a:gd name="T13" fmla="*/ 0 h 253"/>
              <a:gd name="T14" fmla="*/ 319 w 319"/>
              <a:gd name="T15" fmla="*/ 33 h 253"/>
              <a:gd name="T16" fmla="*/ 135 w 319"/>
              <a:gd name="T17" fmla="*/ 23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9" h="253">
                <a:moveTo>
                  <a:pt x="135" y="234"/>
                </a:moveTo>
                <a:lnTo>
                  <a:pt x="116" y="253"/>
                </a:lnTo>
                <a:lnTo>
                  <a:pt x="99" y="232"/>
                </a:lnTo>
                <a:lnTo>
                  <a:pt x="0" y="118"/>
                </a:lnTo>
                <a:lnTo>
                  <a:pt x="33" y="84"/>
                </a:lnTo>
                <a:lnTo>
                  <a:pt x="112" y="143"/>
                </a:lnTo>
                <a:lnTo>
                  <a:pt x="286" y="0"/>
                </a:lnTo>
                <a:lnTo>
                  <a:pt x="319" y="33"/>
                </a:lnTo>
                <a:lnTo>
                  <a:pt x="135" y="234"/>
                </a:lnTo>
                <a:close/>
              </a:path>
            </a:pathLst>
          </a:custGeom>
          <a:solidFill>
            <a:schemeClr val="tx2"/>
          </a:solidFill>
          <a:ln>
            <a:noFill/>
          </a:ln>
          <a:extLst/>
        </p:spPr>
        <p:txBody>
          <a:bodyPr vert="horz" wrap="square" lIns="91416" tIns="45708" rIns="91416" bIns="457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 name="Arrow: Right 43"/>
          <p:cNvSpPr/>
          <p:nvPr/>
        </p:nvSpPr>
        <p:spPr bwMode="auto">
          <a:xfrm rot="16200000">
            <a:off x="5884403" y="3245623"/>
            <a:ext cx="471416" cy="363819"/>
          </a:xfrm>
          <a:prstGeom prst="rightArrow">
            <a:avLst/>
          </a:prstGeom>
          <a:solidFill>
            <a:srgbClr val="0078D7"/>
          </a:solidFill>
          <a:ln>
            <a:noFill/>
          </a:ln>
        </p:spPr>
        <p:txBody>
          <a:bodyPr vert="horz" wrap="square" lIns="91440" tIns="45720" rIns="91440" bIns="45720" numCol="1" rtlCol="0" anchor="t" anchorCtr="0" compatLnSpc="1">
            <a:prstTxWarp prst="textNoShape">
              <a:avLst/>
            </a:prstTxWarp>
            <a:noAutofit/>
          </a:bodyPr>
          <a:lstStyle/>
          <a:p>
            <a:pPr algn="ctr"/>
            <a:endParaRPr lang="en-US"/>
          </a:p>
        </p:txBody>
      </p:sp>
      <p:sp>
        <p:nvSpPr>
          <p:cNvPr id="45" name="Freeform 99"/>
          <p:cNvSpPr>
            <a:spLocks noChangeAspect="1"/>
          </p:cNvSpPr>
          <p:nvPr/>
        </p:nvSpPr>
        <p:spPr bwMode="auto">
          <a:xfrm>
            <a:off x="8180040" y="3218271"/>
            <a:ext cx="371786" cy="418522"/>
          </a:xfrm>
          <a:custGeom>
            <a:avLst/>
            <a:gdLst/>
            <a:ahLst/>
            <a:cxnLst/>
            <a:rect l="l" t="t" r="r" b="b"/>
            <a:pathLst>
              <a:path w="1407693" h="1585061">
                <a:moveTo>
                  <a:pt x="983922" y="368134"/>
                </a:moveTo>
                <a:cubicBezTo>
                  <a:pt x="975073" y="368134"/>
                  <a:pt x="959144" y="369906"/>
                  <a:pt x="935252" y="373450"/>
                </a:cubicBezTo>
                <a:cubicBezTo>
                  <a:pt x="911359" y="376107"/>
                  <a:pt x="896315" y="379651"/>
                  <a:pt x="889236" y="382309"/>
                </a:cubicBezTo>
                <a:cubicBezTo>
                  <a:pt x="882157" y="385853"/>
                  <a:pt x="869768" y="396484"/>
                  <a:pt x="852069" y="414203"/>
                </a:cubicBezTo>
                <a:cubicBezTo>
                  <a:pt x="833486" y="432807"/>
                  <a:pt x="806939" y="465587"/>
                  <a:pt x="772427" y="514313"/>
                </a:cubicBezTo>
                <a:cubicBezTo>
                  <a:pt x="737915" y="563040"/>
                  <a:pt x="706058" y="614424"/>
                  <a:pt x="675971" y="668466"/>
                </a:cubicBezTo>
                <a:cubicBezTo>
                  <a:pt x="646769" y="722508"/>
                  <a:pt x="618452" y="779208"/>
                  <a:pt x="592789" y="836794"/>
                </a:cubicBezTo>
                <a:cubicBezTo>
                  <a:pt x="568896" y="796041"/>
                  <a:pt x="546773" y="767691"/>
                  <a:pt x="527305" y="753516"/>
                </a:cubicBezTo>
                <a:cubicBezTo>
                  <a:pt x="507837" y="738455"/>
                  <a:pt x="491024" y="731367"/>
                  <a:pt x="477750" y="731367"/>
                </a:cubicBezTo>
                <a:cubicBezTo>
                  <a:pt x="467131" y="731367"/>
                  <a:pt x="454742" y="736683"/>
                  <a:pt x="438814" y="748200"/>
                </a:cubicBezTo>
                <a:cubicBezTo>
                  <a:pt x="422885" y="758831"/>
                  <a:pt x="414921" y="770349"/>
                  <a:pt x="414921" y="780980"/>
                </a:cubicBezTo>
                <a:cubicBezTo>
                  <a:pt x="414921" y="788067"/>
                  <a:pt x="422000" y="799584"/>
                  <a:pt x="437044" y="815531"/>
                </a:cubicBezTo>
                <a:cubicBezTo>
                  <a:pt x="465361" y="845653"/>
                  <a:pt x="490139" y="877547"/>
                  <a:pt x="512262" y="911212"/>
                </a:cubicBezTo>
                <a:cubicBezTo>
                  <a:pt x="525536" y="931589"/>
                  <a:pt x="534385" y="943992"/>
                  <a:pt x="538809" y="948422"/>
                </a:cubicBezTo>
                <a:cubicBezTo>
                  <a:pt x="543234" y="952851"/>
                  <a:pt x="556508" y="955509"/>
                  <a:pt x="579515" y="955509"/>
                </a:cubicBezTo>
                <a:cubicBezTo>
                  <a:pt x="610487" y="955509"/>
                  <a:pt x="629071" y="951079"/>
                  <a:pt x="635265" y="943106"/>
                </a:cubicBezTo>
                <a:cubicBezTo>
                  <a:pt x="640575" y="936018"/>
                  <a:pt x="651194" y="912984"/>
                  <a:pt x="667122" y="874003"/>
                </a:cubicBezTo>
                <a:cubicBezTo>
                  <a:pt x="706058" y="777436"/>
                  <a:pt x="754729" y="685299"/>
                  <a:pt x="813133" y="597591"/>
                </a:cubicBezTo>
                <a:cubicBezTo>
                  <a:pt x="870653" y="509884"/>
                  <a:pt x="923748" y="443439"/>
                  <a:pt x="972418" y="399142"/>
                </a:cubicBezTo>
                <a:cubicBezTo>
                  <a:pt x="982152" y="390282"/>
                  <a:pt x="987462" y="384967"/>
                  <a:pt x="989231" y="382309"/>
                </a:cubicBezTo>
                <a:cubicBezTo>
                  <a:pt x="991886" y="379651"/>
                  <a:pt x="992771" y="376993"/>
                  <a:pt x="992771" y="374336"/>
                </a:cubicBezTo>
                <a:cubicBezTo>
                  <a:pt x="992771" y="369906"/>
                  <a:pt x="990116" y="368134"/>
                  <a:pt x="983922" y="368134"/>
                </a:cubicBezTo>
                <a:close/>
                <a:moveTo>
                  <a:pt x="695394" y="0"/>
                </a:moveTo>
                <a:cubicBezTo>
                  <a:pt x="895720" y="148883"/>
                  <a:pt x="1163791" y="186000"/>
                  <a:pt x="1407693" y="200525"/>
                </a:cubicBezTo>
                <a:cubicBezTo>
                  <a:pt x="1390747" y="285860"/>
                  <a:pt x="1461517" y="1376262"/>
                  <a:pt x="694708" y="1585061"/>
                </a:cubicBezTo>
                <a:cubicBezTo>
                  <a:pt x="23523" y="1327239"/>
                  <a:pt x="4842" y="669974"/>
                  <a:pt x="0" y="196090"/>
                </a:cubicBezTo>
                <a:cubicBezTo>
                  <a:pt x="235429" y="194275"/>
                  <a:pt x="456333" y="161593"/>
                  <a:pt x="695394"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46" name="Group 45"/>
          <p:cNvGrpSpPr/>
          <p:nvPr/>
        </p:nvGrpSpPr>
        <p:grpSpPr>
          <a:xfrm>
            <a:off x="3602632" y="3259287"/>
            <a:ext cx="557890" cy="336491"/>
            <a:chOff x="3870543" y="5416172"/>
            <a:chExt cx="557890" cy="336491"/>
          </a:xfrm>
        </p:grpSpPr>
        <p:grpSp>
          <p:nvGrpSpPr>
            <p:cNvPr id="51" name="Group 50"/>
            <p:cNvGrpSpPr>
              <a:grpSpLocks noChangeAspect="1"/>
            </p:cNvGrpSpPr>
            <p:nvPr/>
          </p:nvGrpSpPr>
          <p:grpSpPr>
            <a:xfrm>
              <a:off x="3870543" y="5418164"/>
              <a:ext cx="504136" cy="334499"/>
              <a:chOff x="7258017" y="2987249"/>
              <a:chExt cx="779568" cy="517386"/>
            </a:xfrm>
            <a:solidFill>
              <a:srgbClr val="0078D7"/>
            </a:solidFill>
          </p:grpSpPr>
          <p:sp>
            <p:nvSpPr>
              <p:cNvPr id="54" name="Rounded Rectangle 133"/>
              <p:cNvSpPr/>
              <p:nvPr/>
            </p:nvSpPr>
            <p:spPr bwMode="auto">
              <a:xfrm>
                <a:off x="7258017" y="2987249"/>
                <a:ext cx="376074" cy="517386"/>
              </a:xfrm>
              <a:custGeom>
                <a:avLst/>
                <a:gdLst/>
                <a:ahLst/>
                <a:cxnLst/>
                <a:rect l="l" t="t" r="r" b="b"/>
                <a:pathLst>
                  <a:path w="422605" h="605775">
                    <a:moveTo>
                      <a:pt x="97476" y="34462"/>
                    </a:moveTo>
                    <a:cubicBezTo>
                      <a:pt x="70323" y="34462"/>
                      <a:pt x="48311" y="56474"/>
                      <a:pt x="48311" y="83627"/>
                    </a:cubicBezTo>
                    <a:lnTo>
                      <a:pt x="48311" y="522148"/>
                    </a:lnTo>
                    <a:cubicBezTo>
                      <a:pt x="48311" y="549301"/>
                      <a:pt x="70323" y="571313"/>
                      <a:pt x="97476" y="571313"/>
                    </a:cubicBezTo>
                    <a:lnTo>
                      <a:pt x="325129" y="571313"/>
                    </a:lnTo>
                    <a:cubicBezTo>
                      <a:pt x="352282" y="571313"/>
                      <a:pt x="374294" y="549301"/>
                      <a:pt x="374294" y="522148"/>
                    </a:cubicBezTo>
                    <a:lnTo>
                      <a:pt x="374294" y="83627"/>
                    </a:lnTo>
                    <a:cubicBezTo>
                      <a:pt x="374294" y="56474"/>
                      <a:pt x="352282" y="34462"/>
                      <a:pt x="325129" y="34462"/>
                    </a:cubicBezTo>
                    <a:close/>
                    <a:moveTo>
                      <a:pt x="70436" y="0"/>
                    </a:moveTo>
                    <a:lnTo>
                      <a:pt x="352169" y="0"/>
                    </a:lnTo>
                    <a:cubicBezTo>
                      <a:pt x="391070" y="0"/>
                      <a:pt x="422605" y="31535"/>
                      <a:pt x="422605" y="70436"/>
                    </a:cubicBezTo>
                    <a:lnTo>
                      <a:pt x="422605" y="535339"/>
                    </a:lnTo>
                    <a:cubicBezTo>
                      <a:pt x="422605" y="574240"/>
                      <a:pt x="391070" y="605775"/>
                      <a:pt x="352169" y="605775"/>
                    </a:cubicBezTo>
                    <a:lnTo>
                      <a:pt x="70436" y="605775"/>
                    </a:lnTo>
                    <a:cubicBezTo>
                      <a:pt x="31535" y="605775"/>
                      <a:pt x="0" y="574240"/>
                      <a:pt x="0" y="535339"/>
                    </a:cubicBezTo>
                    <a:lnTo>
                      <a:pt x="0" y="70436"/>
                    </a:lnTo>
                    <a:cubicBezTo>
                      <a:pt x="0" y="31535"/>
                      <a:pt x="31535" y="0"/>
                      <a:pt x="70436"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err="1">
                  <a:solidFill>
                    <a:schemeClr val="accent2"/>
                  </a:solidFill>
                  <a:latin typeface="Segoe UI" pitchFamily="34" charset="0"/>
                  <a:ea typeface="Segoe UI" pitchFamily="34" charset="0"/>
                  <a:cs typeface="Segoe UI" pitchFamily="34" charset="0"/>
                </a:endParaRPr>
              </a:p>
            </p:txBody>
          </p:sp>
          <p:sp>
            <p:nvSpPr>
              <p:cNvPr id="66" name="Freeform 49"/>
              <p:cNvSpPr/>
              <p:nvPr/>
            </p:nvSpPr>
            <p:spPr bwMode="auto">
              <a:xfrm>
                <a:off x="7349404" y="3120709"/>
                <a:ext cx="688181" cy="211932"/>
              </a:xfrm>
              <a:custGeom>
                <a:avLst/>
                <a:gdLst>
                  <a:gd name="connsiteX0" fmla="*/ 688181 w 688181"/>
                  <a:gd name="connsiteY0" fmla="*/ 119063 h 211932"/>
                  <a:gd name="connsiteX1" fmla="*/ 604837 w 688181"/>
                  <a:gd name="connsiteY1" fmla="*/ 0 h 211932"/>
                  <a:gd name="connsiteX2" fmla="*/ 592931 w 688181"/>
                  <a:gd name="connsiteY2" fmla="*/ 59532 h 211932"/>
                  <a:gd name="connsiteX3" fmla="*/ 0 w 688181"/>
                  <a:gd name="connsiteY3" fmla="*/ 92869 h 211932"/>
                  <a:gd name="connsiteX4" fmla="*/ 14287 w 688181"/>
                  <a:gd name="connsiteY4" fmla="*/ 152400 h 211932"/>
                  <a:gd name="connsiteX5" fmla="*/ 576262 w 688181"/>
                  <a:gd name="connsiteY5" fmla="*/ 164307 h 211932"/>
                  <a:gd name="connsiteX6" fmla="*/ 564356 w 688181"/>
                  <a:gd name="connsiteY6" fmla="*/ 211932 h 211932"/>
                  <a:gd name="connsiteX7" fmla="*/ 688181 w 688181"/>
                  <a:gd name="connsiteY7" fmla="*/ 119063 h 211932"/>
                  <a:gd name="connsiteX0" fmla="*/ 688181 w 688181"/>
                  <a:gd name="connsiteY0" fmla="*/ 119063 h 211932"/>
                  <a:gd name="connsiteX1" fmla="*/ 604837 w 688181"/>
                  <a:gd name="connsiteY1" fmla="*/ 0 h 211932"/>
                  <a:gd name="connsiteX2" fmla="*/ 592931 w 688181"/>
                  <a:gd name="connsiteY2" fmla="*/ 59532 h 211932"/>
                  <a:gd name="connsiteX3" fmla="*/ 0 w 688181"/>
                  <a:gd name="connsiteY3" fmla="*/ 92869 h 211932"/>
                  <a:gd name="connsiteX4" fmla="*/ 14287 w 688181"/>
                  <a:gd name="connsiteY4" fmla="*/ 152400 h 211932"/>
                  <a:gd name="connsiteX5" fmla="*/ 576262 w 688181"/>
                  <a:gd name="connsiteY5" fmla="*/ 164307 h 211932"/>
                  <a:gd name="connsiteX6" fmla="*/ 564356 w 688181"/>
                  <a:gd name="connsiteY6" fmla="*/ 211932 h 211932"/>
                  <a:gd name="connsiteX7" fmla="*/ 688181 w 688181"/>
                  <a:gd name="connsiteY7" fmla="*/ 119063 h 211932"/>
                  <a:gd name="connsiteX0" fmla="*/ 688181 w 688181"/>
                  <a:gd name="connsiteY0" fmla="*/ 119063 h 211932"/>
                  <a:gd name="connsiteX1" fmla="*/ 604837 w 688181"/>
                  <a:gd name="connsiteY1" fmla="*/ 0 h 211932"/>
                  <a:gd name="connsiteX2" fmla="*/ 592931 w 688181"/>
                  <a:gd name="connsiteY2" fmla="*/ 59532 h 211932"/>
                  <a:gd name="connsiteX3" fmla="*/ 0 w 688181"/>
                  <a:gd name="connsiteY3" fmla="*/ 92869 h 211932"/>
                  <a:gd name="connsiteX4" fmla="*/ 14287 w 688181"/>
                  <a:gd name="connsiteY4" fmla="*/ 152400 h 211932"/>
                  <a:gd name="connsiteX5" fmla="*/ 576262 w 688181"/>
                  <a:gd name="connsiteY5" fmla="*/ 164307 h 211932"/>
                  <a:gd name="connsiteX6" fmla="*/ 564356 w 688181"/>
                  <a:gd name="connsiteY6" fmla="*/ 211932 h 211932"/>
                  <a:gd name="connsiteX7" fmla="*/ 688181 w 688181"/>
                  <a:gd name="connsiteY7" fmla="*/ 119063 h 211932"/>
                  <a:gd name="connsiteX0" fmla="*/ 688181 w 688181"/>
                  <a:gd name="connsiteY0" fmla="*/ 119063 h 211932"/>
                  <a:gd name="connsiteX1" fmla="*/ 604837 w 688181"/>
                  <a:gd name="connsiteY1" fmla="*/ 0 h 211932"/>
                  <a:gd name="connsiteX2" fmla="*/ 592931 w 688181"/>
                  <a:gd name="connsiteY2" fmla="*/ 59532 h 211932"/>
                  <a:gd name="connsiteX3" fmla="*/ 0 w 688181"/>
                  <a:gd name="connsiteY3" fmla="*/ 92869 h 211932"/>
                  <a:gd name="connsiteX4" fmla="*/ 14287 w 688181"/>
                  <a:gd name="connsiteY4" fmla="*/ 152400 h 211932"/>
                  <a:gd name="connsiteX5" fmla="*/ 576262 w 688181"/>
                  <a:gd name="connsiteY5" fmla="*/ 164307 h 211932"/>
                  <a:gd name="connsiteX6" fmla="*/ 564356 w 688181"/>
                  <a:gd name="connsiteY6" fmla="*/ 211932 h 211932"/>
                  <a:gd name="connsiteX7" fmla="*/ 688181 w 688181"/>
                  <a:gd name="connsiteY7" fmla="*/ 119063 h 211932"/>
                  <a:gd name="connsiteX0" fmla="*/ 688181 w 688181"/>
                  <a:gd name="connsiteY0" fmla="*/ 119063 h 211932"/>
                  <a:gd name="connsiteX1" fmla="*/ 604837 w 688181"/>
                  <a:gd name="connsiteY1" fmla="*/ 0 h 211932"/>
                  <a:gd name="connsiteX2" fmla="*/ 592931 w 688181"/>
                  <a:gd name="connsiteY2" fmla="*/ 59532 h 211932"/>
                  <a:gd name="connsiteX3" fmla="*/ 0 w 688181"/>
                  <a:gd name="connsiteY3" fmla="*/ 92869 h 211932"/>
                  <a:gd name="connsiteX4" fmla="*/ 14287 w 688181"/>
                  <a:gd name="connsiteY4" fmla="*/ 152400 h 211932"/>
                  <a:gd name="connsiteX5" fmla="*/ 576262 w 688181"/>
                  <a:gd name="connsiteY5" fmla="*/ 164307 h 211932"/>
                  <a:gd name="connsiteX6" fmla="*/ 564356 w 688181"/>
                  <a:gd name="connsiteY6" fmla="*/ 211932 h 211932"/>
                  <a:gd name="connsiteX7" fmla="*/ 688181 w 688181"/>
                  <a:gd name="connsiteY7" fmla="*/ 119063 h 211932"/>
                  <a:gd name="connsiteX0" fmla="*/ 688181 w 688181"/>
                  <a:gd name="connsiteY0" fmla="*/ 119063 h 211932"/>
                  <a:gd name="connsiteX1" fmla="*/ 604837 w 688181"/>
                  <a:gd name="connsiteY1" fmla="*/ 0 h 211932"/>
                  <a:gd name="connsiteX2" fmla="*/ 592931 w 688181"/>
                  <a:gd name="connsiteY2" fmla="*/ 59532 h 211932"/>
                  <a:gd name="connsiteX3" fmla="*/ 0 w 688181"/>
                  <a:gd name="connsiteY3" fmla="*/ 92869 h 211932"/>
                  <a:gd name="connsiteX4" fmla="*/ 14287 w 688181"/>
                  <a:gd name="connsiteY4" fmla="*/ 152400 h 211932"/>
                  <a:gd name="connsiteX5" fmla="*/ 576262 w 688181"/>
                  <a:gd name="connsiteY5" fmla="*/ 164307 h 211932"/>
                  <a:gd name="connsiteX6" fmla="*/ 564356 w 688181"/>
                  <a:gd name="connsiteY6" fmla="*/ 211932 h 211932"/>
                  <a:gd name="connsiteX7" fmla="*/ 688181 w 688181"/>
                  <a:gd name="connsiteY7" fmla="*/ 119063 h 211932"/>
                  <a:gd name="connsiteX0" fmla="*/ 688181 w 688181"/>
                  <a:gd name="connsiteY0" fmla="*/ 119063 h 211932"/>
                  <a:gd name="connsiteX1" fmla="*/ 604837 w 688181"/>
                  <a:gd name="connsiteY1" fmla="*/ 0 h 211932"/>
                  <a:gd name="connsiteX2" fmla="*/ 602456 w 688181"/>
                  <a:gd name="connsiteY2" fmla="*/ 59532 h 211932"/>
                  <a:gd name="connsiteX3" fmla="*/ 0 w 688181"/>
                  <a:gd name="connsiteY3" fmla="*/ 92869 h 211932"/>
                  <a:gd name="connsiteX4" fmla="*/ 14287 w 688181"/>
                  <a:gd name="connsiteY4" fmla="*/ 152400 h 211932"/>
                  <a:gd name="connsiteX5" fmla="*/ 576262 w 688181"/>
                  <a:gd name="connsiteY5" fmla="*/ 164307 h 211932"/>
                  <a:gd name="connsiteX6" fmla="*/ 564356 w 688181"/>
                  <a:gd name="connsiteY6" fmla="*/ 211932 h 211932"/>
                  <a:gd name="connsiteX7" fmla="*/ 688181 w 688181"/>
                  <a:gd name="connsiteY7" fmla="*/ 119063 h 211932"/>
                  <a:gd name="connsiteX0" fmla="*/ 688181 w 688181"/>
                  <a:gd name="connsiteY0" fmla="*/ 119063 h 211932"/>
                  <a:gd name="connsiteX1" fmla="*/ 604837 w 688181"/>
                  <a:gd name="connsiteY1" fmla="*/ 0 h 211932"/>
                  <a:gd name="connsiteX2" fmla="*/ 600075 w 688181"/>
                  <a:gd name="connsiteY2" fmla="*/ 57151 h 211932"/>
                  <a:gd name="connsiteX3" fmla="*/ 0 w 688181"/>
                  <a:gd name="connsiteY3" fmla="*/ 92869 h 211932"/>
                  <a:gd name="connsiteX4" fmla="*/ 14287 w 688181"/>
                  <a:gd name="connsiteY4" fmla="*/ 152400 h 211932"/>
                  <a:gd name="connsiteX5" fmla="*/ 576262 w 688181"/>
                  <a:gd name="connsiteY5" fmla="*/ 164307 h 211932"/>
                  <a:gd name="connsiteX6" fmla="*/ 564356 w 688181"/>
                  <a:gd name="connsiteY6" fmla="*/ 211932 h 211932"/>
                  <a:gd name="connsiteX7" fmla="*/ 688181 w 688181"/>
                  <a:gd name="connsiteY7" fmla="*/ 119063 h 211932"/>
                  <a:gd name="connsiteX0" fmla="*/ 688181 w 688181"/>
                  <a:gd name="connsiteY0" fmla="*/ 119063 h 211932"/>
                  <a:gd name="connsiteX1" fmla="*/ 604837 w 688181"/>
                  <a:gd name="connsiteY1" fmla="*/ 0 h 211932"/>
                  <a:gd name="connsiteX2" fmla="*/ 600075 w 688181"/>
                  <a:gd name="connsiteY2" fmla="*/ 57151 h 211932"/>
                  <a:gd name="connsiteX3" fmla="*/ 0 w 688181"/>
                  <a:gd name="connsiteY3" fmla="*/ 92869 h 211932"/>
                  <a:gd name="connsiteX4" fmla="*/ 14287 w 688181"/>
                  <a:gd name="connsiteY4" fmla="*/ 152400 h 211932"/>
                  <a:gd name="connsiteX5" fmla="*/ 576262 w 688181"/>
                  <a:gd name="connsiteY5" fmla="*/ 164307 h 211932"/>
                  <a:gd name="connsiteX6" fmla="*/ 564356 w 688181"/>
                  <a:gd name="connsiteY6" fmla="*/ 211932 h 211932"/>
                  <a:gd name="connsiteX7" fmla="*/ 688181 w 688181"/>
                  <a:gd name="connsiteY7" fmla="*/ 119063 h 211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8181" h="211932">
                    <a:moveTo>
                      <a:pt x="688181" y="119063"/>
                    </a:moveTo>
                    <a:lnTo>
                      <a:pt x="604837" y="0"/>
                    </a:lnTo>
                    <a:cubicBezTo>
                      <a:pt x="604043" y="19844"/>
                      <a:pt x="600869" y="37307"/>
                      <a:pt x="600075" y="57151"/>
                    </a:cubicBezTo>
                    <a:cubicBezTo>
                      <a:pt x="321468" y="-15081"/>
                      <a:pt x="142876" y="60325"/>
                      <a:pt x="0" y="92869"/>
                    </a:cubicBezTo>
                    <a:lnTo>
                      <a:pt x="14287" y="152400"/>
                    </a:lnTo>
                    <a:cubicBezTo>
                      <a:pt x="220662" y="111125"/>
                      <a:pt x="391318" y="131764"/>
                      <a:pt x="576262" y="164307"/>
                    </a:cubicBezTo>
                    <a:lnTo>
                      <a:pt x="564356" y="211932"/>
                    </a:lnTo>
                    <a:lnTo>
                      <a:pt x="688181" y="11906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err="1">
                  <a:solidFill>
                    <a:schemeClr val="accent2"/>
                  </a:solidFill>
                  <a:latin typeface="Segoe UI" pitchFamily="34" charset="0"/>
                  <a:ea typeface="Segoe UI" pitchFamily="34" charset="0"/>
                  <a:cs typeface="Segoe UI" pitchFamily="34" charset="0"/>
                </a:endParaRPr>
              </a:p>
            </p:txBody>
          </p:sp>
        </p:grpSp>
        <p:sp>
          <p:nvSpPr>
            <p:cNvPr id="53" name="Rounded Rectangle 133"/>
            <p:cNvSpPr/>
            <p:nvPr/>
          </p:nvSpPr>
          <p:spPr bwMode="auto">
            <a:xfrm>
              <a:off x="4185231" y="5416172"/>
              <a:ext cx="243202" cy="334499"/>
            </a:xfrm>
            <a:custGeom>
              <a:avLst/>
              <a:gdLst/>
              <a:ahLst/>
              <a:cxnLst/>
              <a:rect l="l" t="t" r="r" b="b"/>
              <a:pathLst>
                <a:path w="422605" h="605775">
                  <a:moveTo>
                    <a:pt x="97476" y="34462"/>
                  </a:moveTo>
                  <a:cubicBezTo>
                    <a:pt x="70323" y="34462"/>
                    <a:pt x="48311" y="56474"/>
                    <a:pt x="48311" y="83627"/>
                  </a:cubicBezTo>
                  <a:lnTo>
                    <a:pt x="48311" y="522148"/>
                  </a:lnTo>
                  <a:cubicBezTo>
                    <a:pt x="48311" y="549301"/>
                    <a:pt x="70323" y="571313"/>
                    <a:pt x="97476" y="571313"/>
                  </a:cubicBezTo>
                  <a:lnTo>
                    <a:pt x="325129" y="571313"/>
                  </a:lnTo>
                  <a:cubicBezTo>
                    <a:pt x="352282" y="571313"/>
                    <a:pt x="374294" y="549301"/>
                    <a:pt x="374294" y="522148"/>
                  </a:cubicBezTo>
                  <a:lnTo>
                    <a:pt x="374294" y="83627"/>
                  </a:lnTo>
                  <a:cubicBezTo>
                    <a:pt x="374294" y="56474"/>
                    <a:pt x="352282" y="34462"/>
                    <a:pt x="325129" y="34462"/>
                  </a:cubicBezTo>
                  <a:close/>
                  <a:moveTo>
                    <a:pt x="70436" y="0"/>
                  </a:moveTo>
                  <a:lnTo>
                    <a:pt x="352169" y="0"/>
                  </a:lnTo>
                  <a:cubicBezTo>
                    <a:pt x="391070" y="0"/>
                    <a:pt x="422605" y="31535"/>
                    <a:pt x="422605" y="70436"/>
                  </a:cubicBezTo>
                  <a:lnTo>
                    <a:pt x="422605" y="535339"/>
                  </a:lnTo>
                  <a:cubicBezTo>
                    <a:pt x="422605" y="574240"/>
                    <a:pt x="391070" y="605775"/>
                    <a:pt x="352169" y="605775"/>
                  </a:cubicBezTo>
                  <a:lnTo>
                    <a:pt x="70436" y="605775"/>
                  </a:lnTo>
                  <a:cubicBezTo>
                    <a:pt x="31535" y="605775"/>
                    <a:pt x="0" y="574240"/>
                    <a:pt x="0" y="535339"/>
                  </a:cubicBezTo>
                  <a:lnTo>
                    <a:pt x="0" y="70436"/>
                  </a:lnTo>
                  <a:cubicBezTo>
                    <a:pt x="0" y="31535"/>
                    <a:pt x="31535" y="0"/>
                    <a:pt x="70436"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err="1">
                <a:solidFill>
                  <a:schemeClr val="accent2"/>
                </a:solidFill>
                <a:latin typeface="Segoe UI" pitchFamily="34" charset="0"/>
                <a:ea typeface="Segoe UI" pitchFamily="34" charset="0"/>
                <a:cs typeface="Segoe UI" pitchFamily="34" charset="0"/>
              </a:endParaRPr>
            </a:p>
          </p:txBody>
        </p:sp>
      </p:grpSp>
      <p:sp>
        <p:nvSpPr>
          <p:cNvPr id="67" name="Freeform 123"/>
          <p:cNvSpPr>
            <a:spLocks noChangeAspect="1" noEditPoints="1"/>
          </p:cNvSpPr>
          <p:nvPr/>
        </p:nvSpPr>
        <p:spPr bwMode="black">
          <a:xfrm>
            <a:off x="10450530" y="3260105"/>
            <a:ext cx="322451" cy="334854"/>
          </a:xfrm>
          <a:custGeom>
            <a:avLst/>
            <a:gdLst>
              <a:gd name="T0" fmla="*/ 57 w 63"/>
              <a:gd name="T1" fmla="*/ 54 h 65"/>
              <a:gd name="T2" fmla="*/ 57 w 63"/>
              <a:gd name="T3" fmla="*/ 55 h 65"/>
              <a:gd name="T4" fmla="*/ 35 w 63"/>
              <a:gd name="T5" fmla="*/ 65 h 65"/>
              <a:gd name="T6" fmla="*/ 33 w 63"/>
              <a:gd name="T7" fmla="*/ 65 h 65"/>
              <a:gd name="T8" fmla="*/ 12 w 63"/>
              <a:gd name="T9" fmla="*/ 57 h 65"/>
              <a:gd name="T10" fmla="*/ 10 w 63"/>
              <a:gd name="T11" fmla="*/ 55 h 65"/>
              <a:gd name="T12" fmla="*/ 2 w 63"/>
              <a:gd name="T13" fmla="*/ 62 h 65"/>
              <a:gd name="T14" fmla="*/ 0 w 63"/>
              <a:gd name="T15" fmla="*/ 37 h 65"/>
              <a:gd name="T16" fmla="*/ 25 w 63"/>
              <a:gd name="T17" fmla="*/ 42 h 65"/>
              <a:gd name="T18" fmla="*/ 17 w 63"/>
              <a:gd name="T19" fmla="*/ 48 h 65"/>
              <a:gd name="T20" fmla="*/ 20 w 63"/>
              <a:gd name="T21" fmla="*/ 50 h 65"/>
              <a:gd name="T22" fmla="*/ 33 w 63"/>
              <a:gd name="T23" fmla="*/ 55 h 65"/>
              <a:gd name="T24" fmla="*/ 34 w 63"/>
              <a:gd name="T25" fmla="*/ 55 h 65"/>
              <a:gd name="T26" fmla="*/ 49 w 63"/>
              <a:gd name="T27" fmla="*/ 48 h 65"/>
              <a:gd name="T28" fmla="*/ 50 w 63"/>
              <a:gd name="T29" fmla="*/ 48 h 65"/>
              <a:gd name="T30" fmla="*/ 57 w 63"/>
              <a:gd name="T31" fmla="*/ 54 h 65"/>
              <a:gd name="T32" fmla="*/ 63 w 63"/>
              <a:gd name="T33" fmla="*/ 29 h 65"/>
              <a:gd name="T34" fmla="*/ 61 w 63"/>
              <a:gd name="T35" fmla="*/ 4 h 65"/>
              <a:gd name="T36" fmla="*/ 53 w 63"/>
              <a:gd name="T37" fmla="*/ 11 h 65"/>
              <a:gd name="T38" fmla="*/ 53 w 63"/>
              <a:gd name="T39" fmla="*/ 11 h 65"/>
              <a:gd name="T40" fmla="*/ 53 w 63"/>
              <a:gd name="T41" fmla="*/ 10 h 65"/>
              <a:gd name="T42" fmla="*/ 51 w 63"/>
              <a:gd name="T43" fmla="*/ 8 h 65"/>
              <a:gd name="T44" fmla="*/ 29 w 63"/>
              <a:gd name="T45" fmla="*/ 0 h 65"/>
              <a:gd name="T46" fmla="*/ 28 w 63"/>
              <a:gd name="T47" fmla="*/ 0 h 65"/>
              <a:gd name="T48" fmla="*/ 6 w 63"/>
              <a:gd name="T49" fmla="*/ 10 h 65"/>
              <a:gd name="T50" fmla="*/ 5 w 63"/>
              <a:gd name="T51" fmla="*/ 10 h 65"/>
              <a:gd name="T52" fmla="*/ 13 w 63"/>
              <a:gd name="T53" fmla="*/ 17 h 65"/>
              <a:gd name="T54" fmla="*/ 13 w 63"/>
              <a:gd name="T55" fmla="*/ 17 h 65"/>
              <a:gd name="T56" fmla="*/ 28 w 63"/>
              <a:gd name="T57" fmla="*/ 10 h 65"/>
              <a:gd name="T58" fmla="*/ 29 w 63"/>
              <a:gd name="T59" fmla="*/ 10 h 65"/>
              <a:gd name="T60" fmla="*/ 43 w 63"/>
              <a:gd name="T61" fmla="*/ 14 h 65"/>
              <a:gd name="T62" fmla="*/ 46 w 63"/>
              <a:gd name="T63" fmla="*/ 17 h 65"/>
              <a:gd name="T64" fmla="*/ 38 w 63"/>
              <a:gd name="T65" fmla="*/ 24 h 65"/>
              <a:gd name="T66" fmla="*/ 63 w 63"/>
              <a:gd name="T67"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 h="65">
                <a:moveTo>
                  <a:pt x="57" y="54"/>
                </a:moveTo>
                <a:cubicBezTo>
                  <a:pt x="57" y="55"/>
                  <a:pt x="57" y="55"/>
                  <a:pt x="57" y="55"/>
                </a:cubicBezTo>
                <a:cubicBezTo>
                  <a:pt x="51" y="61"/>
                  <a:pt x="43" y="64"/>
                  <a:pt x="35" y="65"/>
                </a:cubicBezTo>
                <a:cubicBezTo>
                  <a:pt x="34" y="65"/>
                  <a:pt x="34" y="65"/>
                  <a:pt x="33" y="65"/>
                </a:cubicBezTo>
                <a:cubicBezTo>
                  <a:pt x="26" y="65"/>
                  <a:pt x="18" y="62"/>
                  <a:pt x="12" y="57"/>
                </a:cubicBezTo>
                <a:cubicBezTo>
                  <a:pt x="10" y="55"/>
                  <a:pt x="10" y="55"/>
                  <a:pt x="10" y="55"/>
                </a:cubicBezTo>
                <a:cubicBezTo>
                  <a:pt x="2" y="62"/>
                  <a:pt x="2" y="62"/>
                  <a:pt x="2" y="62"/>
                </a:cubicBezTo>
                <a:cubicBezTo>
                  <a:pt x="0" y="37"/>
                  <a:pt x="0" y="37"/>
                  <a:pt x="0" y="37"/>
                </a:cubicBezTo>
                <a:cubicBezTo>
                  <a:pt x="25" y="42"/>
                  <a:pt x="25" y="42"/>
                  <a:pt x="25" y="42"/>
                </a:cubicBezTo>
                <a:cubicBezTo>
                  <a:pt x="17" y="48"/>
                  <a:pt x="17" y="48"/>
                  <a:pt x="17" y="48"/>
                </a:cubicBezTo>
                <a:cubicBezTo>
                  <a:pt x="20" y="50"/>
                  <a:pt x="20" y="50"/>
                  <a:pt x="20" y="50"/>
                </a:cubicBezTo>
                <a:cubicBezTo>
                  <a:pt x="24" y="53"/>
                  <a:pt x="29" y="55"/>
                  <a:pt x="33" y="55"/>
                </a:cubicBezTo>
                <a:cubicBezTo>
                  <a:pt x="34" y="55"/>
                  <a:pt x="34" y="55"/>
                  <a:pt x="34" y="55"/>
                </a:cubicBezTo>
                <a:cubicBezTo>
                  <a:pt x="40" y="54"/>
                  <a:pt x="45" y="52"/>
                  <a:pt x="49" y="48"/>
                </a:cubicBezTo>
                <a:cubicBezTo>
                  <a:pt x="50" y="48"/>
                  <a:pt x="50" y="48"/>
                  <a:pt x="50" y="48"/>
                </a:cubicBezTo>
                <a:lnTo>
                  <a:pt x="57" y="54"/>
                </a:lnTo>
                <a:close/>
                <a:moveTo>
                  <a:pt x="63" y="29"/>
                </a:moveTo>
                <a:cubicBezTo>
                  <a:pt x="61" y="4"/>
                  <a:pt x="61" y="4"/>
                  <a:pt x="61" y="4"/>
                </a:cubicBezTo>
                <a:cubicBezTo>
                  <a:pt x="53" y="11"/>
                  <a:pt x="53" y="11"/>
                  <a:pt x="53" y="11"/>
                </a:cubicBezTo>
                <a:cubicBezTo>
                  <a:pt x="53" y="11"/>
                  <a:pt x="53" y="11"/>
                  <a:pt x="53" y="11"/>
                </a:cubicBezTo>
                <a:cubicBezTo>
                  <a:pt x="53" y="10"/>
                  <a:pt x="53" y="10"/>
                  <a:pt x="53" y="10"/>
                </a:cubicBezTo>
                <a:cubicBezTo>
                  <a:pt x="51" y="8"/>
                  <a:pt x="51" y="8"/>
                  <a:pt x="51" y="8"/>
                </a:cubicBezTo>
                <a:cubicBezTo>
                  <a:pt x="45" y="3"/>
                  <a:pt x="37" y="0"/>
                  <a:pt x="29" y="0"/>
                </a:cubicBezTo>
                <a:cubicBezTo>
                  <a:pt x="29" y="0"/>
                  <a:pt x="28" y="0"/>
                  <a:pt x="28" y="0"/>
                </a:cubicBezTo>
                <a:cubicBezTo>
                  <a:pt x="20" y="0"/>
                  <a:pt x="12" y="4"/>
                  <a:pt x="6" y="10"/>
                </a:cubicBezTo>
                <a:cubicBezTo>
                  <a:pt x="5" y="10"/>
                  <a:pt x="5" y="10"/>
                  <a:pt x="5" y="10"/>
                </a:cubicBezTo>
                <a:cubicBezTo>
                  <a:pt x="13" y="17"/>
                  <a:pt x="13" y="17"/>
                  <a:pt x="13" y="17"/>
                </a:cubicBezTo>
                <a:cubicBezTo>
                  <a:pt x="13" y="17"/>
                  <a:pt x="13" y="17"/>
                  <a:pt x="13" y="17"/>
                </a:cubicBezTo>
                <a:cubicBezTo>
                  <a:pt x="17" y="13"/>
                  <a:pt x="23" y="10"/>
                  <a:pt x="28" y="10"/>
                </a:cubicBezTo>
                <a:cubicBezTo>
                  <a:pt x="29" y="10"/>
                  <a:pt x="29" y="10"/>
                  <a:pt x="29" y="10"/>
                </a:cubicBezTo>
                <a:cubicBezTo>
                  <a:pt x="34" y="10"/>
                  <a:pt x="39" y="12"/>
                  <a:pt x="43" y="14"/>
                </a:cubicBezTo>
                <a:cubicBezTo>
                  <a:pt x="46" y="17"/>
                  <a:pt x="46" y="17"/>
                  <a:pt x="46" y="17"/>
                </a:cubicBezTo>
                <a:cubicBezTo>
                  <a:pt x="38" y="24"/>
                  <a:pt x="38" y="24"/>
                  <a:pt x="38" y="24"/>
                </a:cubicBezTo>
                <a:lnTo>
                  <a:pt x="63" y="29"/>
                </a:lnTo>
                <a:close/>
              </a:path>
            </a:pathLst>
          </a:custGeom>
          <a:solidFill>
            <a:srgbClr val="0078D7"/>
          </a:solidFill>
          <a:ln>
            <a:noFill/>
          </a:ln>
          <a:extLst/>
        </p:spPr>
        <p:txBody>
          <a:bodyPr vert="horz" wrap="square" lIns="91444" tIns="45722" rIns="91444" bIns="45722" numCol="1" anchor="t" anchorCtr="0" compatLnSpc="1">
            <a:prstTxWarp prst="textNoShape">
              <a:avLst/>
            </a:prstTxWarp>
          </a:bodyPr>
          <a:lstStyle/>
          <a:p>
            <a:endParaRPr lang="en-US" sz="1765">
              <a:solidFill>
                <a:srgbClr val="000000"/>
              </a:solidFill>
            </a:endParaRPr>
          </a:p>
        </p:txBody>
      </p:sp>
    </p:spTree>
    <p:extLst>
      <p:ext uri="{BB962C8B-B14F-4D97-AF65-F5344CB8AC3E}">
        <p14:creationId xmlns:p14="http://schemas.microsoft.com/office/powerpoint/2010/main" val="38069206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Install in minutes</a:t>
            </a:r>
          </a:p>
        </p:txBody>
      </p:sp>
      <p:sp>
        <p:nvSpPr>
          <p:cNvPr id="14" name="Rectangle 13"/>
          <p:cNvSpPr/>
          <p:nvPr/>
        </p:nvSpPr>
        <p:spPr bwMode="auto">
          <a:xfrm>
            <a:off x="216791" y="-663986"/>
            <a:ext cx="3400535" cy="5871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0000"/>
              </a:solidFill>
              <a:effectLst/>
              <a:uLnTx/>
              <a:uFillTx/>
              <a:latin typeface="Segoe UI Semilight"/>
              <a:ea typeface="Segoe UI" pitchFamily="34" charset="0"/>
              <a:cs typeface="Segoe UI" pitchFamily="34" charset="0"/>
            </a:endParaRPr>
          </a:p>
        </p:txBody>
      </p:sp>
      <p:sp>
        <p:nvSpPr>
          <p:cNvPr id="34" name="TextBox 33"/>
          <p:cNvSpPr txBox="1"/>
          <p:nvPr/>
        </p:nvSpPr>
        <p:spPr>
          <a:xfrm>
            <a:off x="7019745" y="1880555"/>
            <a:ext cx="4793026" cy="914400"/>
          </a:xfrm>
          <a:prstGeom prst="rect">
            <a:avLst/>
          </a:prstGeom>
          <a:solidFill>
            <a:schemeClr val="bg1">
              <a:lumMod val="95000"/>
            </a:schemeClr>
          </a:solidFill>
        </p:spPr>
        <p:txBody>
          <a:bodyPr wrap="square" lIns="182880" tIns="45720" rIns="182880" bIns="45720" rtlCol="0" anchor="ctr">
            <a:noAutofit/>
          </a:bodyPr>
          <a:lstStyle/>
          <a:p>
            <a:pPr lvl="0">
              <a:buClr>
                <a:srgbClr val="0078D7"/>
              </a:buClr>
              <a:defRPr/>
            </a:pPr>
            <a:r>
              <a:rPr lang="en-US" sz="2000">
                <a:cs typeface="Segoe UI" panose="020B0502040204020203" pitchFamily="34" charset="0"/>
              </a:rPr>
              <a:t>Easy standalone installation and set up</a:t>
            </a:r>
          </a:p>
        </p:txBody>
      </p:sp>
      <p:sp>
        <p:nvSpPr>
          <p:cNvPr id="35" name="Rectangle 34"/>
          <p:cNvSpPr/>
          <p:nvPr/>
        </p:nvSpPr>
        <p:spPr bwMode="auto">
          <a:xfrm rot="16200000">
            <a:off x="6582213" y="2318088"/>
            <a:ext cx="914400" cy="39335"/>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182880" bIns="45720" numCol="1" rtlCol="0" anchor="ctr" anchorCtr="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3600" u="none" strike="noStrike" kern="1200" cap="none" spc="0" normalizeH="0" baseline="0" noProof="0">
              <a:ln>
                <a:noFill/>
              </a:ln>
              <a:solidFill>
                <a:schemeClr val="tx1"/>
              </a:solidFill>
              <a:effectLst/>
              <a:uLnTx/>
              <a:uFillTx/>
              <a:ea typeface="+mn-ea"/>
              <a:cs typeface="Segoe UI Semibold" panose="020B0702040204020203" pitchFamily="34" charset="0"/>
            </a:endParaRPr>
          </a:p>
        </p:txBody>
      </p:sp>
      <p:sp>
        <p:nvSpPr>
          <p:cNvPr id="37" name="TextBox 36"/>
          <p:cNvSpPr txBox="1"/>
          <p:nvPr/>
        </p:nvSpPr>
        <p:spPr>
          <a:xfrm>
            <a:off x="7019744" y="4131808"/>
            <a:ext cx="4793027" cy="1404517"/>
          </a:xfrm>
          <a:prstGeom prst="rect">
            <a:avLst/>
          </a:prstGeom>
          <a:solidFill>
            <a:schemeClr val="bg1">
              <a:lumMod val="95000"/>
            </a:schemeClr>
          </a:solidFill>
        </p:spPr>
        <p:txBody>
          <a:bodyPr wrap="square" lIns="182880" tIns="45720" rIns="182880" bIns="45720" rtlCol="0" anchor="ctr">
            <a:noAutofit/>
          </a:bodyPr>
          <a:lstStyle/>
          <a:p>
            <a:pPr lvl="0">
              <a:buClr>
                <a:srgbClr val="0078D7"/>
              </a:buClr>
              <a:defRPr/>
            </a:pPr>
            <a:r>
              <a:rPr lang="en-US" sz="2000">
                <a:solidFill>
                  <a:schemeClr val="tx2"/>
                </a:solidFill>
                <a:latin typeface="Segoe UI Semibold" panose="020B0702040204020203" pitchFamily="34" charset="0"/>
                <a:cs typeface="Segoe UI Semibold" panose="020B0702040204020203" pitchFamily="34" charset="0"/>
              </a:rPr>
              <a:t>Requirements</a:t>
            </a:r>
          </a:p>
          <a:p>
            <a:pPr marL="342900" lvl="0" indent="-228600">
              <a:spcBef>
                <a:spcPts val="100"/>
              </a:spcBef>
              <a:buFont typeface="Arial" panose="020B0604020202020204" pitchFamily="34" charset="0"/>
              <a:buChar char="•"/>
              <a:defRPr/>
            </a:pPr>
            <a:r>
              <a:rPr lang="en-US">
                <a:cs typeface="Segoe UI" panose="020B0502040204020203" pitchFamily="34" charset="0"/>
              </a:rPr>
              <a:t>Windows Server 2012+</a:t>
            </a:r>
          </a:p>
          <a:p>
            <a:pPr marL="342900" lvl="0" indent="-228600">
              <a:spcBef>
                <a:spcPts val="100"/>
              </a:spcBef>
              <a:buFont typeface="Arial" panose="020B0604020202020204" pitchFamily="34" charset="0"/>
              <a:buChar char="•"/>
              <a:defRPr/>
            </a:pPr>
            <a:r>
              <a:rPr lang="en-US">
                <a:cs typeface="Segoe UI" panose="020B0502040204020203" pitchFamily="34" charset="0"/>
              </a:rPr>
              <a:t>SQL Server Database Engine (2008 SP4+)</a:t>
            </a:r>
          </a:p>
          <a:p>
            <a:pPr marL="342900" lvl="0" indent="-228600">
              <a:spcBef>
                <a:spcPts val="100"/>
              </a:spcBef>
              <a:buFont typeface="Arial" panose="020B0604020202020204" pitchFamily="34" charset="0"/>
              <a:buChar char="•"/>
              <a:defRPr/>
            </a:pPr>
            <a:r>
              <a:rPr lang="en-US">
                <a:cs typeface="Segoe UI" panose="020B0502040204020203" pitchFamily="34" charset="0"/>
              </a:rPr>
              <a:t>SQL Server Analysis Services (2012 </a:t>
            </a:r>
          </a:p>
        </p:txBody>
      </p:sp>
      <p:sp>
        <p:nvSpPr>
          <p:cNvPr id="38" name="Rectangle 37"/>
          <p:cNvSpPr/>
          <p:nvPr/>
        </p:nvSpPr>
        <p:spPr bwMode="auto">
          <a:xfrm rot="16200000">
            <a:off x="6333945" y="4815779"/>
            <a:ext cx="1408176" cy="36576"/>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3600" u="none" strike="noStrike" kern="1200" cap="none" spc="0" normalizeH="0" baseline="0" noProof="0">
              <a:ln>
                <a:noFill/>
              </a:ln>
              <a:solidFill>
                <a:schemeClr val="tx1"/>
              </a:solidFill>
              <a:effectLst/>
              <a:uLnTx/>
              <a:uFillTx/>
              <a:ea typeface="+mn-ea"/>
              <a:cs typeface="Segoe UI Semibold" panose="020B0702040204020203" pitchFamily="34" charset="0"/>
            </a:endParaRPr>
          </a:p>
        </p:txBody>
      </p:sp>
      <p:sp>
        <p:nvSpPr>
          <p:cNvPr id="40" name="TextBox 39"/>
          <p:cNvSpPr txBox="1"/>
          <p:nvPr/>
        </p:nvSpPr>
        <p:spPr>
          <a:xfrm>
            <a:off x="7019745" y="3007097"/>
            <a:ext cx="4793026" cy="914400"/>
          </a:xfrm>
          <a:prstGeom prst="rect">
            <a:avLst/>
          </a:prstGeom>
          <a:solidFill>
            <a:schemeClr val="bg1">
              <a:lumMod val="95000"/>
            </a:schemeClr>
          </a:solidFill>
        </p:spPr>
        <p:txBody>
          <a:bodyPr wrap="square" lIns="182880" tIns="45720" rIns="182880" bIns="45720" rtlCol="0" anchor="ctr">
            <a:noAutofit/>
          </a:bodyPr>
          <a:lstStyle/>
          <a:p>
            <a:pPr lvl="0">
              <a:buClr>
                <a:srgbClr val="0078D7"/>
              </a:buClr>
              <a:defRPr/>
            </a:pPr>
            <a:r>
              <a:rPr lang="en-US" sz="2000">
                <a:cs typeface="Segoe UI" panose="020B0502040204020203" pitchFamily="34" charset="0"/>
              </a:rPr>
              <a:t>Zero impact on database ETL processes</a:t>
            </a:r>
          </a:p>
        </p:txBody>
      </p:sp>
      <p:sp>
        <p:nvSpPr>
          <p:cNvPr id="41" name="Rectangle 40"/>
          <p:cNvSpPr/>
          <p:nvPr/>
        </p:nvSpPr>
        <p:spPr bwMode="auto">
          <a:xfrm rot="16200000">
            <a:off x="6582213" y="3444630"/>
            <a:ext cx="914400" cy="39335"/>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182880" bIns="45720" numCol="1" rtlCol="0" anchor="ctr" anchorCtr="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3600" u="none" strike="noStrike" kern="1200" cap="none" spc="0" normalizeH="0" baseline="0" noProof="0">
              <a:ln>
                <a:noFill/>
              </a:ln>
              <a:solidFill>
                <a:schemeClr val="tx1"/>
              </a:solidFill>
              <a:effectLst/>
              <a:uLnTx/>
              <a:uFillTx/>
              <a:ea typeface="+mn-ea"/>
              <a:cs typeface="Segoe UI Semibold" panose="020B0702040204020203" pitchFamily="34" charset="0"/>
            </a:endParaRPr>
          </a:p>
        </p:txBody>
      </p:sp>
      <p:grpSp>
        <p:nvGrpSpPr>
          <p:cNvPr id="33" name="Group 32">
            <a:extLst>
              <a:ext uri="{FF2B5EF4-FFF2-40B4-BE49-F238E27FC236}">
                <a16:creationId xmlns:a16="http://schemas.microsoft.com/office/drawing/2014/main" id="{3EB7AFD7-D62F-45EF-B18E-B5A458797F4B}"/>
              </a:ext>
            </a:extLst>
          </p:cNvPr>
          <p:cNvGrpSpPr/>
          <p:nvPr/>
        </p:nvGrpSpPr>
        <p:grpSpPr>
          <a:xfrm>
            <a:off x="726830" y="1555564"/>
            <a:ext cx="5697415" cy="4270805"/>
            <a:chOff x="655638" y="2219210"/>
            <a:chExt cx="5615620" cy="3237594"/>
          </a:xfrm>
        </p:grpSpPr>
        <p:sp>
          <p:nvSpPr>
            <p:cNvPr id="43" name="Rectangle 42">
              <a:extLst>
                <a:ext uri="{FF2B5EF4-FFF2-40B4-BE49-F238E27FC236}">
                  <a16:creationId xmlns:a16="http://schemas.microsoft.com/office/drawing/2014/main" id="{62B532BB-5504-4322-BAA1-DD65E9F5C85A}"/>
                </a:ext>
              </a:extLst>
            </p:cNvPr>
            <p:cNvSpPr/>
            <p:nvPr/>
          </p:nvSpPr>
          <p:spPr bwMode="auto">
            <a:xfrm>
              <a:off x="1173982" y="2219210"/>
              <a:ext cx="4663463" cy="3020135"/>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err="1">
                <a:solidFill>
                  <a:schemeClr val="tx1"/>
                </a:solidFill>
              </a:endParaRPr>
            </a:p>
          </p:txBody>
        </p:sp>
        <p:sp>
          <p:nvSpPr>
            <p:cNvPr id="44" name="Freeform 51">
              <a:extLst>
                <a:ext uri="{FF2B5EF4-FFF2-40B4-BE49-F238E27FC236}">
                  <a16:creationId xmlns:a16="http://schemas.microsoft.com/office/drawing/2014/main" id="{338832B3-9062-43DA-BE01-7D91F3E4C826}"/>
                </a:ext>
              </a:extLst>
            </p:cNvPr>
            <p:cNvSpPr>
              <a:spLocks/>
            </p:cNvSpPr>
            <p:nvPr/>
          </p:nvSpPr>
          <p:spPr bwMode="auto">
            <a:xfrm>
              <a:off x="655638" y="5233090"/>
              <a:ext cx="5615620" cy="223714"/>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Shape 45">
              <a:extLst>
                <a:ext uri="{FF2B5EF4-FFF2-40B4-BE49-F238E27FC236}">
                  <a16:creationId xmlns:a16="http://schemas.microsoft.com/office/drawing/2014/main" id="{5BB7BF41-6C57-4F3B-BA4B-472F9FB0478C}"/>
                </a:ext>
              </a:extLst>
            </p:cNvPr>
            <p:cNvSpPr/>
            <p:nvPr/>
          </p:nvSpPr>
          <p:spPr bwMode="auto">
            <a:xfrm>
              <a:off x="2622804" y="2219210"/>
              <a:ext cx="3207041" cy="2947370"/>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40" tIns="45720" rIns="91440" bIns="45720" numCol="1" anchor="t" anchorCtr="0" compatLnSpc="1">
              <a:prstTxWarp prst="textNoShape">
                <a:avLst/>
              </a:prstTxWarp>
              <a:noAutofit/>
            </a:bodyPr>
            <a:lstStyle/>
            <a:p>
              <a:endParaRPr lang="en-US" dirty="0" err="1">
                <a:solidFill>
                  <a:schemeClr val="tx1"/>
                </a:solidFill>
              </a:endParaRPr>
            </a:p>
          </p:txBody>
        </p:sp>
      </p:grpSp>
      <p:pic>
        <p:nvPicPr>
          <p:cNvPr id="4" name="Picture 3">
            <a:extLst>
              <a:ext uri="{FF2B5EF4-FFF2-40B4-BE49-F238E27FC236}">
                <a16:creationId xmlns:a16="http://schemas.microsoft.com/office/drawing/2014/main" id="{B8452E62-F105-48F9-8C31-6078EDFDD8C2}"/>
              </a:ext>
            </a:extLst>
          </p:cNvPr>
          <p:cNvPicPr>
            <a:picLocks noChangeAspect="1"/>
          </p:cNvPicPr>
          <p:nvPr/>
        </p:nvPicPr>
        <p:blipFill>
          <a:blip r:embed="rId3"/>
          <a:stretch>
            <a:fillRect/>
          </a:stretch>
        </p:blipFill>
        <p:spPr>
          <a:xfrm>
            <a:off x="1554113" y="1782396"/>
            <a:ext cx="4126426" cy="3566709"/>
          </a:xfrm>
          <a:prstGeom prst="rect">
            <a:avLst/>
          </a:prstGeom>
          <a:ln>
            <a:solidFill>
              <a:schemeClr val="accent6"/>
            </a:solidFill>
          </a:ln>
        </p:spPr>
      </p:pic>
    </p:spTree>
    <p:extLst>
      <p:ext uri="{BB962C8B-B14F-4D97-AF65-F5344CB8AC3E}">
        <p14:creationId xmlns:p14="http://schemas.microsoft.com/office/powerpoint/2010/main" val="4231183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D6A5D219-60DA-4088-B8C5-DDF725E173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9553" y="440228"/>
            <a:ext cx="9890312" cy="5951917"/>
          </a:xfrm>
          <a:prstGeom prst="rect">
            <a:avLst/>
          </a:prstGeom>
        </p:spPr>
      </p:pic>
    </p:spTree>
    <p:extLst>
      <p:ext uri="{BB962C8B-B14F-4D97-AF65-F5344CB8AC3E}">
        <p14:creationId xmlns:p14="http://schemas.microsoft.com/office/powerpoint/2010/main" val="18681128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a:t>Migrate from SSRS (Native mode)</a:t>
            </a:r>
            <a:br>
              <a:rPr lang="en-US" sz="4400"/>
            </a:br>
            <a:endParaRPr lang="en-US" sz="4400"/>
          </a:p>
        </p:txBody>
      </p:sp>
      <p:sp>
        <p:nvSpPr>
          <p:cNvPr id="21" name="Rectangle 20"/>
          <p:cNvSpPr/>
          <p:nvPr/>
        </p:nvSpPr>
        <p:spPr bwMode="auto">
          <a:xfrm>
            <a:off x="6425882" y="1675710"/>
            <a:ext cx="4467585" cy="6093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u="none" strike="noStrike" kern="1200" cap="none" spc="0" normalizeH="0" baseline="0" noProof="0">
                <a:ln>
                  <a:noFill/>
                </a:ln>
                <a:solidFill>
                  <a:schemeClr val="tx2"/>
                </a:solidFill>
                <a:effectLst/>
                <a:uLnTx/>
                <a:uFillTx/>
                <a:latin typeface="+mj-lt"/>
                <a:ea typeface="Segoe UI" pitchFamily="34" charset="0"/>
                <a:cs typeface="Segoe UI" pitchFamily="34" charset="0"/>
              </a:rPr>
              <a:t>Three Step Migration</a:t>
            </a:r>
          </a:p>
          <a:p>
            <a:pPr defTabSz="932472" fontAlgn="base">
              <a:lnSpc>
                <a:spcPct val="90000"/>
              </a:lnSpc>
              <a:spcBef>
                <a:spcPct val="0"/>
              </a:spcBef>
              <a:spcAft>
                <a:spcPct val="0"/>
              </a:spcAft>
              <a:defRPr/>
            </a:pPr>
            <a:r>
              <a:rPr lang="en-US" sz="1600">
                <a:solidFill>
                  <a:schemeClr val="tx1"/>
                </a:solidFill>
              </a:rPr>
              <a:t>White paper coming soon</a:t>
            </a:r>
            <a:r>
              <a:rPr lang="en-US" sz="1600">
                <a:solidFill>
                  <a:schemeClr val="accent5"/>
                </a:solidFill>
              </a:rPr>
              <a:t>!</a:t>
            </a:r>
          </a:p>
        </p:txBody>
      </p:sp>
      <p:sp>
        <p:nvSpPr>
          <p:cNvPr id="23" name="Freeform: Shape 22"/>
          <p:cNvSpPr>
            <a:spLocks noChangeArrowheads="1"/>
          </p:cNvSpPr>
          <p:nvPr/>
        </p:nvSpPr>
        <p:spPr bwMode="auto">
          <a:xfrm>
            <a:off x="1006212" y="4326276"/>
            <a:ext cx="1291066" cy="1453836"/>
          </a:xfrm>
          <a:custGeom>
            <a:avLst/>
            <a:gdLst>
              <a:gd name="connsiteX0" fmla="*/ 691074 w 719138"/>
              <a:gd name="connsiteY0" fmla="*/ 569495 h 841376"/>
              <a:gd name="connsiteX1" fmla="*/ 658553 w 719138"/>
              <a:gd name="connsiteY1" fmla="*/ 598358 h 841376"/>
              <a:gd name="connsiteX2" fmla="*/ 359569 w 719138"/>
              <a:gd name="connsiteY2" fmla="*/ 673101 h 841376"/>
              <a:gd name="connsiteX3" fmla="*/ 60585 w 719138"/>
              <a:gd name="connsiteY3" fmla="*/ 598358 h 841376"/>
              <a:gd name="connsiteX4" fmla="*/ 28064 w 719138"/>
              <a:gd name="connsiteY4" fmla="*/ 569495 h 841376"/>
              <a:gd name="connsiteX5" fmla="*/ 28064 w 719138"/>
              <a:gd name="connsiteY5" fmla="*/ 601845 h 841376"/>
              <a:gd name="connsiteX6" fmla="*/ 28064 w 719138"/>
              <a:gd name="connsiteY6" fmla="*/ 670325 h 841376"/>
              <a:gd name="connsiteX7" fmla="*/ 359569 w 719138"/>
              <a:gd name="connsiteY7" fmla="*/ 813450 h 841376"/>
              <a:gd name="connsiteX8" fmla="*/ 691074 w 719138"/>
              <a:gd name="connsiteY8" fmla="*/ 670325 h 841376"/>
              <a:gd name="connsiteX9" fmla="*/ 691074 w 719138"/>
              <a:gd name="connsiteY9" fmla="*/ 576482 h 841376"/>
              <a:gd name="connsiteX10" fmla="*/ 691074 w 719138"/>
              <a:gd name="connsiteY10" fmla="*/ 401220 h 841376"/>
              <a:gd name="connsiteX11" fmla="*/ 658553 w 719138"/>
              <a:gd name="connsiteY11" fmla="*/ 430083 h 841376"/>
              <a:gd name="connsiteX12" fmla="*/ 359569 w 719138"/>
              <a:gd name="connsiteY12" fmla="*/ 504826 h 841376"/>
              <a:gd name="connsiteX13" fmla="*/ 60585 w 719138"/>
              <a:gd name="connsiteY13" fmla="*/ 430083 h 841376"/>
              <a:gd name="connsiteX14" fmla="*/ 28064 w 719138"/>
              <a:gd name="connsiteY14" fmla="*/ 401220 h 841376"/>
              <a:gd name="connsiteX15" fmla="*/ 28064 w 719138"/>
              <a:gd name="connsiteY15" fmla="*/ 433570 h 841376"/>
              <a:gd name="connsiteX16" fmla="*/ 28064 w 719138"/>
              <a:gd name="connsiteY16" fmla="*/ 502050 h 841376"/>
              <a:gd name="connsiteX17" fmla="*/ 359569 w 719138"/>
              <a:gd name="connsiteY17" fmla="*/ 645175 h 841376"/>
              <a:gd name="connsiteX18" fmla="*/ 691074 w 719138"/>
              <a:gd name="connsiteY18" fmla="*/ 502050 h 841376"/>
              <a:gd name="connsiteX19" fmla="*/ 691074 w 719138"/>
              <a:gd name="connsiteY19" fmla="*/ 408207 h 841376"/>
              <a:gd name="connsiteX20" fmla="*/ 691074 w 719138"/>
              <a:gd name="connsiteY20" fmla="*/ 235688 h 841376"/>
              <a:gd name="connsiteX21" fmla="*/ 690881 w 719138"/>
              <a:gd name="connsiteY21" fmla="*/ 235982 h 841376"/>
              <a:gd name="connsiteX22" fmla="*/ 359569 w 719138"/>
              <a:gd name="connsiteY22" fmla="*/ 339726 h 841376"/>
              <a:gd name="connsiteX23" fmla="*/ 28257 w 719138"/>
              <a:gd name="connsiteY23" fmla="*/ 235982 h 841376"/>
              <a:gd name="connsiteX24" fmla="*/ 28064 w 719138"/>
              <a:gd name="connsiteY24" fmla="*/ 235688 h 841376"/>
              <a:gd name="connsiteX25" fmla="*/ 28064 w 719138"/>
              <a:gd name="connsiteY25" fmla="*/ 265295 h 841376"/>
              <a:gd name="connsiteX26" fmla="*/ 28064 w 719138"/>
              <a:gd name="connsiteY26" fmla="*/ 333775 h 841376"/>
              <a:gd name="connsiteX27" fmla="*/ 359569 w 719138"/>
              <a:gd name="connsiteY27" fmla="*/ 476899 h 841376"/>
              <a:gd name="connsiteX28" fmla="*/ 691074 w 719138"/>
              <a:gd name="connsiteY28" fmla="*/ 333775 h 841376"/>
              <a:gd name="connsiteX29" fmla="*/ 691074 w 719138"/>
              <a:gd name="connsiteY29" fmla="*/ 239932 h 841376"/>
              <a:gd name="connsiteX30" fmla="*/ 359569 w 719138"/>
              <a:gd name="connsiteY30" fmla="*/ 28575 h 841376"/>
              <a:gd name="connsiteX31" fmla="*/ 28575 w 719138"/>
              <a:gd name="connsiteY31" fmla="*/ 170657 h 841376"/>
              <a:gd name="connsiteX32" fmla="*/ 359569 w 719138"/>
              <a:gd name="connsiteY32" fmla="*/ 312739 h 841376"/>
              <a:gd name="connsiteX33" fmla="*/ 690563 w 719138"/>
              <a:gd name="connsiteY33" fmla="*/ 170657 h 841376"/>
              <a:gd name="connsiteX34" fmla="*/ 359569 w 719138"/>
              <a:gd name="connsiteY34" fmla="*/ 28575 h 841376"/>
              <a:gd name="connsiteX35" fmla="*/ 359569 w 719138"/>
              <a:gd name="connsiteY35" fmla="*/ 0 h 841376"/>
              <a:gd name="connsiteX36" fmla="*/ 719138 w 719138"/>
              <a:gd name="connsiteY36" fmla="*/ 169863 h 841376"/>
              <a:gd name="connsiteX37" fmla="*/ 718799 w 719138"/>
              <a:gd name="connsiteY37" fmla="*/ 171451 h 841376"/>
              <a:gd name="connsiteX38" fmla="*/ 719138 w 719138"/>
              <a:gd name="connsiteY38" fmla="*/ 171451 h 841376"/>
              <a:gd name="connsiteX39" fmla="*/ 719138 w 719138"/>
              <a:gd name="connsiteY39" fmla="*/ 333775 h 841376"/>
              <a:gd name="connsiteX40" fmla="*/ 717915 w 719138"/>
              <a:gd name="connsiteY40" fmla="*/ 339726 h 841376"/>
              <a:gd name="connsiteX41" fmla="*/ 719138 w 719138"/>
              <a:gd name="connsiteY41" fmla="*/ 339726 h 841376"/>
              <a:gd name="connsiteX42" fmla="*/ 719138 w 719138"/>
              <a:gd name="connsiteY42" fmla="*/ 502050 h 841376"/>
              <a:gd name="connsiteX43" fmla="*/ 717915 w 719138"/>
              <a:gd name="connsiteY43" fmla="*/ 508001 h 841376"/>
              <a:gd name="connsiteX44" fmla="*/ 719138 w 719138"/>
              <a:gd name="connsiteY44" fmla="*/ 508001 h 841376"/>
              <a:gd name="connsiteX45" fmla="*/ 719138 w 719138"/>
              <a:gd name="connsiteY45" fmla="*/ 670325 h 841376"/>
              <a:gd name="connsiteX46" fmla="*/ 359569 w 719138"/>
              <a:gd name="connsiteY46" fmla="*/ 841376 h 841376"/>
              <a:gd name="connsiteX47" fmla="*/ 0 w 719138"/>
              <a:gd name="connsiteY47" fmla="*/ 670325 h 841376"/>
              <a:gd name="connsiteX48" fmla="*/ 0 w 719138"/>
              <a:gd name="connsiteY48" fmla="*/ 508001 h 841376"/>
              <a:gd name="connsiteX49" fmla="*/ 1224 w 719138"/>
              <a:gd name="connsiteY49" fmla="*/ 508001 h 841376"/>
              <a:gd name="connsiteX50" fmla="*/ 0 w 719138"/>
              <a:gd name="connsiteY50" fmla="*/ 502050 h 841376"/>
              <a:gd name="connsiteX51" fmla="*/ 0 w 719138"/>
              <a:gd name="connsiteY51" fmla="*/ 339726 h 841376"/>
              <a:gd name="connsiteX52" fmla="*/ 1224 w 719138"/>
              <a:gd name="connsiteY52" fmla="*/ 339726 h 841376"/>
              <a:gd name="connsiteX53" fmla="*/ 0 w 719138"/>
              <a:gd name="connsiteY53" fmla="*/ 333775 h 841376"/>
              <a:gd name="connsiteX54" fmla="*/ 0 w 719138"/>
              <a:gd name="connsiteY54" fmla="*/ 171451 h 841376"/>
              <a:gd name="connsiteX55" fmla="*/ 339 w 719138"/>
              <a:gd name="connsiteY55" fmla="*/ 171451 h 841376"/>
              <a:gd name="connsiteX56" fmla="*/ 0 w 719138"/>
              <a:gd name="connsiteY56" fmla="*/ 169863 h 841376"/>
              <a:gd name="connsiteX57" fmla="*/ 359569 w 719138"/>
              <a:gd name="connsiteY57" fmla="*/ 0 h 84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719138" h="841376">
                <a:moveTo>
                  <a:pt x="691074" y="569495"/>
                </a:moveTo>
                <a:lnTo>
                  <a:pt x="658553" y="598358"/>
                </a:lnTo>
                <a:cubicBezTo>
                  <a:pt x="594577" y="643784"/>
                  <a:pt x="485638" y="673101"/>
                  <a:pt x="359569" y="673101"/>
                </a:cubicBezTo>
                <a:cubicBezTo>
                  <a:pt x="233501" y="673101"/>
                  <a:pt x="124561" y="643784"/>
                  <a:pt x="60585" y="598358"/>
                </a:cubicBezTo>
                <a:lnTo>
                  <a:pt x="28064" y="569495"/>
                </a:lnTo>
                <a:lnTo>
                  <a:pt x="28064" y="601845"/>
                </a:lnTo>
                <a:cubicBezTo>
                  <a:pt x="28064" y="670325"/>
                  <a:pt x="28064" y="670325"/>
                  <a:pt x="28064" y="670325"/>
                </a:cubicBezTo>
                <a:cubicBezTo>
                  <a:pt x="28064" y="748869"/>
                  <a:pt x="180662" y="813450"/>
                  <a:pt x="359569" y="813450"/>
                </a:cubicBezTo>
                <a:cubicBezTo>
                  <a:pt x="538477" y="813450"/>
                  <a:pt x="691074" y="748869"/>
                  <a:pt x="691074" y="670325"/>
                </a:cubicBezTo>
                <a:cubicBezTo>
                  <a:pt x="691074" y="629744"/>
                  <a:pt x="691074" y="599308"/>
                  <a:pt x="691074" y="576482"/>
                </a:cubicBezTo>
                <a:close/>
                <a:moveTo>
                  <a:pt x="691074" y="401220"/>
                </a:moveTo>
                <a:lnTo>
                  <a:pt x="658553" y="430083"/>
                </a:lnTo>
                <a:cubicBezTo>
                  <a:pt x="594577" y="475509"/>
                  <a:pt x="485638" y="504826"/>
                  <a:pt x="359569" y="504826"/>
                </a:cubicBezTo>
                <a:cubicBezTo>
                  <a:pt x="233501" y="504826"/>
                  <a:pt x="124561" y="475509"/>
                  <a:pt x="60585" y="430083"/>
                </a:cubicBezTo>
                <a:lnTo>
                  <a:pt x="28064" y="401220"/>
                </a:lnTo>
                <a:lnTo>
                  <a:pt x="28064" y="433570"/>
                </a:lnTo>
                <a:cubicBezTo>
                  <a:pt x="28064" y="502050"/>
                  <a:pt x="28064" y="502050"/>
                  <a:pt x="28064" y="502050"/>
                </a:cubicBezTo>
                <a:cubicBezTo>
                  <a:pt x="28064" y="580594"/>
                  <a:pt x="180662" y="645175"/>
                  <a:pt x="359569" y="645175"/>
                </a:cubicBezTo>
                <a:cubicBezTo>
                  <a:pt x="538477" y="645175"/>
                  <a:pt x="691074" y="580594"/>
                  <a:pt x="691074" y="502050"/>
                </a:cubicBezTo>
                <a:cubicBezTo>
                  <a:pt x="691074" y="461469"/>
                  <a:pt x="691074" y="431033"/>
                  <a:pt x="691074" y="408207"/>
                </a:cubicBezTo>
                <a:close/>
                <a:moveTo>
                  <a:pt x="691074" y="235688"/>
                </a:moveTo>
                <a:lnTo>
                  <a:pt x="690881" y="235982"/>
                </a:lnTo>
                <a:cubicBezTo>
                  <a:pt x="636296" y="296948"/>
                  <a:pt x="508507" y="339726"/>
                  <a:pt x="359569" y="339726"/>
                </a:cubicBezTo>
                <a:cubicBezTo>
                  <a:pt x="210631" y="339726"/>
                  <a:pt x="82843" y="296948"/>
                  <a:pt x="28257" y="235982"/>
                </a:cubicBezTo>
                <a:lnTo>
                  <a:pt x="28064" y="235688"/>
                </a:lnTo>
                <a:lnTo>
                  <a:pt x="28064" y="265295"/>
                </a:lnTo>
                <a:cubicBezTo>
                  <a:pt x="28064" y="333775"/>
                  <a:pt x="28064" y="333775"/>
                  <a:pt x="28064" y="333775"/>
                </a:cubicBezTo>
                <a:cubicBezTo>
                  <a:pt x="28064" y="410574"/>
                  <a:pt x="180662" y="476899"/>
                  <a:pt x="359569" y="476899"/>
                </a:cubicBezTo>
                <a:cubicBezTo>
                  <a:pt x="538477" y="476899"/>
                  <a:pt x="691074" y="410574"/>
                  <a:pt x="691074" y="333775"/>
                </a:cubicBezTo>
                <a:cubicBezTo>
                  <a:pt x="691074" y="293194"/>
                  <a:pt x="691074" y="262758"/>
                  <a:pt x="691074" y="239932"/>
                </a:cubicBezTo>
                <a:close/>
                <a:moveTo>
                  <a:pt x="359569" y="28575"/>
                </a:moveTo>
                <a:cubicBezTo>
                  <a:pt x="176766" y="28575"/>
                  <a:pt x="28575" y="92187"/>
                  <a:pt x="28575" y="170657"/>
                </a:cubicBezTo>
                <a:cubicBezTo>
                  <a:pt x="28575" y="249127"/>
                  <a:pt x="176766" y="312739"/>
                  <a:pt x="359569" y="312739"/>
                </a:cubicBezTo>
                <a:cubicBezTo>
                  <a:pt x="542372" y="312739"/>
                  <a:pt x="690563" y="249127"/>
                  <a:pt x="690563" y="170657"/>
                </a:cubicBezTo>
                <a:cubicBezTo>
                  <a:pt x="690563" y="92187"/>
                  <a:pt x="542372" y="28575"/>
                  <a:pt x="359569" y="28575"/>
                </a:cubicBezTo>
                <a:close/>
                <a:moveTo>
                  <a:pt x="359569" y="0"/>
                </a:moveTo>
                <a:cubicBezTo>
                  <a:pt x="558153" y="0"/>
                  <a:pt x="719138" y="76050"/>
                  <a:pt x="719138" y="169863"/>
                </a:cubicBezTo>
                <a:lnTo>
                  <a:pt x="718799" y="171451"/>
                </a:lnTo>
                <a:lnTo>
                  <a:pt x="719138" y="171451"/>
                </a:lnTo>
                <a:cubicBezTo>
                  <a:pt x="719138" y="333775"/>
                  <a:pt x="719138" y="333775"/>
                  <a:pt x="719138" y="333775"/>
                </a:cubicBezTo>
                <a:lnTo>
                  <a:pt x="717915" y="339726"/>
                </a:lnTo>
                <a:lnTo>
                  <a:pt x="719138" y="339726"/>
                </a:lnTo>
                <a:cubicBezTo>
                  <a:pt x="719138" y="502050"/>
                  <a:pt x="719138" y="502050"/>
                  <a:pt x="719138" y="502050"/>
                </a:cubicBezTo>
                <a:lnTo>
                  <a:pt x="717915" y="508001"/>
                </a:lnTo>
                <a:lnTo>
                  <a:pt x="719138" y="508001"/>
                </a:lnTo>
                <a:cubicBezTo>
                  <a:pt x="719138" y="670325"/>
                  <a:pt x="719138" y="670325"/>
                  <a:pt x="719138" y="670325"/>
                </a:cubicBezTo>
                <a:cubicBezTo>
                  <a:pt x="719138" y="766323"/>
                  <a:pt x="561279" y="841376"/>
                  <a:pt x="359569" y="841376"/>
                </a:cubicBezTo>
                <a:cubicBezTo>
                  <a:pt x="157860" y="841376"/>
                  <a:pt x="0" y="766323"/>
                  <a:pt x="0" y="670325"/>
                </a:cubicBezTo>
                <a:cubicBezTo>
                  <a:pt x="0" y="508001"/>
                  <a:pt x="0" y="508001"/>
                  <a:pt x="0" y="508001"/>
                </a:cubicBezTo>
                <a:lnTo>
                  <a:pt x="1224" y="508001"/>
                </a:lnTo>
                <a:lnTo>
                  <a:pt x="0" y="502050"/>
                </a:lnTo>
                <a:cubicBezTo>
                  <a:pt x="0" y="339726"/>
                  <a:pt x="0" y="339726"/>
                  <a:pt x="0" y="339726"/>
                </a:cubicBezTo>
                <a:lnTo>
                  <a:pt x="1224" y="339726"/>
                </a:lnTo>
                <a:lnTo>
                  <a:pt x="0" y="333775"/>
                </a:lnTo>
                <a:cubicBezTo>
                  <a:pt x="0" y="171451"/>
                  <a:pt x="0" y="171451"/>
                  <a:pt x="0" y="171451"/>
                </a:cubicBezTo>
                <a:lnTo>
                  <a:pt x="339" y="171451"/>
                </a:lnTo>
                <a:lnTo>
                  <a:pt x="0" y="169863"/>
                </a:lnTo>
                <a:cubicBezTo>
                  <a:pt x="0" y="76050"/>
                  <a:pt x="160985" y="0"/>
                  <a:pt x="359569" y="0"/>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46" name="Group 45"/>
          <p:cNvGrpSpPr/>
          <p:nvPr/>
        </p:nvGrpSpPr>
        <p:grpSpPr>
          <a:xfrm rot="16200000">
            <a:off x="1331705" y="3862167"/>
            <a:ext cx="640080" cy="115872"/>
            <a:chOff x="2220913" y="3983038"/>
            <a:chExt cx="818832" cy="115888"/>
          </a:xfrm>
          <a:solidFill>
            <a:schemeClr val="bg1">
              <a:lumMod val="75000"/>
            </a:schemeClr>
          </a:solidFill>
        </p:grpSpPr>
        <p:sp>
          <p:nvSpPr>
            <p:cNvPr id="47" name="Line 83"/>
            <p:cNvSpPr>
              <a:spLocks noChangeShapeType="1"/>
            </p:cNvSpPr>
            <p:nvPr/>
          </p:nvSpPr>
          <p:spPr bwMode="auto">
            <a:xfrm flipH="1">
              <a:off x="2308225" y="4041775"/>
              <a:ext cx="731520" cy="0"/>
            </a:xfrm>
            <a:prstGeom prst="line">
              <a:avLst/>
            </a:prstGeom>
            <a:grpFill/>
            <a:ln w="22225" cap="rnd">
              <a:solidFill>
                <a:schemeClr val="bg1">
                  <a:lumMod val="75000"/>
                </a:schemeClr>
              </a:solidFill>
              <a:prstDash val="solid"/>
              <a:round/>
              <a:headEnd/>
              <a:tailEnd/>
            </a:ln>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Light"/>
                <a:ea typeface="+mn-ea"/>
                <a:cs typeface="+mn-cs"/>
              </a:endParaRPr>
            </a:p>
          </p:txBody>
        </p:sp>
        <p:sp>
          <p:nvSpPr>
            <p:cNvPr id="48"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grpFill/>
            <a:ln w="0">
              <a:solidFill>
                <a:schemeClr val="bg1">
                  <a:lumMod val="75000"/>
                </a:schemeClr>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Light"/>
                <a:ea typeface="+mn-ea"/>
                <a:cs typeface="+mn-cs"/>
              </a:endParaRPr>
            </a:p>
          </p:txBody>
        </p:sp>
      </p:grpSp>
      <p:grpSp>
        <p:nvGrpSpPr>
          <p:cNvPr id="49" name="Group 48"/>
          <p:cNvGrpSpPr/>
          <p:nvPr/>
        </p:nvGrpSpPr>
        <p:grpSpPr>
          <a:xfrm rot="16200000">
            <a:off x="4511122" y="3862167"/>
            <a:ext cx="640080" cy="115872"/>
            <a:chOff x="2220913" y="3983038"/>
            <a:chExt cx="818832" cy="115888"/>
          </a:xfrm>
          <a:solidFill>
            <a:schemeClr val="bg1">
              <a:lumMod val="75000"/>
            </a:schemeClr>
          </a:solidFill>
        </p:grpSpPr>
        <p:sp>
          <p:nvSpPr>
            <p:cNvPr id="50" name="Line 83"/>
            <p:cNvSpPr>
              <a:spLocks noChangeShapeType="1"/>
            </p:cNvSpPr>
            <p:nvPr/>
          </p:nvSpPr>
          <p:spPr bwMode="auto">
            <a:xfrm flipH="1">
              <a:off x="2308225" y="4041775"/>
              <a:ext cx="731520" cy="0"/>
            </a:xfrm>
            <a:prstGeom prst="line">
              <a:avLst/>
            </a:prstGeom>
            <a:grpFill/>
            <a:ln w="22225" cap="rnd">
              <a:solidFill>
                <a:schemeClr val="bg1">
                  <a:lumMod val="75000"/>
                </a:schemeClr>
              </a:solidFill>
              <a:prstDash val="solid"/>
              <a:round/>
              <a:headEnd/>
              <a:tailEnd/>
            </a:ln>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Light"/>
                <a:ea typeface="+mn-ea"/>
                <a:cs typeface="+mn-cs"/>
              </a:endParaRPr>
            </a:p>
          </p:txBody>
        </p:sp>
        <p:sp>
          <p:nvSpPr>
            <p:cNvPr id="51"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grpFill/>
            <a:ln w="0">
              <a:solidFill>
                <a:schemeClr val="bg1">
                  <a:lumMod val="75000"/>
                </a:schemeClr>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Light"/>
                <a:ea typeface="+mn-ea"/>
                <a:cs typeface="+mn-cs"/>
              </a:endParaRPr>
            </a:p>
          </p:txBody>
        </p:sp>
      </p:grpSp>
      <p:grpSp>
        <p:nvGrpSpPr>
          <p:cNvPr id="54" name="Group 53"/>
          <p:cNvGrpSpPr>
            <a:grpSpLocks noChangeAspect="1"/>
          </p:cNvGrpSpPr>
          <p:nvPr/>
        </p:nvGrpSpPr>
        <p:grpSpPr>
          <a:xfrm>
            <a:off x="1307580" y="2064799"/>
            <a:ext cx="688331" cy="876917"/>
            <a:chOff x="1339651" y="1619734"/>
            <a:chExt cx="917774" cy="1169223"/>
          </a:xfrm>
        </p:grpSpPr>
        <p:sp>
          <p:nvSpPr>
            <p:cNvPr id="29" name="Freeform 87"/>
            <p:cNvSpPr>
              <a:spLocks/>
            </p:cNvSpPr>
            <p:nvPr/>
          </p:nvSpPr>
          <p:spPr bwMode="auto">
            <a:xfrm>
              <a:off x="1339651" y="1619734"/>
              <a:ext cx="657718" cy="963185"/>
            </a:xfrm>
            <a:custGeom>
              <a:avLst/>
              <a:gdLst>
                <a:gd name="connsiteX0" fmla="*/ 122238 w 2276475"/>
                <a:gd name="connsiteY0" fmla="*/ 2868613 h 3333750"/>
                <a:gd name="connsiteX1" fmla="*/ 122238 w 2276475"/>
                <a:gd name="connsiteY1" fmla="*/ 3185748 h 3333750"/>
                <a:gd name="connsiteX2" fmla="*/ 128322 w 2276475"/>
                <a:gd name="connsiteY2" fmla="*/ 3213101 h 3333750"/>
                <a:gd name="connsiteX3" fmla="*/ 2148154 w 2276475"/>
                <a:gd name="connsiteY3" fmla="*/ 3213101 h 3333750"/>
                <a:gd name="connsiteX4" fmla="*/ 2154238 w 2276475"/>
                <a:gd name="connsiteY4" fmla="*/ 3185748 h 3333750"/>
                <a:gd name="connsiteX5" fmla="*/ 2154238 w 2276475"/>
                <a:gd name="connsiteY5" fmla="*/ 2868613 h 3333750"/>
                <a:gd name="connsiteX6" fmla="*/ 2019847 w 2276475"/>
                <a:gd name="connsiteY6" fmla="*/ 2868613 h 3333750"/>
                <a:gd name="connsiteX7" fmla="*/ 126626 w 2276475"/>
                <a:gd name="connsiteY7" fmla="*/ 2868613 h 3333750"/>
                <a:gd name="connsiteX8" fmla="*/ 399008 w 2276475"/>
                <a:gd name="connsiteY8" fmla="*/ 2470150 h 3333750"/>
                <a:gd name="connsiteX9" fmla="*/ 1342482 w 2276475"/>
                <a:gd name="connsiteY9" fmla="*/ 2470150 h 3333750"/>
                <a:gd name="connsiteX10" fmla="*/ 1403351 w 2276475"/>
                <a:gd name="connsiteY10" fmla="*/ 2531269 h 3333750"/>
                <a:gd name="connsiteX11" fmla="*/ 1342482 w 2276475"/>
                <a:gd name="connsiteY11" fmla="*/ 2592388 h 3333750"/>
                <a:gd name="connsiteX12" fmla="*/ 399008 w 2276475"/>
                <a:gd name="connsiteY12" fmla="*/ 2592388 h 3333750"/>
                <a:gd name="connsiteX13" fmla="*/ 338138 w 2276475"/>
                <a:gd name="connsiteY13" fmla="*/ 2531269 h 3333750"/>
                <a:gd name="connsiteX14" fmla="*/ 399008 w 2276475"/>
                <a:gd name="connsiteY14" fmla="*/ 2470150 h 3333750"/>
                <a:gd name="connsiteX15" fmla="*/ 1677078 w 2276475"/>
                <a:gd name="connsiteY15" fmla="*/ 2373313 h 3333750"/>
                <a:gd name="connsiteX16" fmla="*/ 1600621 w 2276475"/>
                <a:gd name="connsiteY16" fmla="*/ 2403641 h 3333750"/>
                <a:gd name="connsiteX17" fmla="*/ 1570038 w 2276475"/>
                <a:gd name="connsiteY17" fmla="*/ 2473397 h 3333750"/>
                <a:gd name="connsiteX18" fmla="*/ 1600621 w 2276475"/>
                <a:gd name="connsiteY18" fmla="*/ 2546185 h 3333750"/>
                <a:gd name="connsiteX19" fmla="*/ 1674020 w 2276475"/>
                <a:gd name="connsiteY19" fmla="*/ 2576513 h 3333750"/>
                <a:gd name="connsiteX20" fmla="*/ 1747418 w 2276475"/>
                <a:gd name="connsiteY20" fmla="*/ 2546185 h 3333750"/>
                <a:gd name="connsiteX21" fmla="*/ 1778001 w 2276475"/>
                <a:gd name="connsiteY21" fmla="*/ 2473397 h 3333750"/>
                <a:gd name="connsiteX22" fmla="*/ 1677078 w 2276475"/>
                <a:gd name="connsiteY22" fmla="*/ 2373313 h 3333750"/>
                <a:gd name="connsiteX23" fmla="*/ 1676272 w 2276475"/>
                <a:gd name="connsiteY23" fmla="*/ 2252663 h 3333750"/>
                <a:gd name="connsiteX24" fmla="*/ 1898650 w 2276475"/>
                <a:gd name="connsiteY24" fmla="*/ 2474190 h 3333750"/>
                <a:gd name="connsiteX25" fmla="*/ 1834678 w 2276475"/>
                <a:gd name="connsiteY25" fmla="*/ 2631990 h 3333750"/>
                <a:gd name="connsiteX26" fmla="*/ 1673225 w 2276475"/>
                <a:gd name="connsiteY26" fmla="*/ 2698751 h 3333750"/>
                <a:gd name="connsiteX27" fmla="*/ 1514818 w 2276475"/>
                <a:gd name="connsiteY27" fmla="*/ 2631990 h 3333750"/>
                <a:gd name="connsiteX28" fmla="*/ 1447800 w 2276475"/>
                <a:gd name="connsiteY28" fmla="*/ 2474190 h 3333750"/>
                <a:gd name="connsiteX29" fmla="*/ 1514818 w 2276475"/>
                <a:gd name="connsiteY29" fmla="*/ 2316390 h 3333750"/>
                <a:gd name="connsiteX30" fmla="*/ 1676272 w 2276475"/>
                <a:gd name="connsiteY30" fmla="*/ 2252663 h 3333750"/>
                <a:gd name="connsiteX31" fmla="*/ 122238 w 2276475"/>
                <a:gd name="connsiteY31" fmla="*/ 2193925 h 3333750"/>
                <a:gd name="connsiteX32" fmla="*/ 122238 w 2276475"/>
                <a:gd name="connsiteY32" fmla="*/ 2203756 h 3333750"/>
                <a:gd name="connsiteX33" fmla="*/ 122238 w 2276475"/>
                <a:gd name="connsiteY33" fmla="*/ 2374283 h 3333750"/>
                <a:gd name="connsiteX34" fmla="*/ 122238 w 2276475"/>
                <a:gd name="connsiteY34" fmla="*/ 2574870 h 3333750"/>
                <a:gd name="connsiteX35" fmla="*/ 122238 w 2276475"/>
                <a:gd name="connsiteY35" fmla="*/ 2747963 h 3333750"/>
                <a:gd name="connsiteX36" fmla="*/ 256628 w 2276475"/>
                <a:gd name="connsiteY36" fmla="*/ 2747963 h 3333750"/>
                <a:gd name="connsiteX37" fmla="*/ 2149850 w 2276475"/>
                <a:gd name="connsiteY37" fmla="*/ 2747963 h 3333750"/>
                <a:gd name="connsiteX38" fmla="*/ 2154238 w 2276475"/>
                <a:gd name="connsiteY38" fmla="*/ 2747963 h 3333750"/>
                <a:gd name="connsiteX39" fmla="*/ 2154238 w 2276475"/>
                <a:gd name="connsiteY39" fmla="*/ 2193925 h 3333750"/>
                <a:gd name="connsiteX40" fmla="*/ 2019847 w 2276475"/>
                <a:gd name="connsiteY40" fmla="*/ 2193925 h 3333750"/>
                <a:gd name="connsiteX41" fmla="*/ 126626 w 2276475"/>
                <a:gd name="connsiteY41" fmla="*/ 2193925 h 3333750"/>
                <a:gd name="connsiteX42" fmla="*/ 399008 w 2276475"/>
                <a:gd name="connsiteY42" fmla="*/ 1808163 h 3333750"/>
                <a:gd name="connsiteX43" fmla="*/ 1342482 w 2276475"/>
                <a:gd name="connsiteY43" fmla="*/ 1808163 h 3333750"/>
                <a:gd name="connsiteX44" fmla="*/ 1403351 w 2276475"/>
                <a:gd name="connsiteY44" fmla="*/ 1869282 h 3333750"/>
                <a:gd name="connsiteX45" fmla="*/ 1342482 w 2276475"/>
                <a:gd name="connsiteY45" fmla="*/ 1930401 h 3333750"/>
                <a:gd name="connsiteX46" fmla="*/ 399008 w 2276475"/>
                <a:gd name="connsiteY46" fmla="*/ 1930401 h 3333750"/>
                <a:gd name="connsiteX47" fmla="*/ 338138 w 2276475"/>
                <a:gd name="connsiteY47" fmla="*/ 1869282 h 3333750"/>
                <a:gd name="connsiteX48" fmla="*/ 399008 w 2276475"/>
                <a:gd name="connsiteY48" fmla="*/ 1808163 h 3333750"/>
                <a:gd name="connsiteX49" fmla="*/ 1674020 w 2276475"/>
                <a:gd name="connsiteY49" fmla="*/ 1692275 h 3333750"/>
                <a:gd name="connsiteX50" fmla="*/ 1570038 w 2276475"/>
                <a:gd name="connsiteY50" fmla="*/ 1793141 h 3333750"/>
                <a:gd name="connsiteX51" fmla="*/ 1674020 w 2276475"/>
                <a:gd name="connsiteY51" fmla="*/ 1897063 h 3333750"/>
                <a:gd name="connsiteX52" fmla="*/ 1778001 w 2276475"/>
                <a:gd name="connsiteY52" fmla="*/ 1796197 h 3333750"/>
                <a:gd name="connsiteX53" fmla="*/ 1747418 w 2276475"/>
                <a:gd name="connsiteY53" fmla="*/ 1722840 h 3333750"/>
                <a:gd name="connsiteX54" fmla="*/ 1674020 w 2276475"/>
                <a:gd name="connsiteY54" fmla="*/ 1692275 h 3333750"/>
                <a:gd name="connsiteX55" fmla="*/ 1673225 w 2276475"/>
                <a:gd name="connsiteY55" fmla="*/ 1571625 h 3333750"/>
                <a:gd name="connsiteX56" fmla="*/ 1834678 w 2276475"/>
                <a:gd name="connsiteY56" fmla="*/ 1638387 h 3333750"/>
                <a:gd name="connsiteX57" fmla="*/ 1898650 w 2276475"/>
                <a:gd name="connsiteY57" fmla="*/ 1796186 h 3333750"/>
                <a:gd name="connsiteX58" fmla="*/ 1673225 w 2276475"/>
                <a:gd name="connsiteY58" fmla="*/ 2017713 h 3333750"/>
                <a:gd name="connsiteX59" fmla="*/ 1447800 w 2276475"/>
                <a:gd name="connsiteY59" fmla="*/ 1796186 h 3333750"/>
                <a:gd name="connsiteX60" fmla="*/ 1673225 w 2276475"/>
                <a:gd name="connsiteY60" fmla="*/ 1571625 h 3333750"/>
                <a:gd name="connsiteX61" fmla="*/ 122238 w 2276475"/>
                <a:gd name="connsiteY61" fmla="*/ 1519238 h 3333750"/>
                <a:gd name="connsiteX62" fmla="*/ 122238 w 2276475"/>
                <a:gd name="connsiteY62" fmla="*/ 1970070 h 3333750"/>
                <a:gd name="connsiteX63" fmla="*/ 122238 w 2276475"/>
                <a:gd name="connsiteY63" fmla="*/ 2073275 h 3333750"/>
                <a:gd name="connsiteX64" fmla="*/ 256628 w 2276475"/>
                <a:gd name="connsiteY64" fmla="*/ 2073275 h 3333750"/>
                <a:gd name="connsiteX65" fmla="*/ 2149850 w 2276475"/>
                <a:gd name="connsiteY65" fmla="*/ 2073275 h 3333750"/>
                <a:gd name="connsiteX66" fmla="*/ 2154238 w 2276475"/>
                <a:gd name="connsiteY66" fmla="*/ 2073275 h 3333750"/>
                <a:gd name="connsiteX67" fmla="*/ 2154238 w 2276475"/>
                <a:gd name="connsiteY67" fmla="*/ 1833306 h 3333750"/>
                <a:gd name="connsiteX68" fmla="*/ 2154238 w 2276475"/>
                <a:gd name="connsiteY68" fmla="*/ 1541561 h 3333750"/>
                <a:gd name="connsiteX69" fmla="*/ 2154238 w 2276475"/>
                <a:gd name="connsiteY69" fmla="*/ 1519238 h 3333750"/>
                <a:gd name="connsiteX70" fmla="*/ 2019847 w 2276475"/>
                <a:gd name="connsiteY70" fmla="*/ 1519238 h 3333750"/>
                <a:gd name="connsiteX71" fmla="*/ 126626 w 2276475"/>
                <a:gd name="connsiteY71" fmla="*/ 1519238 h 3333750"/>
                <a:gd name="connsiteX72" fmla="*/ 399000 w 2276475"/>
                <a:gd name="connsiteY72" fmla="*/ 1143000 h 3333750"/>
                <a:gd name="connsiteX73" fmla="*/ 1339314 w 2276475"/>
                <a:gd name="connsiteY73" fmla="*/ 1143000 h 3333750"/>
                <a:gd name="connsiteX74" fmla="*/ 1400176 w 2276475"/>
                <a:gd name="connsiteY74" fmla="*/ 1203325 h 3333750"/>
                <a:gd name="connsiteX75" fmla="*/ 1339314 w 2276475"/>
                <a:gd name="connsiteY75" fmla="*/ 1263650 h 3333750"/>
                <a:gd name="connsiteX76" fmla="*/ 399000 w 2276475"/>
                <a:gd name="connsiteY76" fmla="*/ 1263650 h 3333750"/>
                <a:gd name="connsiteX77" fmla="*/ 338138 w 2276475"/>
                <a:gd name="connsiteY77" fmla="*/ 1203325 h 3333750"/>
                <a:gd name="connsiteX78" fmla="*/ 399000 w 2276475"/>
                <a:gd name="connsiteY78" fmla="*/ 1143000 h 3333750"/>
                <a:gd name="connsiteX79" fmla="*/ 1674020 w 2276475"/>
                <a:gd name="connsiteY79" fmla="*/ 1012825 h 3333750"/>
                <a:gd name="connsiteX80" fmla="*/ 1603679 w 2276475"/>
                <a:gd name="connsiteY80" fmla="*/ 1043153 h 3333750"/>
                <a:gd name="connsiteX81" fmla="*/ 1570038 w 2276475"/>
                <a:gd name="connsiteY81" fmla="*/ 1115942 h 3333750"/>
                <a:gd name="connsiteX82" fmla="*/ 1674020 w 2276475"/>
                <a:gd name="connsiteY82" fmla="*/ 1216025 h 3333750"/>
                <a:gd name="connsiteX83" fmla="*/ 1778001 w 2276475"/>
                <a:gd name="connsiteY83" fmla="*/ 1115942 h 3333750"/>
                <a:gd name="connsiteX84" fmla="*/ 1747418 w 2276475"/>
                <a:gd name="connsiteY84" fmla="*/ 1043153 h 3333750"/>
                <a:gd name="connsiteX85" fmla="*/ 1674020 w 2276475"/>
                <a:gd name="connsiteY85" fmla="*/ 1012825 h 3333750"/>
                <a:gd name="connsiteX86" fmla="*/ 1673225 w 2276475"/>
                <a:gd name="connsiteY86" fmla="*/ 890588 h 3333750"/>
                <a:gd name="connsiteX87" fmla="*/ 1676272 w 2276475"/>
                <a:gd name="connsiteY87" fmla="*/ 890588 h 3333750"/>
                <a:gd name="connsiteX88" fmla="*/ 1831632 w 2276475"/>
                <a:gd name="connsiteY88" fmla="*/ 957350 h 3333750"/>
                <a:gd name="connsiteX89" fmla="*/ 1898650 w 2276475"/>
                <a:gd name="connsiteY89" fmla="*/ 1115149 h 3333750"/>
                <a:gd name="connsiteX90" fmla="*/ 1673225 w 2276475"/>
                <a:gd name="connsiteY90" fmla="*/ 1336676 h 3333750"/>
                <a:gd name="connsiteX91" fmla="*/ 1447800 w 2276475"/>
                <a:gd name="connsiteY91" fmla="*/ 1115149 h 3333750"/>
                <a:gd name="connsiteX92" fmla="*/ 1514818 w 2276475"/>
                <a:gd name="connsiteY92" fmla="*/ 954315 h 3333750"/>
                <a:gd name="connsiteX93" fmla="*/ 1673225 w 2276475"/>
                <a:gd name="connsiteY93" fmla="*/ 890588 h 3333750"/>
                <a:gd name="connsiteX94" fmla="*/ 122238 w 2276475"/>
                <a:gd name="connsiteY94" fmla="*/ 844550 h 3333750"/>
                <a:gd name="connsiteX95" fmla="*/ 122238 w 2276475"/>
                <a:gd name="connsiteY95" fmla="*/ 1398588 h 3333750"/>
                <a:gd name="connsiteX96" fmla="*/ 256628 w 2276475"/>
                <a:gd name="connsiteY96" fmla="*/ 1398588 h 3333750"/>
                <a:gd name="connsiteX97" fmla="*/ 2149850 w 2276475"/>
                <a:gd name="connsiteY97" fmla="*/ 1398588 h 3333750"/>
                <a:gd name="connsiteX98" fmla="*/ 2154238 w 2276475"/>
                <a:gd name="connsiteY98" fmla="*/ 1398588 h 3333750"/>
                <a:gd name="connsiteX99" fmla="*/ 2154238 w 2276475"/>
                <a:gd name="connsiteY99" fmla="*/ 1341995 h 3333750"/>
                <a:gd name="connsiteX100" fmla="*/ 2154238 w 2276475"/>
                <a:gd name="connsiteY100" fmla="*/ 1128212 h 3333750"/>
                <a:gd name="connsiteX101" fmla="*/ 2154238 w 2276475"/>
                <a:gd name="connsiteY101" fmla="*/ 844550 h 3333750"/>
                <a:gd name="connsiteX102" fmla="*/ 2019847 w 2276475"/>
                <a:gd name="connsiteY102" fmla="*/ 844550 h 3333750"/>
                <a:gd name="connsiteX103" fmla="*/ 126626 w 2276475"/>
                <a:gd name="connsiteY103" fmla="*/ 844550 h 3333750"/>
                <a:gd name="connsiteX104" fmla="*/ 395840 w 2276475"/>
                <a:gd name="connsiteY104" fmla="*/ 471488 h 3333750"/>
                <a:gd name="connsiteX105" fmla="*/ 1342474 w 2276475"/>
                <a:gd name="connsiteY105" fmla="*/ 471488 h 3333750"/>
                <a:gd name="connsiteX106" fmla="*/ 1403351 w 2276475"/>
                <a:gd name="connsiteY106" fmla="*/ 531813 h 3333750"/>
                <a:gd name="connsiteX107" fmla="*/ 1342474 w 2276475"/>
                <a:gd name="connsiteY107" fmla="*/ 592138 h 3333750"/>
                <a:gd name="connsiteX108" fmla="*/ 395840 w 2276475"/>
                <a:gd name="connsiteY108" fmla="*/ 592138 h 3333750"/>
                <a:gd name="connsiteX109" fmla="*/ 334963 w 2276475"/>
                <a:gd name="connsiteY109" fmla="*/ 531813 h 3333750"/>
                <a:gd name="connsiteX110" fmla="*/ 395840 w 2276475"/>
                <a:gd name="connsiteY110" fmla="*/ 471488 h 3333750"/>
                <a:gd name="connsiteX111" fmla="*/ 1677078 w 2276475"/>
                <a:gd name="connsiteY111" fmla="*/ 331788 h 3333750"/>
                <a:gd name="connsiteX112" fmla="*/ 1570038 w 2276475"/>
                <a:gd name="connsiteY112" fmla="*/ 431872 h 3333750"/>
                <a:gd name="connsiteX113" fmla="*/ 1600621 w 2276475"/>
                <a:gd name="connsiteY113" fmla="*/ 504660 h 3333750"/>
                <a:gd name="connsiteX114" fmla="*/ 1674020 w 2276475"/>
                <a:gd name="connsiteY114" fmla="*/ 534988 h 3333750"/>
                <a:gd name="connsiteX115" fmla="*/ 1747418 w 2276475"/>
                <a:gd name="connsiteY115" fmla="*/ 504660 h 3333750"/>
                <a:gd name="connsiteX116" fmla="*/ 1778001 w 2276475"/>
                <a:gd name="connsiteY116" fmla="*/ 434905 h 3333750"/>
                <a:gd name="connsiteX117" fmla="*/ 1677078 w 2276475"/>
                <a:gd name="connsiteY117" fmla="*/ 331788 h 3333750"/>
                <a:gd name="connsiteX118" fmla="*/ 1676272 w 2276475"/>
                <a:gd name="connsiteY118" fmla="*/ 209550 h 3333750"/>
                <a:gd name="connsiteX119" fmla="*/ 1898650 w 2276475"/>
                <a:gd name="connsiteY119" fmla="*/ 434910 h 3333750"/>
                <a:gd name="connsiteX120" fmla="*/ 1831632 w 2276475"/>
                <a:gd name="connsiteY120" fmla="*/ 593272 h 3333750"/>
                <a:gd name="connsiteX121" fmla="*/ 1673225 w 2276475"/>
                <a:gd name="connsiteY121" fmla="*/ 657225 h 3333750"/>
                <a:gd name="connsiteX122" fmla="*/ 1670179 w 2276475"/>
                <a:gd name="connsiteY122" fmla="*/ 657225 h 3333750"/>
                <a:gd name="connsiteX123" fmla="*/ 1514818 w 2276475"/>
                <a:gd name="connsiteY123" fmla="*/ 590226 h 3333750"/>
                <a:gd name="connsiteX124" fmla="*/ 1447800 w 2276475"/>
                <a:gd name="connsiteY124" fmla="*/ 431865 h 3333750"/>
                <a:gd name="connsiteX125" fmla="*/ 1676272 w 2276475"/>
                <a:gd name="connsiteY125" fmla="*/ 209550 h 3333750"/>
                <a:gd name="connsiteX126" fmla="*/ 128322 w 2276475"/>
                <a:gd name="connsiteY126" fmla="*/ 122238 h 3333750"/>
                <a:gd name="connsiteX127" fmla="*/ 122238 w 2276475"/>
                <a:gd name="connsiteY127" fmla="*/ 155669 h 3333750"/>
                <a:gd name="connsiteX128" fmla="*/ 122238 w 2276475"/>
                <a:gd name="connsiteY128" fmla="*/ 723900 h 3333750"/>
                <a:gd name="connsiteX129" fmla="*/ 256628 w 2276475"/>
                <a:gd name="connsiteY129" fmla="*/ 723900 h 3333750"/>
                <a:gd name="connsiteX130" fmla="*/ 2149850 w 2276475"/>
                <a:gd name="connsiteY130" fmla="*/ 723900 h 3333750"/>
                <a:gd name="connsiteX131" fmla="*/ 2154238 w 2276475"/>
                <a:gd name="connsiteY131" fmla="*/ 723900 h 3333750"/>
                <a:gd name="connsiteX132" fmla="*/ 2154238 w 2276475"/>
                <a:gd name="connsiteY132" fmla="*/ 152630 h 3333750"/>
                <a:gd name="connsiteX133" fmla="*/ 2148154 w 2276475"/>
                <a:gd name="connsiteY133" fmla="*/ 122238 h 3333750"/>
                <a:gd name="connsiteX134" fmla="*/ 128322 w 2276475"/>
                <a:gd name="connsiteY134" fmla="*/ 122238 h 3333750"/>
                <a:gd name="connsiteX135" fmla="*/ 106520 w 2276475"/>
                <a:gd name="connsiteY135" fmla="*/ 0 h 3333750"/>
                <a:gd name="connsiteX136" fmla="*/ 2169956 w 2276475"/>
                <a:gd name="connsiteY136" fmla="*/ 0 h 3333750"/>
                <a:gd name="connsiteX137" fmla="*/ 2197346 w 2276475"/>
                <a:gd name="connsiteY137" fmla="*/ 6078 h 3333750"/>
                <a:gd name="connsiteX138" fmla="*/ 2276475 w 2276475"/>
                <a:gd name="connsiteY138" fmla="*/ 151949 h 3333750"/>
                <a:gd name="connsiteX139" fmla="*/ 2276475 w 2276475"/>
                <a:gd name="connsiteY139" fmla="*/ 784225 h 3333750"/>
                <a:gd name="connsiteX140" fmla="*/ 2276475 w 2276475"/>
                <a:gd name="connsiteY140" fmla="*/ 1127458 h 3333750"/>
                <a:gd name="connsiteX141" fmla="*/ 2276475 w 2276475"/>
                <a:gd name="connsiteY141" fmla="*/ 1446550 h 3333750"/>
                <a:gd name="connsiteX142" fmla="*/ 2276475 w 2276475"/>
                <a:gd name="connsiteY142" fmla="*/ 1458913 h 3333750"/>
                <a:gd name="connsiteX143" fmla="*/ 2276475 w 2276475"/>
                <a:gd name="connsiteY143" fmla="*/ 1573943 h 3333750"/>
                <a:gd name="connsiteX144" fmla="*/ 2276475 w 2276475"/>
                <a:gd name="connsiteY144" fmla="*/ 1832499 h 3333750"/>
                <a:gd name="connsiteX145" fmla="*/ 2276475 w 2276475"/>
                <a:gd name="connsiteY145" fmla="*/ 2133600 h 3333750"/>
                <a:gd name="connsiteX146" fmla="*/ 2276475 w 2276475"/>
                <a:gd name="connsiteY146" fmla="*/ 2808288 h 3333750"/>
                <a:gd name="connsiteX147" fmla="*/ 2276475 w 2276475"/>
                <a:gd name="connsiteY147" fmla="*/ 3184841 h 3333750"/>
                <a:gd name="connsiteX148" fmla="*/ 2197346 w 2276475"/>
                <a:gd name="connsiteY148" fmla="*/ 3327672 h 3333750"/>
                <a:gd name="connsiteX149" fmla="*/ 2169956 w 2276475"/>
                <a:gd name="connsiteY149" fmla="*/ 3333750 h 3333750"/>
                <a:gd name="connsiteX150" fmla="*/ 106520 w 2276475"/>
                <a:gd name="connsiteY150" fmla="*/ 3333750 h 3333750"/>
                <a:gd name="connsiteX151" fmla="*/ 79129 w 2276475"/>
                <a:gd name="connsiteY151" fmla="*/ 3327672 h 3333750"/>
                <a:gd name="connsiteX152" fmla="*/ 0 w 2276475"/>
                <a:gd name="connsiteY152" fmla="*/ 3184841 h 3333750"/>
                <a:gd name="connsiteX153" fmla="*/ 0 w 2276475"/>
                <a:gd name="connsiteY153" fmla="*/ 2808288 h 3333750"/>
                <a:gd name="connsiteX154" fmla="*/ 0 w 2276475"/>
                <a:gd name="connsiteY154" fmla="*/ 2574008 h 3333750"/>
                <a:gd name="connsiteX155" fmla="*/ 0 w 2276475"/>
                <a:gd name="connsiteY155" fmla="*/ 2373436 h 3333750"/>
                <a:gd name="connsiteX156" fmla="*/ 0 w 2276475"/>
                <a:gd name="connsiteY156" fmla="*/ 2139768 h 3333750"/>
                <a:gd name="connsiteX157" fmla="*/ 0 w 2276475"/>
                <a:gd name="connsiteY157" fmla="*/ 2133600 h 3333750"/>
                <a:gd name="connsiteX158" fmla="*/ 0 w 2276475"/>
                <a:gd name="connsiteY158" fmla="*/ 2067930 h 3333750"/>
                <a:gd name="connsiteX159" fmla="*/ 0 w 2276475"/>
                <a:gd name="connsiteY159" fmla="*/ 1969253 h 3333750"/>
                <a:gd name="connsiteX160" fmla="*/ 0 w 2276475"/>
                <a:gd name="connsiteY160" fmla="*/ 1458913 h 3333750"/>
                <a:gd name="connsiteX161" fmla="*/ 0 w 2276475"/>
                <a:gd name="connsiteY161" fmla="*/ 784225 h 3333750"/>
                <a:gd name="connsiteX162" fmla="*/ 0 w 2276475"/>
                <a:gd name="connsiteY162" fmla="*/ 154988 h 3333750"/>
                <a:gd name="connsiteX163" fmla="*/ 79129 w 2276475"/>
                <a:gd name="connsiteY163" fmla="*/ 6078 h 3333750"/>
                <a:gd name="connsiteX164" fmla="*/ 106520 w 2276475"/>
                <a:gd name="connsiteY164" fmla="*/ 0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2276475" h="3333750">
                  <a:moveTo>
                    <a:pt x="122238" y="2868613"/>
                  </a:moveTo>
                  <a:lnTo>
                    <a:pt x="122238" y="3185748"/>
                  </a:lnTo>
                  <a:cubicBezTo>
                    <a:pt x="122238" y="3200944"/>
                    <a:pt x="125280" y="3210062"/>
                    <a:pt x="128322" y="3213101"/>
                  </a:cubicBezTo>
                  <a:cubicBezTo>
                    <a:pt x="2148154" y="3213101"/>
                    <a:pt x="2148154" y="3213101"/>
                    <a:pt x="2148154" y="3213101"/>
                  </a:cubicBezTo>
                  <a:cubicBezTo>
                    <a:pt x="2151196" y="3210062"/>
                    <a:pt x="2154238" y="3200944"/>
                    <a:pt x="2154238" y="3185748"/>
                  </a:cubicBezTo>
                  <a:lnTo>
                    <a:pt x="2154238" y="2868613"/>
                  </a:lnTo>
                  <a:lnTo>
                    <a:pt x="2019847" y="2868613"/>
                  </a:lnTo>
                  <a:cubicBezTo>
                    <a:pt x="692797" y="2868613"/>
                    <a:pt x="264716" y="2868613"/>
                    <a:pt x="126626" y="2868613"/>
                  </a:cubicBezTo>
                  <a:close/>
                  <a:moveTo>
                    <a:pt x="399008" y="2470150"/>
                  </a:moveTo>
                  <a:cubicBezTo>
                    <a:pt x="1342482" y="2470150"/>
                    <a:pt x="1342482" y="2470150"/>
                    <a:pt x="1342482" y="2470150"/>
                  </a:cubicBezTo>
                  <a:cubicBezTo>
                    <a:pt x="1375960" y="2470150"/>
                    <a:pt x="1403351" y="2497654"/>
                    <a:pt x="1403351" y="2531269"/>
                  </a:cubicBezTo>
                  <a:cubicBezTo>
                    <a:pt x="1403351" y="2564885"/>
                    <a:pt x="1375960" y="2592388"/>
                    <a:pt x="1342482" y="2592388"/>
                  </a:cubicBezTo>
                  <a:cubicBezTo>
                    <a:pt x="399008" y="2592388"/>
                    <a:pt x="399008" y="2592388"/>
                    <a:pt x="399008" y="2592388"/>
                  </a:cubicBezTo>
                  <a:cubicBezTo>
                    <a:pt x="365529" y="2592388"/>
                    <a:pt x="338138" y="2564885"/>
                    <a:pt x="338138" y="2531269"/>
                  </a:cubicBezTo>
                  <a:cubicBezTo>
                    <a:pt x="338138" y="2497654"/>
                    <a:pt x="365529" y="2470150"/>
                    <a:pt x="399008" y="2470150"/>
                  </a:cubicBezTo>
                  <a:close/>
                  <a:moveTo>
                    <a:pt x="1677078" y="2373313"/>
                  </a:moveTo>
                  <a:cubicBezTo>
                    <a:pt x="1646495" y="2373313"/>
                    <a:pt x="1618971" y="2385444"/>
                    <a:pt x="1600621" y="2403641"/>
                  </a:cubicBezTo>
                  <a:cubicBezTo>
                    <a:pt x="1582271" y="2421839"/>
                    <a:pt x="1570038" y="2446101"/>
                    <a:pt x="1570038" y="2473397"/>
                  </a:cubicBezTo>
                  <a:cubicBezTo>
                    <a:pt x="1570038" y="2500692"/>
                    <a:pt x="1582271" y="2527988"/>
                    <a:pt x="1600621" y="2546185"/>
                  </a:cubicBezTo>
                  <a:cubicBezTo>
                    <a:pt x="1618971" y="2564382"/>
                    <a:pt x="1646495" y="2576513"/>
                    <a:pt x="1674020" y="2576513"/>
                  </a:cubicBezTo>
                  <a:cubicBezTo>
                    <a:pt x="1701544" y="2576513"/>
                    <a:pt x="1729069" y="2564382"/>
                    <a:pt x="1747418" y="2546185"/>
                  </a:cubicBezTo>
                  <a:cubicBezTo>
                    <a:pt x="1768826" y="2524955"/>
                    <a:pt x="1778001" y="2500692"/>
                    <a:pt x="1778001" y="2473397"/>
                  </a:cubicBezTo>
                  <a:cubicBezTo>
                    <a:pt x="1778001" y="2418806"/>
                    <a:pt x="1732127" y="2373313"/>
                    <a:pt x="1677078" y="2373313"/>
                  </a:cubicBezTo>
                  <a:close/>
                  <a:moveTo>
                    <a:pt x="1676272" y="2252663"/>
                  </a:moveTo>
                  <a:cubicBezTo>
                    <a:pt x="1798123" y="2252663"/>
                    <a:pt x="1898650" y="2352805"/>
                    <a:pt x="1898650" y="2474190"/>
                  </a:cubicBezTo>
                  <a:cubicBezTo>
                    <a:pt x="1898650" y="2534882"/>
                    <a:pt x="1877326" y="2589505"/>
                    <a:pt x="1834678" y="2631990"/>
                  </a:cubicBezTo>
                  <a:cubicBezTo>
                    <a:pt x="1792030" y="2674474"/>
                    <a:pt x="1734151" y="2698751"/>
                    <a:pt x="1673225" y="2698751"/>
                  </a:cubicBezTo>
                  <a:cubicBezTo>
                    <a:pt x="1612300" y="2698751"/>
                    <a:pt x="1557466" y="2674474"/>
                    <a:pt x="1514818" y="2631990"/>
                  </a:cubicBezTo>
                  <a:cubicBezTo>
                    <a:pt x="1472171" y="2589505"/>
                    <a:pt x="1447800" y="2534882"/>
                    <a:pt x="1447800" y="2474190"/>
                  </a:cubicBezTo>
                  <a:cubicBezTo>
                    <a:pt x="1447800" y="2416532"/>
                    <a:pt x="1472171" y="2358875"/>
                    <a:pt x="1514818" y="2316390"/>
                  </a:cubicBezTo>
                  <a:cubicBezTo>
                    <a:pt x="1557466" y="2276940"/>
                    <a:pt x="1615346" y="2252663"/>
                    <a:pt x="1676272" y="2252663"/>
                  </a:cubicBezTo>
                  <a:close/>
                  <a:moveTo>
                    <a:pt x="122238" y="2193925"/>
                  </a:moveTo>
                  <a:lnTo>
                    <a:pt x="122238" y="2203756"/>
                  </a:lnTo>
                  <a:cubicBezTo>
                    <a:pt x="122238" y="2374283"/>
                    <a:pt x="122238" y="2374283"/>
                    <a:pt x="122238" y="2374283"/>
                  </a:cubicBezTo>
                  <a:cubicBezTo>
                    <a:pt x="122238" y="2574870"/>
                    <a:pt x="122238" y="2574870"/>
                    <a:pt x="122238" y="2574870"/>
                  </a:cubicBezTo>
                  <a:lnTo>
                    <a:pt x="122238" y="2747963"/>
                  </a:lnTo>
                  <a:lnTo>
                    <a:pt x="256628" y="2747963"/>
                  </a:lnTo>
                  <a:cubicBezTo>
                    <a:pt x="1583679" y="2747963"/>
                    <a:pt x="2011759" y="2747963"/>
                    <a:pt x="2149850" y="2747963"/>
                  </a:cubicBezTo>
                  <a:lnTo>
                    <a:pt x="2154238" y="2747963"/>
                  </a:lnTo>
                  <a:lnTo>
                    <a:pt x="2154238" y="2193925"/>
                  </a:lnTo>
                  <a:lnTo>
                    <a:pt x="2019847" y="2193925"/>
                  </a:lnTo>
                  <a:cubicBezTo>
                    <a:pt x="692797" y="2193925"/>
                    <a:pt x="264716" y="2193925"/>
                    <a:pt x="126626" y="2193925"/>
                  </a:cubicBezTo>
                  <a:close/>
                  <a:moveTo>
                    <a:pt x="399008" y="1808163"/>
                  </a:moveTo>
                  <a:cubicBezTo>
                    <a:pt x="1342482" y="1808163"/>
                    <a:pt x="1342482" y="1808163"/>
                    <a:pt x="1342482" y="1808163"/>
                  </a:cubicBezTo>
                  <a:cubicBezTo>
                    <a:pt x="1375960" y="1808163"/>
                    <a:pt x="1403351" y="1835666"/>
                    <a:pt x="1403351" y="1869282"/>
                  </a:cubicBezTo>
                  <a:cubicBezTo>
                    <a:pt x="1403351" y="1902897"/>
                    <a:pt x="1375960" y="1930401"/>
                    <a:pt x="1342482" y="1930401"/>
                  </a:cubicBezTo>
                  <a:cubicBezTo>
                    <a:pt x="399008" y="1930401"/>
                    <a:pt x="399008" y="1930401"/>
                    <a:pt x="399008" y="1930401"/>
                  </a:cubicBezTo>
                  <a:cubicBezTo>
                    <a:pt x="365529" y="1930401"/>
                    <a:pt x="338138" y="1902897"/>
                    <a:pt x="338138" y="1869282"/>
                  </a:cubicBezTo>
                  <a:cubicBezTo>
                    <a:pt x="338138" y="1835666"/>
                    <a:pt x="365529" y="1808163"/>
                    <a:pt x="399008" y="1808163"/>
                  </a:cubicBezTo>
                  <a:close/>
                  <a:moveTo>
                    <a:pt x="1674020" y="1692275"/>
                  </a:moveTo>
                  <a:cubicBezTo>
                    <a:pt x="1618971" y="1692275"/>
                    <a:pt x="1570038" y="1741180"/>
                    <a:pt x="1570038" y="1793141"/>
                  </a:cubicBezTo>
                  <a:cubicBezTo>
                    <a:pt x="1570038" y="1851215"/>
                    <a:pt x="1618971" y="1897063"/>
                    <a:pt x="1674020" y="1897063"/>
                  </a:cubicBezTo>
                  <a:cubicBezTo>
                    <a:pt x="1729069" y="1897063"/>
                    <a:pt x="1778001" y="1851215"/>
                    <a:pt x="1778001" y="1796197"/>
                  </a:cubicBezTo>
                  <a:cubicBezTo>
                    <a:pt x="1778001" y="1768689"/>
                    <a:pt x="1768826" y="1744236"/>
                    <a:pt x="1747418" y="1722840"/>
                  </a:cubicBezTo>
                  <a:cubicBezTo>
                    <a:pt x="1729069" y="1701445"/>
                    <a:pt x="1701544" y="1692275"/>
                    <a:pt x="1674020" y="1692275"/>
                  </a:cubicBezTo>
                  <a:close/>
                  <a:moveTo>
                    <a:pt x="1673225" y="1571625"/>
                  </a:moveTo>
                  <a:cubicBezTo>
                    <a:pt x="1731105" y="1571625"/>
                    <a:pt x="1792030" y="1595902"/>
                    <a:pt x="1834678" y="1638387"/>
                  </a:cubicBezTo>
                  <a:cubicBezTo>
                    <a:pt x="1877326" y="1680871"/>
                    <a:pt x="1898650" y="1738529"/>
                    <a:pt x="1898650" y="1796186"/>
                  </a:cubicBezTo>
                  <a:cubicBezTo>
                    <a:pt x="1898650" y="1917571"/>
                    <a:pt x="1795077" y="2017713"/>
                    <a:pt x="1673225" y="2017713"/>
                  </a:cubicBezTo>
                  <a:cubicBezTo>
                    <a:pt x="1548328" y="2017713"/>
                    <a:pt x="1447800" y="1917571"/>
                    <a:pt x="1447800" y="1796186"/>
                  </a:cubicBezTo>
                  <a:cubicBezTo>
                    <a:pt x="1447800" y="1674802"/>
                    <a:pt x="1551374" y="1571625"/>
                    <a:pt x="1673225" y="1571625"/>
                  </a:cubicBezTo>
                  <a:close/>
                  <a:moveTo>
                    <a:pt x="122238" y="1519238"/>
                  </a:moveTo>
                  <a:lnTo>
                    <a:pt x="122238" y="1970070"/>
                  </a:lnTo>
                  <a:lnTo>
                    <a:pt x="122238" y="2073275"/>
                  </a:lnTo>
                  <a:lnTo>
                    <a:pt x="256628" y="2073275"/>
                  </a:lnTo>
                  <a:cubicBezTo>
                    <a:pt x="1583679" y="2073275"/>
                    <a:pt x="2011759" y="2073275"/>
                    <a:pt x="2149850" y="2073275"/>
                  </a:cubicBezTo>
                  <a:lnTo>
                    <a:pt x="2154238" y="2073275"/>
                  </a:lnTo>
                  <a:lnTo>
                    <a:pt x="2154238" y="1833306"/>
                  </a:lnTo>
                  <a:cubicBezTo>
                    <a:pt x="2154238" y="1688564"/>
                    <a:pt x="2154238" y="1598101"/>
                    <a:pt x="2154238" y="1541561"/>
                  </a:cubicBezTo>
                  <a:lnTo>
                    <a:pt x="2154238" y="1519238"/>
                  </a:lnTo>
                  <a:lnTo>
                    <a:pt x="2019847" y="1519238"/>
                  </a:lnTo>
                  <a:cubicBezTo>
                    <a:pt x="692797" y="1519238"/>
                    <a:pt x="264716" y="1519238"/>
                    <a:pt x="126626" y="1519238"/>
                  </a:cubicBezTo>
                  <a:close/>
                  <a:moveTo>
                    <a:pt x="399000" y="1143000"/>
                  </a:moveTo>
                  <a:cubicBezTo>
                    <a:pt x="1339314" y="1143000"/>
                    <a:pt x="1339314" y="1143000"/>
                    <a:pt x="1339314" y="1143000"/>
                  </a:cubicBezTo>
                  <a:cubicBezTo>
                    <a:pt x="1372788" y="1143000"/>
                    <a:pt x="1400176" y="1170146"/>
                    <a:pt x="1400176" y="1203325"/>
                  </a:cubicBezTo>
                  <a:cubicBezTo>
                    <a:pt x="1400176" y="1236504"/>
                    <a:pt x="1372788" y="1263650"/>
                    <a:pt x="1339314" y="1263650"/>
                  </a:cubicBezTo>
                  <a:cubicBezTo>
                    <a:pt x="399000" y="1263650"/>
                    <a:pt x="399000" y="1263650"/>
                    <a:pt x="399000" y="1263650"/>
                  </a:cubicBezTo>
                  <a:cubicBezTo>
                    <a:pt x="365526" y="1263650"/>
                    <a:pt x="338138" y="1236504"/>
                    <a:pt x="338138" y="1203325"/>
                  </a:cubicBezTo>
                  <a:cubicBezTo>
                    <a:pt x="338138" y="1170146"/>
                    <a:pt x="365526" y="1143000"/>
                    <a:pt x="399000" y="1143000"/>
                  </a:cubicBezTo>
                  <a:close/>
                  <a:moveTo>
                    <a:pt x="1674020" y="1012825"/>
                  </a:moveTo>
                  <a:cubicBezTo>
                    <a:pt x="1646495" y="1012825"/>
                    <a:pt x="1622029" y="1021924"/>
                    <a:pt x="1603679" y="1043153"/>
                  </a:cubicBezTo>
                  <a:cubicBezTo>
                    <a:pt x="1582271" y="1061351"/>
                    <a:pt x="1570038" y="1088646"/>
                    <a:pt x="1570038" y="1115942"/>
                  </a:cubicBezTo>
                  <a:cubicBezTo>
                    <a:pt x="1570038" y="1170533"/>
                    <a:pt x="1618971" y="1216025"/>
                    <a:pt x="1674020" y="1216025"/>
                  </a:cubicBezTo>
                  <a:cubicBezTo>
                    <a:pt x="1729069" y="1216025"/>
                    <a:pt x="1778001" y="1170533"/>
                    <a:pt x="1778001" y="1115942"/>
                  </a:cubicBezTo>
                  <a:cubicBezTo>
                    <a:pt x="1778001" y="1088646"/>
                    <a:pt x="1768826" y="1064383"/>
                    <a:pt x="1747418" y="1043153"/>
                  </a:cubicBezTo>
                  <a:cubicBezTo>
                    <a:pt x="1729069" y="1024956"/>
                    <a:pt x="1701544" y="1012825"/>
                    <a:pt x="1674020" y="1012825"/>
                  </a:cubicBezTo>
                  <a:close/>
                  <a:moveTo>
                    <a:pt x="1673225" y="890588"/>
                  </a:moveTo>
                  <a:cubicBezTo>
                    <a:pt x="1673225" y="890588"/>
                    <a:pt x="1676272" y="890588"/>
                    <a:pt x="1676272" y="890588"/>
                  </a:cubicBezTo>
                  <a:cubicBezTo>
                    <a:pt x="1734151" y="890588"/>
                    <a:pt x="1788984" y="914865"/>
                    <a:pt x="1831632" y="957350"/>
                  </a:cubicBezTo>
                  <a:cubicBezTo>
                    <a:pt x="1874280" y="999834"/>
                    <a:pt x="1898650" y="1057492"/>
                    <a:pt x="1898650" y="1115149"/>
                  </a:cubicBezTo>
                  <a:cubicBezTo>
                    <a:pt x="1898650" y="1236534"/>
                    <a:pt x="1798123" y="1336676"/>
                    <a:pt x="1673225" y="1336676"/>
                  </a:cubicBezTo>
                  <a:cubicBezTo>
                    <a:pt x="1551374" y="1336676"/>
                    <a:pt x="1447800" y="1236534"/>
                    <a:pt x="1447800" y="1115149"/>
                  </a:cubicBezTo>
                  <a:cubicBezTo>
                    <a:pt x="1447800" y="1054457"/>
                    <a:pt x="1472171" y="999834"/>
                    <a:pt x="1514818" y="954315"/>
                  </a:cubicBezTo>
                  <a:cubicBezTo>
                    <a:pt x="1557466" y="914865"/>
                    <a:pt x="1615346" y="890588"/>
                    <a:pt x="1673225" y="890588"/>
                  </a:cubicBezTo>
                  <a:close/>
                  <a:moveTo>
                    <a:pt x="122238" y="844550"/>
                  </a:moveTo>
                  <a:lnTo>
                    <a:pt x="122238" y="1398588"/>
                  </a:lnTo>
                  <a:lnTo>
                    <a:pt x="256628" y="1398588"/>
                  </a:lnTo>
                  <a:cubicBezTo>
                    <a:pt x="1583679" y="1398588"/>
                    <a:pt x="2011759" y="1398588"/>
                    <a:pt x="2149850" y="1398588"/>
                  </a:cubicBezTo>
                  <a:lnTo>
                    <a:pt x="2154238" y="1398588"/>
                  </a:lnTo>
                  <a:lnTo>
                    <a:pt x="2154238" y="1341995"/>
                  </a:lnTo>
                  <a:cubicBezTo>
                    <a:pt x="2154238" y="1128212"/>
                    <a:pt x="2154238" y="1128212"/>
                    <a:pt x="2154238" y="1128212"/>
                  </a:cubicBezTo>
                  <a:lnTo>
                    <a:pt x="2154238" y="844550"/>
                  </a:lnTo>
                  <a:lnTo>
                    <a:pt x="2019847" y="844550"/>
                  </a:lnTo>
                  <a:cubicBezTo>
                    <a:pt x="692797" y="844550"/>
                    <a:pt x="264716" y="844550"/>
                    <a:pt x="126626" y="844550"/>
                  </a:cubicBezTo>
                  <a:close/>
                  <a:moveTo>
                    <a:pt x="395840" y="471488"/>
                  </a:moveTo>
                  <a:cubicBezTo>
                    <a:pt x="1342474" y="471488"/>
                    <a:pt x="1342474" y="471488"/>
                    <a:pt x="1342474" y="471488"/>
                  </a:cubicBezTo>
                  <a:cubicBezTo>
                    <a:pt x="1375957" y="471488"/>
                    <a:pt x="1403351" y="498634"/>
                    <a:pt x="1403351" y="531813"/>
                  </a:cubicBezTo>
                  <a:cubicBezTo>
                    <a:pt x="1403351" y="564992"/>
                    <a:pt x="1375957" y="592138"/>
                    <a:pt x="1342474" y="592138"/>
                  </a:cubicBezTo>
                  <a:cubicBezTo>
                    <a:pt x="395840" y="592138"/>
                    <a:pt x="395840" y="592138"/>
                    <a:pt x="395840" y="592138"/>
                  </a:cubicBezTo>
                  <a:cubicBezTo>
                    <a:pt x="362358" y="592138"/>
                    <a:pt x="334963" y="564992"/>
                    <a:pt x="334963" y="531813"/>
                  </a:cubicBezTo>
                  <a:cubicBezTo>
                    <a:pt x="334963" y="498634"/>
                    <a:pt x="362358" y="471488"/>
                    <a:pt x="395840" y="471488"/>
                  </a:cubicBezTo>
                  <a:close/>
                  <a:moveTo>
                    <a:pt x="1677078" y="331788"/>
                  </a:moveTo>
                  <a:cubicBezTo>
                    <a:pt x="1618971" y="331788"/>
                    <a:pt x="1573097" y="377281"/>
                    <a:pt x="1570038" y="431872"/>
                  </a:cubicBezTo>
                  <a:cubicBezTo>
                    <a:pt x="1570038" y="459167"/>
                    <a:pt x="1582271" y="486463"/>
                    <a:pt x="1600621" y="504660"/>
                  </a:cubicBezTo>
                  <a:cubicBezTo>
                    <a:pt x="1618971" y="525890"/>
                    <a:pt x="1646495" y="534988"/>
                    <a:pt x="1674020" y="534988"/>
                  </a:cubicBezTo>
                  <a:cubicBezTo>
                    <a:pt x="1701544" y="534988"/>
                    <a:pt x="1729069" y="525890"/>
                    <a:pt x="1747418" y="504660"/>
                  </a:cubicBezTo>
                  <a:cubicBezTo>
                    <a:pt x="1768826" y="486463"/>
                    <a:pt x="1778001" y="462200"/>
                    <a:pt x="1778001" y="434905"/>
                  </a:cubicBezTo>
                  <a:cubicBezTo>
                    <a:pt x="1778001" y="380314"/>
                    <a:pt x="1732127" y="331788"/>
                    <a:pt x="1677078" y="331788"/>
                  </a:cubicBezTo>
                  <a:close/>
                  <a:moveTo>
                    <a:pt x="1676272" y="209550"/>
                  </a:moveTo>
                  <a:cubicBezTo>
                    <a:pt x="1798123" y="212595"/>
                    <a:pt x="1898650" y="313094"/>
                    <a:pt x="1898650" y="434910"/>
                  </a:cubicBezTo>
                  <a:cubicBezTo>
                    <a:pt x="1898650" y="492773"/>
                    <a:pt x="1874280" y="550636"/>
                    <a:pt x="1831632" y="593272"/>
                  </a:cubicBezTo>
                  <a:cubicBezTo>
                    <a:pt x="1788984" y="632862"/>
                    <a:pt x="1734151" y="657225"/>
                    <a:pt x="1673225" y="657225"/>
                  </a:cubicBezTo>
                  <a:cubicBezTo>
                    <a:pt x="1673225" y="657225"/>
                    <a:pt x="1673225" y="657225"/>
                    <a:pt x="1670179" y="657225"/>
                  </a:cubicBezTo>
                  <a:cubicBezTo>
                    <a:pt x="1612300" y="657225"/>
                    <a:pt x="1554420" y="632862"/>
                    <a:pt x="1514818" y="590226"/>
                  </a:cubicBezTo>
                  <a:cubicBezTo>
                    <a:pt x="1472171" y="547590"/>
                    <a:pt x="1447800" y="492773"/>
                    <a:pt x="1447800" y="431865"/>
                  </a:cubicBezTo>
                  <a:cubicBezTo>
                    <a:pt x="1450847" y="307003"/>
                    <a:pt x="1548328" y="209550"/>
                    <a:pt x="1676272" y="209550"/>
                  </a:cubicBezTo>
                  <a:close/>
                  <a:moveTo>
                    <a:pt x="128322" y="122238"/>
                  </a:moveTo>
                  <a:cubicBezTo>
                    <a:pt x="125280" y="128317"/>
                    <a:pt x="122238" y="137434"/>
                    <a:pt x="122238" y="155669"/>
                  </a:cubicBezTo>
                  <a:lnTo>
                    <a:pt x="122238" y="723900"/>
                  </a:lnTo>
                  <a:lnTo>
                    <a:pt x="256628" y="723900"/>
                  </a:lnTo>
                  <a:cubicBezTo>
                    <a:pt x="1583679" y="723900"/>
                    <a:pt x="2011759" y="723900"/>
                    <a:pt x="2149850" y="723900"/>
                  </a:cubicBezTo>
                  <a:lnTo>
                    <a:pt x="2154238" y="723900"/>
                  </a:lnTo>
                  <a:lnTo>
                    <a:pt x="2154238" y="152630"/>
                  </a:lnTo>
                  <a:cubicBezTo>
                    <a:pt x="2154238" y="134395"/>
                    <a:pt x="2151196" y="128317"/>
                    <a:pt x="2148154" y="122238"/>
                  </a:cubicBezTo>
                  <a:cubicBezTo>
                    <a:pt x="128322" y="122238"/>
                    <a:pt x="128322" y="122238"/>
                    <a:pt x="128322" y="122238"/>
                  </a:cubicBezTo>
                  <a:close/>
                  <a:moveTo>
                    <a:pt x="106520" y="0"/>
                  </a:moveTo>
                  <a:cubicBezTo>
                    <a:pt x="2169956" y="0"/>
                    <a:pt x="2169956" y="0"/>
                    <a:pt x="2169956" y="0"/>
                  </a:cubicBezTo>
                  <a:cubicBezTo>
                    <a:pt x="2179086" y="0"/>
                    <a:pt x="2188216" y="3039"/>
                    <a:pt x="2197346" y="6078"/>
                  </a:cubicBezTo>
                  <a:cubicBezTo>
                    <a:pt x="2276475" y="48624"/>
                    <a:pt x="2276475" y="127637"/>
                    <a:pt x="2276475" y="151949"/>
                  </a:cubicBezTo>
                  <a:lnTo>
                    <a:pt x="2276475" y="784225"/>
                  </a:lnTo>
                  <a:lnTo>
                    <a:pt x="2276475" y="1127458"/>
                  </a:lnTo>
                  <a:cubicBezTo>
                    <a:pt x="2276475" y="1446550"/>
                    <a:pt x="2276475" y="1446550"/>
                    <a:pt x="2276475" y="1446550"/>
                  </a:cubicBezTo>
                  <a:lnTo>
                    <a:pt x="2276475" y="1458913"/>
                  </a:lnTo>
                  <a:lnTo>
                    <a:pt x="2276475" y="1573943"/>
                  </a:lnTo>
                  <a:cubicBezTo>
                    <a:pt x="2276475" y="1832499"/>
                    <a:pt x="2276475" y="1832499"/>
                    <a:pt x="2276475" y="1832499"/>
                  </a:cubicBezTo>
                  <a:lnTo>
                    <a:pt x="2276475" y="2133600"/>
                  </a:lnTo>
                  <a:lnTo>
                    <a:pt x="2276475" y="2808288"/>
                  </a:lnTo>
                  <a:lnTo>
                    <a:pt x="2276475" y="3184841"/>
                  </a:lnTo>
                  <a:cubicBezTo>
                    <a:pt x="2276475" y="3251698"/>
                    <a:pt x="2249084" y="3300321"/>
                    <a:pt x="2197346" y="3327672"/>
                  </a:cubicBezTo>
                  <a:cubicBezTo>
                    <a:pt x="2188216" y="3330711"/>
                    <a:pt x="2179086" y="3333750"/>
                    <a:pt x="2169956" y="3333750"/>
                  </a:cubicBezTo>
                  <a:cubicBezTo>
                    <a:pt x="106520" y="3333750"/>
                    <a:pt x="106520" y="3333750"/>
                    <a:pt x="106520" y="3333750"/>
                  </a:cubicBezTo>
                  <a:cubicBezTo>
                    <a:pt x="97390" y="3333750"/>
                    <a:pt x="88259" y="3330711"/>
                    <a:pt x="79129" y="3327672"/>
                  </a:cubicBezTo>
                  <a:cubicBezTo>
                    <a:pt x="27391" y="3300321"/>
                    <a:pt x="0" y="3251698"/>
                    <a:pt x="0" y="3184841"/>
                  </a:cubicBezTo>
                  <a:lnTo>
                    <a:pt x="0" y="2808288"/>
                  </a:lnTo>
                  <a:lnTo>
                    <a:pt x="0" y="2574008"/>
                  </a:lnTo>
                  <a:cubicBezTo>
                    <a:pt x="0" y="2373436"/>
                    <a:pt x="0" y="2373436"/>
                    <a:pt x="0" y="2373436"/>
                  </a:cubicBezTo>
                  <a:cubicBezTo>
                    <a:pt x="0" y="2272390"/>
                    <a:pt x="0" y="2196606"/>
                    <a:pt x="0" y="2139768"/>
                  </a:cubicBezTo>
                  <a:lnTo>
                    <a:pt x="0" y="2133600"/>
                  </a:lnTo>
                  <a:lnTo>
                    <a:pt x="0" y="2067930"/>
                  </a:lnTo>
                  <a:cubicBezTo>
                    <a:pt x="0" y="1969253"/>
                    <a:pt x="0" y="1969253"/>
                    <a:pt x="0" y="1969253"/>
                  </a:cubicBezTo>
                  <a:lnTo>
                    <a:pt x="0" y="1458913"/>
                  </a:lnTo>
                  <a:lnTo>
                    <a:pt x="0" y="784225"/>
                  </a:lnTo>
                  <a:lnTo>
                    <a:pt x="0" y="154988"/>
                  </a:lnTo>
                  <a:cubicBezTo>
                    <a:pt x="0" y="127637"/>
                    <a:pt x="0" y="48624"/>
                    <a:pt x="79129" y="6078"/>
                  </a:cubicBezTo>
                  <a:cubicBezTo>
                    <a:pt x="88259" y="3039"/>
                    <a:pt x="97390" y="0"/>
                    <a:pt x="106520" y="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u="none" strike="noStrike" kern="1200" cap="none" spc="0" normalizeH="0" baseline="0" noProof="0">
                <a:ln>
                  <a:noFill/>
                </a:ln>
                <a:effectLst/>
                <a:uLnTx/>
                <a:uFillTx/>
                <a:ea typeface="+mn-ea"/>
                <a:cs typeface="+mn-cs"/>
              </a:endParaRPr>
            </a:p>
          </p:txBody>
        </p:sp>
        <p:grpSp>
          <p:nvGrpSpPr>
            <p:cNvPr id="32" name="Group 31"/>
            <p:cNvGrpSpPr/>
            <p:nvPr/>
          </p:nvGrpSpPr>
          <p:grpSpPr>
            <a:xfrm>
              <a:off x="1624480" y="2067306"/>
              <a:ext cx="632945" cy="721651"/>
              <a:chOff x="3056908" y="2225731"/>
              <a:chExt cx="745778" cy="838201"/>
            </a:xfrm>
          </p:grpSpPr>
          <p:sp>
            <p:nvSpPr>
              <p:cNvPr id="30" name="Rectangle 29"/>
              <p:cNvSpPr/>
              <p:nvPr/>
            </p:nvSpPr>
            <p:spPr bwMode="auto">
              <a:xfrm>
                <a:off x="3253744" y="2225731"/>
                <a:ext cx="548942" cy="830531"/>
              </a:xfrm>
              <a:prstGeom prst="rect">
                <a:avLst/>
              </a:prstGeom>
              <a:solidFill>
                <a:schemeClr val="bg1"/>
              </a:solidFill>
              <a:ln>
                <a:noFill/>
              </a:ln>
            </p:spPr>
            <p:txBody>
              <a:bodyPr vert="horz" wrap="square" lIns="91440" tIns="45720" rIns="91440" bIns="4572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u="none" strike="noStrike" kern="1200" cap="none" spc="0" normalizeH="0" baseline="0" noProof="0">
                  <a:ln>
                    <a:noFill/>
                  </a:ln>
                  <a:effectLst/>
                  <a:uLnTx/>
                  <a:uFillTx/>
                  <a:ea typeface="+mn-ea"/>
                  <a:cs typeface="+mn-cs"/>
                </a:endParaRPr>
              </a:p>
            </p:txBody>
          </p:sp>
          <p:grpSp>
            <p:nvGrpSpPr>
              <p:cNvPr id="25" name="Group 24"/>
              <p:cNvGrpSpPr/>
              <p:nvPr/>
            </p:nvGrpSpPr>
            <p:grpSpPr>
              <a:xfrm>
                <a:off x="3056908" y="2225731"/>
                <a:ext cx="745778" cy="838201"/>
                <a:chOff x="9057962" y="258646"/>
                <a:chExt cx="386653" cy="457500"/>
              </a:xfrm>
            </p:grpSpPr>
            <p:sp>
              <p:nvSpPr>
                <p:cNvPr id="26" name="Freeform 60"/>
                <p:cNvSpPr>
                  <a:spLocks noChangeAspect="1"/>
                </p:cNvSpPr>
                <p:nvPr/>
              </p:nvSpPr>
              <p:spPr bwMode="auto">
                <a:xfrm>
                  <a:off x="9160013" y="258646"/>
                  <a:ext cx="284602" cy="381543"/>
                </a:xfrm>
                <a:custGeom>
                  <a:avLst/>
                  <a:gdLst>
                    <a:gd name="connsiteX0" fmla="*/ 1582005 w 2470151"/>
                    <a:gd name="connsiteY0" fmla="*/ 2540000 h 3311525"/>
                    <a:gd name="connsiteX1" fmla="*/ 1582005 w 2470151"/>
                    <a:gd name="connsiteY1" fmla="*/ 2595049 h 3311525"/>
                    <a:gd name="connsiteX2" fmla="*/ 1582005 w 2470151"/>
                    <a:gd name="connsiteY2" fmla="*/ 2715234 h 3311525"/>
                    <a:gd name="connsiteX3" fmla="*/ 1970820 w 2470151"/>
                    <a:gd name="connsiteY3" fmla="*/ 2715234 h 3311525"/>
                    <a:gd name="connsiteX4" fmla="*/ 1970820 w 2470151"/>
                    <a:gd name="connsiteY4" fmla="*/ 2540000 h 3311525"/>
                    <a:gd name="connsiteX5" fmla="*/ 1892570 w 2470151"/>
                    <a:gd name="connsiteY5" fmla="*/ 2540000 h 3311525"/>
                    <a:gd name="connsiteX6" fmla="*/ 1640443 w 2470151"/>
                    <a:gd name="connsiteY6" fmla="*/ 2540000 h 3311525"/>
                    <a:gd name="connsiteX7" fmla="*/ 1582005 w 2470151"/>
                    <a:gd name="connsiteY7" fmla="*/ 2241551 h 3311525"/>
                    <a:gd name="connsiteX8" fmla="*/ 1582005 w 2470151"/>
                    <a:gd name="connsiteY8" fmla="*/ 2248858 h 3311525"/>
                    <a:gd name="connsiteX9" fmla="*/ 1582005 w 2470151"/>
                    <a:gd name="connsiteY9" fmla="*/ 2364839 h 3311525"/>
                    <a:gd name="connsiteX10" fmla="*/ 1582005 w 2470151"/>
                    <a:gd name="connsiteY10" fmla="*/ 2417763 h 3311525"/>
                    <a:gd name="connsiteX11" fmla="*/ 1970820 w 2470151"/>
                    <a:gd name="connsiteY11" fmla="*/ 2417763 h 3311525"/>
                    <a:gd name="connsiteX12" fmla="*/ 1970820 w 2470151"/>
                    <a:gd name="connsiteY12" fmla="*/ 2336849 h 3311525"/>
                    <a:gd name="connsiteX13" fmla="*/ 1970820 w 2470151"/>
                    <a:gd name="connsiteY13" fmla="*/ 2241551 h 3311525"/>
                    <a:gd name="connsiteX14" fmla="*/ 1892569 w 2470151"/>
                    <a:gd name="connsiteY14" fmla="*/ 2241551 h 3311525"/>
                    <a:gd name="connsiteX15" fmla="*/ 1666396 w 2470151"/>
                    <a:gd name="connsiteY15" fmla="*/ 2241551 h 3311525"/>
                    <a:gd name="connsiteX16" fmla="*/ 1071563 w 2470151"/>
                    <a:gd name="connsiteY16" fmla="*/ 2241551 h 3311525"/>
                    <a:gd name="connsiteX17" fmla="*/ 1071563 w 2470151"/>
                    <a:gd name="connsiteY17" fmla="*/ 2265725 h 3311525"/>
                    <a:gd name="connsiteX18" fmla="*/ 1071563 w 2470151"/>
                    <a:gd name="connsiteY18" fmla="*/ 2415902 h 3311525"/>
                    <a:gd name="connsiteX19" fmla="*/ 1071563 w 2470151"/>
                    <a:gd name="connsiteY19" fmla="*/ 2417763 h 3311525"/>
                    <a:gd name="connsiteX20" fmla="*/ 1460500 w 2470151"/>
                    <a:gd name="connsiteY20" fmla="*/ 2417763 h 3311525"/>
                    <a:gd name="connsiteX21" fmla="*/ 1460500 w 2470151"/>
                    <a:gd name="connsiteY21" fmla="*/ 2282241 h 3311525"/>
                    <a:gd name="connsiteX22" fmla="*/ 1460500 w 2470151"/>
                    <a:gd name="connsiteY22" fmla="*/ 2241551 h 3311525"/>
                    <a:gd name="connsiteX23" fmla="*/ 1290351 w 2470151"/>
                    <a:gd name="connsiteY23" fmla="*/ 2241551 h 3311525"/>
                    <a:gd name="connsiteX24" fmla="*/ 1137314 w 2470151"/>
                    <a:gd name="connsiteY24" fmla="*/ 2241551 h 3311525"/>
                    <a:gd name="connsiteX25" fmla="*/ 563563 w 2470151"/>
                    <a:gd name="connsiteY25" fmla="*/ 2241551 h 3311525"/>
                    <a:gd name="connsiteX26" fmla="*/ 563563 w 2470151"/>
                    <a:gd name="connsiteY26" fmla="*/ 2417763 h 3311525"/>
                    <a:gd name="connsiteX27" fmla="*/ 949325 w 2470151"/>
                    <a:gd name="connsiteY27" fmla="*/ 2417763 h 3311525"/>
                    <a:gd name="connsiteX28" fmla="*/ 949325 w 2470151"/>
                    <a:gd name="connsiteY28" fmla="*/ 2268067 h 3311525"/>
                    <a:gd name="connsiteX29" fmla="*/ 949325 w 2470151"/>
                    <a:gd name="connsiteY29" fmla="*/ 2241551 h 3311525"/>
                    <a:gd name="connsiteX30" fmla="*/ 893297 w 2470151"/>
                    <a:gd name="connsiteY30" fmla="*/ 2241551 h 3311525"/>
                    <a:gd name="connsiteX31" fmla="*/ 582787 w 2470151"/>
                    <a:gd name="connsiteY31" fmla="*/ 2241551 h 3311525"/>
                    <a:gd name="connsiteX32" fmla="*/ 1582005 w 2470151"/>
                    <a:gd name="connsiteY32" fmla="*/ 1939925 h 3311525"/>
                    <a:gd name="connsiteX33" fmla="*/ 1582005 w 2470151"/>
                    <a:gd name="connsiteY33" fmla="*/ 1945416 h 3311525"/>
                    <a:gd name="connsiteX34" fmla="*/ 1582005 w 2470151"/>
                    <a:gd name="connsiteY34" fmla="*/ 2109751 h 3311525"/>
                    <a:gd name="connsiteX35" fmla="*/ 1582005 w 2470151"/>
                    <a:gd name="connsiteY35" fmla="*/ 2119313 h 3311525"/>
                    <a:gd name="connsiteX36" fmla="*/ 1605040 w 2470151"/>
                    <a:gd name="connsiteY36" fmla="*/ 2119313 h 3311525"/>
                    <a:gd name="connsiteX37" fmla="*/ 1950864 w 2470151"/>
                    <a:gd name="connsiteY37" fmla="*/ 2119313 h 3311525"/>
                    <a:gd name="connsiteX38" fmla="*/ 1970820 w 2470151"/>
                    <a:gd name="connsiteY38" fmla="*/ 2119313 h 3311525"/>
                    <a:gd name="connsiteX39" fmla="*/ 1970820 w 2470151"/>
                    <a:gd name="connsiteY39" fmla="*/ 2052500 h 3311525"/>
                    <a:gd name="connsiteX40" fmla="*/ 1970820 w 2470151"/>
                    <a:gd name="connsiteY40" fmla="*/ 1941391 h 3311525"/>
                    <a:gd name="connsiteX41" fmla="*/ 1970820 w 2470151"/>
                    <a:gd name="connsiteY41" fmla="*/ 1939925 h 3311525"/>
                    <a:gd name="connsiteX42" fmla="*/ 1892569 w 2470151"/>
                    <a:gd name="connsiteY42" fmla="*/ 1939925 h 3311525"/>
                    <a:gd name="connsiteX43" fmla="*/ 1666396 w 2470151"/>
                    <a:gd name="connsiteY43" fmla="*/ 1939925 h 3311525"/>
                    <a:gd name="connsiteX44" fmla="*/ 1071563 w 2470151"/>
                    <a:gd name="connsiteY44" fmla="*/ 1939925 h 3311525"/>
                    <a:gd name="connsiteX45" fmla="*/ 1071563 w 2470151"/>
                    <a:gd name="connsiteY45" fmla="*/ 1973277 h 3311525"/>
                    <a:gd name="connsiteX46" fmla="*/ 1071563 w 2470151"/>
                    <a:gd name="connsiteY46" fmla="*/ 2089495 h 3311525"/>
                    <a:gd name="connsiteX47" fmla="*/ 1071563 w 2470151"/>
                    <a:gd name="connsiteY47" fmla="*/ 2119313 h 3311525"/>
                    <a:gd name="connsiteX48" fmla="*/ 1187300 w 2470151"/>
                    <a:gd name="connsiteY48" fmla="*/ 2119313 h 3311525"/>
                    <a:gd name="connsiteX49" fmla="*/ 1347760 w 2470151"/>
                    <a:gd name="connsiteY49" fmla="*/ 2119313 h 3311525"/>
                    <a:gd name="connsiteX50" fmla="*/ 1460500 w 2470151"/>
                    <a:gd name="connsiteY50" fmla="*/ 2119313 h 3311525"/>
                    <a:gd name="connsiteX51" fmla="*/ 1460500 w 2470151"/>
                    <a:gd name="connsiteY51" fmla="*/ 2082453 h 3311525"/>
                    <a:gd name="connsiteX52" fmla="*/ 1460500 w 2470151"/>
                    <a:gd name="connsiteY52" fmla="*/ 1939925 h 3311525"/>
                    <a:gd name="connsiteX53" fmla="*/ 1290351 w 2470151"/>
                    <a:gd name="connsiteY53" fmla="*/ 1939925 h 3311525"/>
                    <a:gd name="connsiteX54" fmla="*/ 1137314 w 2470151"/>
                    <a:gd name="connsiteY54" fmla="*/ 1939925 h 3311525"/>
                    <a:gd name="connsiteX55" fmla="*/ 563563 w 2470151"/>
                    <a:gd name="connsiteY55" fmla="*/ 1939925 h 3311525"/>
                    <a:gd name="connsiteX56" fmla="*/ 563563 w 2470151"/>
                    <a:gd name="connsiteY56" fmla="*/ 2119313 h 3311525"/>
                    <a:gd name="connsiteX57" fmla="*/ 641081 w 2470151"/>
                    <a:gd name="connsiteY57" fmla="*/ 2119313 h 3311525"/>
                    <a:gd name="connsiteX58" fmla="*/ 936798 w 2470151"/>
                    <a:gd name="connsiteY58" fmla="*/ 2119313 h 3311525"/>
                    <a:gd name="connsiteX59" fmla="*/ 949325 w 2470151"/>
                    <a:gd name="connsiteY59" fmla="*/ 2119313 h 3311525"/>
                    <a:gd name="connsiteX60" fmla="*/ 949325 w 2470151"/>
                    <a:gd name="connsiteY60" fmla="*/ 2083348 h 3311525"/>
                    <a:gd name="connsiteX61" fmla="*/ 949325 w 2470151"/>
                    <a:gd name="connsiteY61" fmla="*/ 1939925 h 3311525"/>
                    <a:gd name="connsiteX62" fmla="*/ 893297 w 2470151"/>
                    <a:gd name="connsiteY62" fmla="*/ 1939925 h 3311525"/>
                    <a:gd name="connsiteX63" fmla="*/ 582787 w 2470151"/>
                    <a:gd name="connsiteY63" fmla="*/ 1939925 h 3311525"/>
                    <a:gd name="connsiteX64" fmla="*/ 1582005 w 2470151"/>
                    <a:gd name="connsiteY64" fmla="*/ 1643063 h 3311525"/>
                    <a:gd name="connsiteX65" fmla="*/ 1582005 w 2470151"/>
                    <a:gd name="connsiteY65" fmla="*/ 1753749 h 3311525"/>
                    <a:gd name="connsiteX66" fmla="*/ 1582005 w 2470151"/>
                    <a:gd name="connsiteY66" fmla="*/ 1819275 h 3311525"/>
                    <a:gd name="connsiteX67" fmla="*/ 1605040 w 2470151"/>
                    <a:gd name="connsiteY67" fmla="*/ 1819275 h 3311525"/>
                    <a:gd name="connsiteX68" fmla="*/ 1950864 w 2470151"/>
                    <a:gd name="connsiteY68" fmla="*/ 1819275 h 3311525"/>
                    <a:gd name="connsiteX69" fmla="*/ 1970820 w 2470151"/>
                    <a:gd name="connsiteY69" fmla="*/ 1819275 h 3311525"/>
                    <a:gd name="connsiteX70" fmla="*/ 1970820 w 2470151"/>
                    <a:gd name="connsiteY70" fmla="*/ 1772909 h 3311525"/>
                    <a:gd name="connsiteX71" fmla="*/ 1970820 w 2470151"/>
                    <a:gd name="connsiteY71" fmla="*/ 1664879 h 3311525"/>
                    <a:gd name="connsiteX72" fmla="*/ 1970820 w 2470151"/>
                    <a:gd name="connsiteY72" fmla="*/ 1643063 h 3311525"/>
                    <a:gd name="connsiteX73" fmla="*/ 1892569 w 2470151"/>
                    <a:gd name="connsiteY73" fmla="*/ 1643063 h 3311525"/>
                    <a:gd name="connsiteX74" fmla="*/ 1666396 w 2470151"/>
                    <a:gd name="connsiteY74" fmla="*/ 1643063 h 3311525"/>
                    <a:gd name="connsiteX75" fmla="*/ 1071563 w 2470151"/>
                    <a:gd name="connsiteY75" fmla="*/ 1643063 h 3311525"/>
                    <a:gd name="connsiteX76" fmla="*/ 1071563 w 2470151"/>
                    <a:gd name="connsiteY76" fmla="*/ 1675852 h 3311525"/>
                    <a:gd name="connsiteX77" fmla="*/ 1071563 w 2470151"/>
                    <a:gd name="connsiteY77" fmla="*/ 1819275 h 3311525"/>
                    <a:gd name="connsiteX78" fmla="*/ 1187300 w 2470151"/>
                    <a:gd name="connsiteY78" fmla="*/ 1819275 h 3311525"/>
                    <a:gd name="connsiteX79" fmla="*/ 1347760 w 2470151"/>
                    <a:gd name="connsiteY79" fmla="*/ 1819275 h 3311525"/>
                    <a:gd name="connsiteX80" fmla="*/ 1460500 w 2470151"/>
                    <a:gd name="connsiteY80" fmla="*/ 1819275 h 3311525"/>
                    <a:gd name="connsiteX81" fmla="*/ 1460500 w 2470151"/>
                    <a:gd name="connsiteY81" fmla="*/ 1766153 h 3311525"/>
                    <a:gd name="connsiteX82" fmla="*/ 1460500 w 2470151"/>
                    <a:gd name="connsiteY82" fmla="*/ 1645257 h 3311525"/>
                    <a:gd name="connsiteX83" fmla="*/ 1460500 w 2470151"/>
                    <a:gd name="connsiteY83" fmla="*/ 1643063 h 3311525"/>
                    <a:gd name="connsiteX84" fmla="*/ 1290351 w 2470151"/>
                    <a:gd name="connsiteY84" fmla="*/ 1643063 h 3311525"/>
                    <a:gd name="connsiteX85" fmla="*/ 1137314 w 2470151"/>
                    <a:gd name="connsiteY85" fmla="*/ 1643063 h 3311525"/>
                    <a:gd name="connsiteX86" fmla="*/ 563563 w 2470151"/>
                    <a:gd name="connsiteY86" fmla="*/ 1643063 h 3311525"/>
                    <a:gd name="connsiteX87" fmla="*/ 563563 w 2470151"/>
                    <a:gd name="connsiteY87" fmla="*/ 1819275 h 3311525"/>
                    <a:gd name="connsiteX88" fmla="*/ 641081 w 2470151"/>
                    <a:gd name="connsiteY88" fmla="*/ 1819275 h 3311525"/>
                    <a:gd name="connsiteX89" fmla="*/ 936798 w 2470151"/>
                    <a:gd name="connsiteY89" fmla="*/ 1819275 h 3311525"/>
                    <a:gd name="connsiteX90" fmla="*/ 949325 w 2470151"/>
                    <a:gd name="connsiteY90" fmla="*/ 1819275 h 3311525"/>
                    <a:gd name="connsiteX91" fmla="*/ 949325 w 2470151"/>
                    <a:gd name="connsiteY91" fmla="*/ 1785923 h 3311525"/>
                    <a:gd name="connsiteX92" fmla="*/ 949325 w 2470151"/>
                    <a:gd name="connsiteY92" fmla="*/ 1669705 h 3311525"/>
                    <a:gd name="connsiteX93" fmla="*/ 949325 w 2470151"/>
                    <a:gd name="connsiteY93" fmla="*/ 1643063 h 3311525"/>
                    <a:gd name="connsiteX94" fmla="*/ 893297 w 2470151"/>
                    <a:gd name="connsiteY94" fmla="*/ 1643063 h 3311525"/>
                    <a:gd name="connsiteX95" fmla="*/ 582787 w 2470151"/>
                    <a:gd name="connsiteY95" fmla="*/ 1643063 h 3311525"/>
                    <a:gd name="connsiteX96" fmla="*/ 1582005 w 2470151"/>
                    <a:gd name="connsiteY96" fmla="*/ 1341438 h 3311525"/>
                    <a:gd name="connsiteX97" fmla="*/ 1582005 w 2470151"/>
                    <a:gd name="connsiteY97" fmla="*/ 1520825 h 3311525"/>
                    <a:gd name="connsiteX98" fmla="*/ 1605040 w 2470151"/>
                    <a:gd name="connsiteY98" fmla="*/ 1520825 h 3311525"/>
                    <a:gd name="connsiteX99" fmla="*/ 1950864 w 2470151"/>
                    <a:gd name="connsiteY99" fmla="*/ 1520825 h 3311525"/>
                    <a:gd name="connsiteX100" fmla="*/ 1971676 w 2470151"/>
                    <a:gd name="connsiteY100" fmla="*/ 1520825 h 3311525"/>
                    <a:gd name="connsiteX101" fmla="*/ 1971676 w 2470151"/>
                    <a:gd name="connsiteY101" fmla="*/ 1341438 h 3311525"/>
                    <a:gd name="connsiteX102" fmla="*/ 1071563 w 2470151"/>
                    <a:gd name="connsiteY102" fmla="*/ 1341438 h 3311525"/>
                    <a:gd name="connsiteX103" fmla="*/ 1071563 w 2470151"/>
                    <a:gd name="connsiteY103" fmla="*/ 1491133 h 3311525"/>
                    <a:gd name="connsiteX104" fmla="*/ 1071563 w 2470151"/>
                    <a:gd name="connsiteY104" fmla="*/ 1520825 h 3311525"/>
                    <a:gd name="connsiteX105" fmla="*/ 1187300 w 2470151"/>
                    <a:gd name="connsiteY105" fmla="*/ 1520825 h 3311525"/>
                    <a:gd name="connsiteX106" fmla="*/ 1347760 w 2470151"/>
                    <a:gd name="connsiteY106" fmla="*/ 1520825 h 3311525"/>
                    <a:gd name="connsiteX107" fmla="*/ 1460500 w 2470151"/>
                    <a:gd name="connsiteY107" fmla="*/ 1520825 h 3311525"/>
                    <a:gd name="connsiteX108" fmla="*/ 1460500 w 2470151"/>
                    <a:gd name="connsiteY108" fmla="*/ 1467019 h 3311525"/>
                    <a:gd name="connsiteX109" fmla="*/ 1460500 w 2470151"/>
                    <a:gd name="connsiteY109" fmla="*/ 1358907 h 3311525"/>
                    <a:gd name="connsiteX110" fmla="*/ 1460500 w 2470151"/>
                    <a:gd name="connsiteY110" fmla="*/ 1341438 h 3311525"/>
                    <a:gd name="connsiteX111" fmla="*/ 563563 w 2470151"/>
                    <a:gd name="connsiteY111" fmla="*/ 1341438 h 3311525"/>
                    <a:gd name="connsiteX112" fmla="*/ 563563 w 2470151"/>
                    <a:gd name="connsiteY112" fmla="*/ 1520825 h 3311525"/>
                    <a:gd name="connsiteX113" fmla="*/ 641081 w 2470151"/>
                    <a:gd name="connsiteY113" fmla="*/ 1520825 h 3311525"/>
                    <a:gd name="connsiteX114" fmla="*/ 936798 w 2470151"/>
                    <a:gd name="connsiteY114" fmla="*/ 1520825 h 3311525"/>
                    <a:gd name="connsiteX115" fmla="*/ 949325 w 2470151"/>
                    <a:gd name="connsiteY115" fmla="*/ 1520825 h 3311525"/>
                    <a:gd name="connsiteX116" fmla="*/ 949325 w 2470151"/>
                    <a:gd name="connsiteY116" fmla="*/ 1493475 h 3311525"/>
                    <a:gd name="connsiteX117" fmla="*/ 949325 w 2470151"/>
                    <a:gd name="connsiteY117" fmla="*/ 1343298 h 3311525"/>
                    <a:gd name="connsiteX118" fmla="*/ 949325 w 2470151"/>
                    <a:gd name="connsiteY118" fmla="*/ 1341438 h 3311525"/>
                    <a:gd name="connsiteX119" fmla="*/ 502136 w 2470151"/>
                    <a:gd name="connsiteY119" fmla="*/ 1219200 h 3311525"/>
                    <a:gd name="connsiteX120" fmla="*/ 1006951 w 2470151"/>
                    <a:gd name="connsiteY120" fmla="*/ 1219200 h 3311525"/>
                    <a:gd name="connsiteX121" fmla="*/ 1010444 w 2470151"/>
                    <a:gd name="connsiteY121" fmla="*/ 1219200 h 3311525"/>
                    <a:gd name="connsiteX122" fmla="*/ 1112852 w 2470151"/>
                    <a:gd name="connsiteY122" fmla="*/ 1219200 h 3311525"/>
                    <a:gd name="connsiteX123" fmla="*/ 1416083 w 2470151"/>
                    <a:gd name="connsiteY123" fmla="*/ 1219200 h 3311525"/>
                    <a:gd name="connsiteX124" fmla="*/ 1521253 w 2470151"/>
                    <a:gd name="connsiteY124" fmla="*/ 1219200 h 3311525"/>
                    <a:gd name="connsiteX125" fmla="*/ 1538765 w 2470151"/>
                    <a:gd name="connsiteY125" fmla="*/ 1219200 h 3311525"/>
                    <a:gd name="connsiteX126" fmla="*/ 2031515 w 2470151"/>
                    <a:gd name="connsiteY126" fmla="*/ 1219200 h 3311525"/>
                    <a:gd name="connsiteX127" fmla="*/ 2092325 w 2470151"/>
                    <a:gd name="connsiteY127" fmla="*/ 1280066 h 3311525"/>
                    <a:gd name="connsiteX128" fmla="*/ 2092325 w 2470151"/>
                    <a:gd name="connsiteY128" fmla="*/ 1491133 h 3311525"/>
                    <a:gd name="connsiteX129" fmla="*/ 2092325 w 2470151"/>
                    <a:gd name="connsiteY129" fmla="*/ 1568883 h 3311525"/>
                    <a:gd name="connsiteX130" fmla="*/ 2092325 w 2470151"/>
                    <a:gd name="connsiteY130" fmla="*/ 1581944 h 3311525"/>
                    <a:gd name="connsiteX131" fmla="*/ 2092325 w 2470151"/>
                    <a:gd name="connsiteY131" fmla="*/ 1675852 h 3311525"/>
                    <a:gd name="connsiteX132" fmla="*/ 2092325 w 2470151"/>
                    <a:gd name="connsiteY132" fmla="*/ 1781375 h 3311525"/>
                    <a:gd name="connsiteX133" fmla="*/ 2092325 w 2470151"/>
                    <a:gd name="connsiteY133" fmla="*/ 1817250 h 3311525"/>
                    <a:gd name="connsiteX134" fmla="*/ 2092325 w 2470151"/>
                    <a:gd name="connsiteY134" fmla="*/ 1879600 h 3311525"/>
                    <a:gd name="connsiteX135" fmla="*/ 2092325 w 2470151"/>
                    <a:gd name="connsiteY135" fmla="*/ 1940998 h 3311525"/>
                    <a:gd name="connsiteX136" fmla="*/ 2092325 w 2470151"/>
                    <a:gd name="connsiteY136" fmla="*/ 1967342 h 3311525"/>
                    <a:gd name="connsiteX137" fmla="*/ 2092325 w 2470151"/>
                    <a:gd name="connsiteY137" fmla="*/ 2035724 h 3311525"/>
                    <a:gd name="connsiteX138" fmla="*/ 2092325 w 2470151"/>
                    <a:gd name="connsiteY138" fmla="*/ 2118625 h 3311525"/>
                    <a:gd name="connsiteX139" fmla="*/ 2092325 w 2470151"/>
                    <a:gd name="connsiteY139" fmla="*/ 2128553 h 3311525"/>
                    <a:gd name="connsiteX140" fmla="*/ 2092325 w 2470151"/>
                    <a:gd name="connsiteY140" fmla="*/ 2180432 h 3311525"/>
                    <a:gd name="connsiteX141" fmla="*/ 2092325 w 2470151"/>
                    <a:gd name="connsiteY141" fmla="*/ 2190490 h 3311525"/>
                    <a:gd name="connsiteX142" fmla="*/ 2092325 w 2470151"/>
                    <a:gd name="connsiteY142" fmla="*/ 2266776 h 3311525"/>
                    <a:gd name="connsiteX143" fmla="*/ 2092325 w 2470151"/>
                    <a:gd name="connsiteY143" fmla="*/ 2285765 h 3311525"/>
                    <a:gd name="connsiteX144" fmla="*/ 2092325 w 2470151"/>
                    <a:gd name="connsiteY144" fmla="*/ 2357363 h 3311525"/>
                    <a:gd name="connsiteX145" fmla="*/ 2092325 w 2470151"/>
                    <a:gd name="connsiteY145" fmla="*/ 2383779 h 3311525"/>
                    <a:gd name="connsiteX146" fmla="*/ 2092325 w 2470151"/>
                    <a:gd name="connsiteY146" fmla="*/ 2408664 h 3311525"/>
                    <a:gd name="connsiteX147" fmla="*/ 2092325 w 2470151"/>
                    <a:gd name="connsiteY147" fmla="*/ 2479134 h 3311525"/>
                    <a:gd name="connsiteX148" fmla="*/ 2092325 w 2470151"/>
                    <a:gd name="connsiteY148" fmla="*/ 2481331 h 3311525"/>
                    <a:gd name="connsiteX149" fmla="*/ 2092325 w 2470151"/>
                    <a:gd name="connsiteY149" fmla="*/ 2776049 h 3311525"/>
                    <a:gd name="connsiteX150" fmla="*/ 2031573 w 2470151"/>
                    <a:gd name="connsiteY150" fmla="*/ 2836863 h 3311525"/>
                    <a:gd name="connsiteX151" fmla="*/ 1521253 w 2470151"/>
                    <a:gd name="connsiteY151" fmla="*/ 2836863 h 3311525"/>
                    <a:gd name="connsiteX152" fmla="*/ 1460500 w 2470151"/>
                    <a:gd name="connsiteY152" fmla="*/ 2776049 h 3311525"/>
                    <a:gd name="connsiteX153" fmla="*/ 1460500 w 2470151"/>
                    <a:gd name="connsiteY153" fmla="*/ 2540000 h 3311525"/>
                    <a:gd name="connsiteX154" fmla="*/ 1420800 w 2470151"/>
                    <a:gd name="connsiteY154" fmla="*/ 2540000 h 3311525"/>
                    <a:gd name="connsiteX155" fmla="*/ 1147343 w 2470151"/>
                    <a:gd name="connsiteY155" fmla="*/ 2540000 h 3311525"/>
                    <a:gd name="connsiteX156" fmla="*/ 1010444 w 2470151"/>
                    <a:gd name="connsiteY156" fmla="*/ 2540000 h 3311525"/>
                    <a:gd name="connsiteX157" fmla="*/ 999110 w 2470151"/>
                    <a:gd name="connsiteY157" fmla="*/ 2540000 h 3311525"/>
                    <a:gd name="connsiteX158" fmla="*/ 502136 w 2470151"/>
                    <a:gd name="connsiteY158" fmla="*/ 2540000 h 3311525"/>
                    <a:gd name="connsiteX159" fmla="*/ 441325 w 2470151"/>
                    <a:gd name="connsiteY159" fmla="*/ 2479134 h 3311525"/>
                    <a:gd name="connsiteX160" fmla="*/ 441325 w 2470151"/>
                    <a:gd name="connsiteY160" fmla="*/ 2219487 h 3311525"/>
                    <a:gd name="connsiteX161" fmla="*/ 441325 w 2470151"/>
                    <a:gd name="connsiteY161" fmla="*/ 2180432 h 3311525"/>
                    <a:gd name="connsiteX162" fmla="*/ 441325 w 2470151"/>
                    <a:gd name="connsiteY162" fmla="*/ 2105057 h 3311525"/>
                    <a:gd name="connsiteX163" fmla="*/ 441325 w 2470151"/>
                    <a:gd name="connsiteY163" fmla="*/ 2000319 h 3311525"/>
                    <a:gd name="connsiteX164" fmla="*/ 441325 w 2470151"/>
                    <a:gd name="connsiteY164" fmla="*/ 1879600 h 3311525"/>
                    <a:gd name="connsiteX165" fmla="*/ 441325 w 2470151"/>
                    <a:gd name="connsiteY165" fmla="*/ 1818202 h 3311525"/>
                    <a:gd name="connsiteX166" fmla="*/ 441325 w 2470151"/>
                    <a:gd name="connsiteY166" fmla="*/ 1669705 h 3311525"/>
                    <a:gd name="connsiteX167" fmla="*/ 441325 w 2470151"/>
                    <a:gd name="connsiteY167" fmla="*/ 1581944 h 3311525"/>
                    <a:gd name="connsiteX168" fmla="*/ 441325 w 2470151"/>
                    <a:gd name="connsiteY168" fmla="*/ 1572807 h 3311525"/>
                    <a:gd name="connsiteX169" fmla="*/ 441325 w 2470151"/>
                    <a:gd name="connsiteY169" fmla="*/ 1280066 h 3311525"/>
                    <a:gd name="connsiteX170" fmla="*/ 502136 w 2470151"/>
                    <a:gd name="connsiteY170" fmla="*/ 1219200 h 3311525"/>
                    <a:gd name="connsiteX171" fmla="*/ 502116 w 2470151"/>
                    <a:gd name="connsiteY171" fmla="*/ 946150 h 3311525"/>
                    <a:gd name="connsiteX172" fmla="*/ 1520360 w 2470151"/>
                    <a:gd name="connsiteY172" fmla="*/ 946150 h 3311525"/>
                    <a:gd name="connsiteX173" fmla="*/ 1581150 w 2470151"/>
                    <a:gd name="connsiteY173" fmla="*/ 1007269 h 3311525"/>
                    <a:gd name="connsiteX174" fmla="*/ 1520360 w 2470151"/>
                    <a:gd name="connsiteY174" fmla="*/ 1068388 h 3311525"/>
                    <a:gd name="connsiteX175" fmla="*/ 502116 w 2470151"/>
                    <a:gd name="connsiteY175" fmla="*/ 1068388 h 3311525"/>
                    <a:gd name="connsiteX176" fmla="*/ 441325 w 2470151"/>
                    <a:gd name="connsiteY176" fmla="*/ 1007269 h 3311525"/>
                    <a:gd name="connsiteX177" fmla="*/ 502116 w 2470151"/>
                    <a:gd name="connsiteY177" fmla="*/ 946150 h 3311525"/>
                    <a:gd name="connsiteX178" fmla="*/ 502098 w 2470151"/>
                    <a:gd name="connsiteY178" fmla="*/ 690563 h 3311525"/>
                    <a:gd name="connsiteX179" fmla="*/ 1264791 w 2470151"/>
                    <a:gd name="connsiteY179" fmla="*/ 690563 h 3311525"/>
                    <a:gd name="connsiteX180" fmla="*/ 1325563 w 2470151"/>
                    <a:gd name="connsiteY180" fmla="*/ 751682 h 3311525"/>
                    <a:gd name="connsiteX181" fmla="*/ 1264791 w 2470151"/>
                    <a:gd name="connsiteY181" fmla="*/ 812801 h 3311525"/>
                    <a:gd name="connsiteX182" fmla="*/ 502098 w 2470151"/>
                    <a:gd name="connsiteY182" fmla="*/ 812801 h 3311525"/>
                    <a:gd name="connsiteX183" fmla="*/ 441325 w 2470151"/>
                    <a:gd name="connsiteY183" fmla="*/ 751682 h 3311525"/>
                    <a:gd name="connsiteX184" fmla="*/ 502098 w 2470151"/>
                    <a:gd name="connsiteY184" fmla="*/ 690563 h 3311525"/>
                    <a:gd name="connsiteX185" fmla="*/ 502153 w 2470151"/>
                    <a:gd name="connsiteY185" fmla="*/ 454025 h 3311525"/>
                    <a:gd name="connsiteX186" fmla="*/ 994860 w 2470151"/>
                    <a:gd name="connsiteY186" fmla="*/ 454025 h 3311525"/>
                    <a:gd name="connsiteX187" fmla="*/ 1055688 w 2470151"/>
                    <a:gd name="connsiteY187" fmla="*/ 514350 h 3311525"/>
                    <a:gd name="connsiteX188" fmla="*/ 994860 w 2470151"/>
                    <a:gd name="connsiteY188" fmla="*/ 574675 h 3311525"/>
                    <a:gd name="connsiteX189" fmla="*/ 502153 w 2470151"/>
                    <a:gd name="connsiteY189" fmla="*/ 574675 h 3311525"/>
                    <a:gd name="connsiteX190" fmla="*/ 441325 w 2470151"/>
                    <a:gd name="connsiteY190" fmla="*/ 514350 h 3311525"/>
                    <a:gd name="connsiteX191" fmla="*/ 502153 w 2470151"/>
                    <a:gd name="connsiteY191" fmla="*/ 454025 h 3311525"/>
                    <a:gd name="connsiteX192" fmla="*/ 1901273 w 2470151"/>
                    <a:gd name="connsiteY192" fmla="*/ 207410 h 3311525"/>
                    <a:gd name="connsiteX193" fmla="*/ 1901273 w 2470151"/>
                    <a:gd name="connsiteY193" fmla="*/ 228534 h 3311525"/>
                    <a:gd name="connsiteX194" fmla="*/ 1901273 w 2470151"/>
                    <a:gd name="connsiteY194" fmla="*/ 568878 h 3311525"/>
                    <a:gd name="connsiteX195" fmla="*/ 2244222 w 2470151"/>
                    <a:gd name="connsiteY195" fmla="*/ 568878 h 3311525"/>
                    <a:gd name="connsiteX196" fmla="*/ 2262740 w 2470151"/>
                    <a:gd name="connsiteY196" fmla="*/ 568878 h 3311525"/>
                    <a:gd name="connsiteX197" fmla="*/ 122238 w 2470151"/>
                    <a:gd name="connsiteY197" fmla="*/ 122238 h 3311525"/>
                    <a:gd name="connsiteX198" fmla="*/ 122238 w 2470151"/>
                    <a:gd name="connsiteY198" fmla="*/ 3190876 h 3311525"/>
                    <a:gd name="connsiteX199" fmla="*/ 2347913 w 2470151"/>
                    <a:gd name="connsiteY199" fmla="*/ 3190876 h 3311525"/>
                    <a:gd name="connsiteX200" fmla="*/ 2347913 w 2470151"/>
                    <a:gd name="connsiteY200" fmla="*/ 690563 h 3311525"/>
                    <a:gd name="connsiteX201" fmla="*/ 2309172 w 2470151"/>
                    <a:gd name="connsiteY201" fmla="*/ 690563 h 3311525"/>
                    <a:gd name="connsiteX202" fmla="*/ 1840431 w 2470151"/>
                    <a:gd name="connsiteY202" fmla="*/ 690563 h 3311525"/>
                    <a:gd name="connsiteX203" fmla="*/ 1779588 w 2470151"/>
                    <a:gd name="connsiteY203" fmla="*/ 629721 h 3311525"/>
                    <a:gd name="connsiteX204" fmla="*/ 1779588 w 2470151"/>
                    <a:gd name="connsiteY204" fmla="*/ 131952 h 3311525"/>
                    <a:gd name="connsiteX205" fmla="*/ 1779588 w 2470151"/>
                    <a:gd name="connsiteY205" fmla="*/ 122238 h 3311525"/>
                    <a:gd name="connsiteX206" fmla="*/ 60841 w 2470151"/>
                    <a:gd name="connsiteY206" fmla="*/ 0 h 3311525"/>
                    <a:gd name="connsiteX207" fmla="*/ 1836968 w 2470151"/>
                    <a:gd name="connsiteY207" fmla="*/ 0 h 3311525"/>
                    <a:gd name="connsiteX208" fmla="*/ 1840430 w 2470151"/>
                    <a:gd name="connsiteY208" fmla="*/ 0 h 3311525"/>
                    <a:gd name="connsiteX209" fmla="*/ 1840431 w 2470151"/>
                    <a:gd name="connsiteY209" fmla="*/ 0 h 3311525"/>
                    <a:gd name="connsiteX210" fmla="*/ 1840431 w 2470151"/>
                    <a:gd name="connsiteY210" fmla="*/ 0 h 3311525"/>
                    <a:gd name="connsiteX211" fmla="*/ 1840444 w 2470151"/>
                    <a:gd name="connsiteY211" fmla="*/ 0 h 3311525"/>
                    <a:gd name="connsiteX212" fmla="*/ 1865161 w 2470151"/>
                    <a:gd name="connsiteY212" fmla="*/ 4562 h 3311525"/>
                    <a:gd name="connsiteX213" fmla="*/ 1876125 w 2470151"/>
                    <a:gd name="connsiteY213" fmla="*/ 12957 h 3311525"/>
                    <a:gd name="connsiteX214" fmla="*/ 1883401 w 2470151"/>
                    <a:gd name="connsiteY214" fmla="*/ 17873 h 3311525"/>
                    <a:gd name="connsiteX215" fmla="*/ 1884922 w 2470151"/>
                    <a:gd name="connsiteY215" fmla="*/ 20124 h 3311525"/>
                    <a:gd name="connsiteX216" fmla="*/ 1983703 w 2470151"/>
                    <a:gd name="connsiteY216" fmla="*/ 118342 h 3311525"/>
                    <a:gd name="connsiteX217" fmla="*/ 2454940 w 2470151"/>
                    <a:gd name="connsiteY217" fmla="*/ 586891 h 3311525"/>
                    <a:gd name="connsiteX218" fmla="*/ 2463504 w 2470151"/>
                    <a:gd name="connsiteY218" fmla="*/ 602537 h 3311525"/>
                    <a:gd name="connsiteX219" fmla="*/ 2465778 w 2470151"/>
                    <a:gd name="connsiteY219" fmla="*/ 606097 h 3311525"/>
                    <a:gd name="connsiteX220" fmla="*/ 2465945 w 2470151"/>
                    <a:gd name="connsiteY220" fmla="*/ 606995 h 3311525"/>
                    <a:gd name="connsiteX221" fmla="*/ 2465968 w 2470151"/>
                    <a:gd name="connsiteY221" fmla="*/ 607037 h 3311525"/>
                    <a:gd name="connsiteX222" fmla="*/ 2470150 w 2470151"/>
                    <a:gd name="connsiteY222" fmla="*/ 629464 h 3311525"/>
                    <a:gd name="connsiteX223" fmla="*/ 2470150 w 2470151"/>
                    <a:gd name="connsiteY223" fmla="*/ 629715 h 3311525"/>
                    <a:gd name="connsiteX224" fmla="*/ 2470151 w 2470151"/>
                    <a:gd name="connsiteY224" fmla="*/ 629721 h 3311525"/>
                    <a:gd name="connsiteX225" fmla="*/ 2470150 w 2470151"/>
                    <a:gd name="connsiteY225" fmla="*/ 629726 h 3311525"/>
                    <a:gd name="connsiteX226" fmla="*/ 2470150 w 2470151"/>
                    <a:gd name="connsiteY226" fmla="*/ 867606 h 3311525"/>
                    <a:gd name="connsiteX227" fmla="*/ 2470150 w 2470151"/>
                    <a:gd name="connsiteY227" fmla="*/ 3250707 h 3311525"/>
                    <a:gd name="connsiteX228" fmla="*/ 2409309 w 2470151"/>
                    <a:gd name="connsiteY228" fmla="*/ 3311525 h 3311525"/>
                    <a:gd name="connsiteX229" fmla="*/ 60841 w 2470151"/>
                    <a:gd name="connsiteY229" fmla="*/ 3311525 h 3311525"/>
                    <a:gd name="connsiteX230" fmla="*/ 0 w 2470151"/>
                    <a:gd name="connsiteY230" fmla="*/ 3250707 h 3311525"/>
                    <a:gd name="connsiteX231" fmla="*/ 0 w 2470151"/>
                    <a:gd name="connsiteY231" fmla="*/ 60818 h 3311525"/>
                    <a:gd name="connsiteX232" fmla="*/ 60841 w 2470151"/>
                    <a:gd name="connsiteY232" fmla="*/ 0 h 331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Lst>
                  <a:rect l="l" t="t" r="r" b="b"/>
                  <a:pathLst>
                    <a:path w="2470151" h="3311525">
                      <a:moveTo>
                        <a:pt x="1582005" y="2540000"/>
                      </a:moveTo>
                      <a:lnTo>
                        <a:pt x="1582005" y="2595049"/>
                      </a:lnTo>
                      <a:cubicBezTo>
                        <a:pt x="1582005" y="2715234"/>
                        <a:pt x="1582005" y="2715234"/>
                        <a:pt x="1582005" y="2715234"/>
                      </a:cubicBezTo>
                      <a:cubicBezTo>
                        <a:pt x="1970820" y="2715234"/>
                        <a:pt x="1970820" y="2715234"/>
                        <a:pt x="1970820" y="2715234"/>
                      </a:cubicBezTo>
                      <a:lnTo>
                        <a:pt x="1970820" y="2540000"/>
                      </a:lnTo>
                      <a:lnTo>
                        <a:pt x="1892570" y="2540000"/>
                      </a:lnTo>
                      <a:cubicBezTo>
                        <a:pt x="1802865" y="2540000"/>
                        <a:pt x="1718947" y="2540000"/>
                        <a:pt x="1640443" y="2540000"/>
                      </a:cubicBezTo>
                      <a:close/>
                      <a:moveTo>
                        <a:pt x="1582005" y="2241551"/>
                      </a:moveTo>
                      <a:lnTo>
                        <a:pt x="1582005" y="2248858"/>
                      </a:lnTo>
                      <a:cubicBezTo>
                        <a:pt x="1582005" y="2291256"/>
                        <a:pt x="1582005" y="2329799"/>
                        <a:pt x="1582005" y="2364839"/>
                      </a:cubicBezTo>
                      <a:lnTo>
                        <a:pt x="1582005" y="2417763"/>
                      </a:lnTo>
                      <a:lnTo>
                        <a:pt x="1970820" y="2417763"/>
                      </a:lnTo>
                      <a:lnTo>
                        <a:pt x="1970820" y="2336849"/>
                      </a:lnTo>
                      <a:lnTo>
                        <a:pt x="1970820" y="2241551"/>
                      </a:lnTo>
                      <a:lnTo>
                        <a:pt x="1892569" y="2241551"/>
                      </a:lnTo>
                      <a:cubicBezTo>
                        <a:pt x="1812675" y="2241551"/>
                        <a:pt x="1737372" y="2241551"/>
                        <a:pt x="1666396" y="2241551"/>
                      </a:cubicBezTo>
                      <a:close/>
                      <a:moveTo>
                        <a:pt x="1071563" y="2241551"/>
                      </a:moveTo>
                      <a:lnTo>
                        <a:pt x="1071563" y="2265725"/>
                      </a:lnTo>
                      <a:cubicBezTo>
                        <a:pt x="1071563" y="2336862"/>
                        <a:pt x="1071563" y="2384286"/>
                        <a:pt x="1071563" y="2415902"/>
                      </a:cubicBezTo>
                      <a:lnTo>
                        <a:pt x="1071563" y="2417763"/>
                      </a:lnTo>
                      <a:lnTo>
                        <a:pt x="1460500" y="2417763"/>
                      </a:lnTo>
                      <a:lnTo>
                        <a:pt x="1460500" y="2282241"/>
                      </a:lnTo>
                      <a:lnTo>
                        <a:pt x="1460500" y="2241551"/>
                      </a:lnTo>
                      <a:lnTo>
                        <a:pt x="1290351" y="2241551"/>
                      </a:lnTo>
                      <a:cubicBezTo>
                        <a:pt x="1235627" y="2241551"/>
                        <a:pt x="1184703" y="2241551"/>
                        <a:pt x="1137314" y="2241551"/>
                      </a:cubicBezTo>
                      <a:close/>
                      <a:moveTo>
                        <a:pt x="563563" y="2241551"/>
                      </a:moveTo>
                      <a:lnTo>
                        <a:pt x="563563" y="2417763"/>
                      </a:lnTo>
                      <a:lnTo>
                        <a:pt x="949325" y="2417763"/>
                      </a:lnTo>
                      <a:lnTo>
                        <a:pt x="949325" y="2268067"/>
                      </a:lnTo>
                      <a:lnTo>
                        <a:pt x="949325" y="2241551"/>
                      </a:lnTo>
                      <a:lnTo>
                        <a:pt x="893297" y="2241551"/>
                      </a:lnTo>
                      <a:cubicBezTo>
                        <a:pt x="733222" y="2241551"/>
                        <a:pt x="638654" y="2241551"/>
                        <a:pt x="582787" y="2241551"/>
                      </a:cubicBezTo>
                      <a:close/>
                      <a:moveTo>
                        <a:pt x="1582005" y="1939925"/>
                      </a:moveTo>
                      <a:lnTo>
                        <a:pt x="1582005" y="1945416"/>
                      </a:lnTo>
                      <a:cubicBezTo>
                        <a:pt x="1582005" y="2004632"/>
                        <a:pt x="1582005" y="2059294"/>
                        <a:pt x="1582005" y="2109751"/>
                      </a:cubicBezTo>
                      <a:lnTo>
                        <a:pt x="1582005" y="2119313"/>
                      </a:lnTo>
                      <a:lnTo>
                        <a:pt x="1605040" y="2119313"/>
                      </a:lnTo>
                      <a:cubicBezTo>
                        <a:pt x="1786722" y="2119313"/>
                        <a:pt x="1891006" y="2119313"/>
                        <a:pt x="1950864" y="2119313"/>
                      </a:cubicBezTo>
                      <a:lnTo>
                        <a:pt x="1970820" y="2119313"/>
                      </a:lnTo>
                      <a:lnTo>
                        <a:pt x="1970820" y="2052500"/>
                      </a:lnTo>
                      <a:cubicBezTo>
                        <a:pt x="1970820" y="2012198"/>
                        <a:pt x="1970820" y="1975255"/>
                        <a:pt x="1970820" y="1941391"/>
                      </a:cubicBezTo>
                      <a:lnTo>
                        <a:pt x="1970820" y="1939925"/>
                      </a:lnTo>
                      <a:lnTo>
                        <a:pt x="1892569" y="1939925"/>
                      </a:lnTo>
                      <a:cubicBezTo>
                        <a:pt x="1812675" y="1939925"/>
                        <a:pt x="1737372" y="1939925"/>
                        <a:pt x="1666396" y="1939925"/>
                      </a:cubicBezTo>
                      <a:close/>
                      <a:moveTo>
                        <a:pt x="1071563" y="1939925"/>
                      </a:moveTo>
                      <a:lnTo>
                        <a:pt x="1071563" y="1973277"/>
                      </a:lnTo>
                      <a:cubicBezTo>
                        <a:pt x="1071563" y="2015432"/>
                        <a:pt x="1071563" y="2054074"/>
                        <a:pt x="1071563" y="2089495"/>
                      </a:cubicBezTo>
                      <a:lnTo>
                        <a:pt x="1071563" y="2119313"/>
                      </a:lnTo>
                      <a:lnTo>
                        <a:pt x="1187300" y="2119313"/>
                      </a:lnTo>
                      <a:cubicBezTo>
                        <a:pt x="1244586" y="2119313"/>
                        <a:pt x="1297985" y="2119313"/>
                        <a:pt x="1347760" y="2119313"/>
                      </a:cubicBezTo>
                      <a:lnTo>
                        <a:pt x="1460500" y="2119313"/>
                      </a:lnTo>
                      <a:lnTo>
                        <a:pt x="1460500" y="2082453"/>
                      </a:lnTo>
                      <a:lnTo>
                        <a:pt x="1460500" y="1939925"/>
                      </a:lnTo>
                      <a:lnTo>
                        <a:pt x="1290351" y="1939925"/>
                      </a:lnTo>
                      <a:cubicBezTo>
                        <a:pt x="1235627" y="1939925"/>
                        <a:pt x="1184703" y="1939925"/>
                        <a:pt x="1137314" y="1939925"/>
                      </a:cubicBezTo>
                      <a:close/>
                      <a:moveTo>
                        <a:pt x="563563" y="1939925"/>
                      </a:moveTo>
                      <a:lnTo>
                        <a:pt x="563563" y="2119313"/>
                      </a:lnTo>
                      <a:lnTo>
                        <a:pt x="641081" y="2119313"/>
                      </a:lnTo>
                      <a:cubicBezTo>
                        <a:pt x="747606" y="2119313"/>
                        <a:pt x="845970" y="2119313"/>
                        <a:pt x="936798" y="2119313"/>
                      </a:cubicBezTo>
                      <a:lnTo>
                        <a:pt x="949325" y="2119313"/>
                      </a:lnTo>
                      <a:lnTo>
                        <a:pt x="949325" y="2083348"/>
                      </a:lnTo>
                      <a:lnTo>
                        <a:pt x="949325" y="1939925"/>
                      </a:lnTo>
                      <a:lnTo>
                        <a:pt x="893297" y="1939925"/>
                      </a:lnTo>
                      <a:cubicBezTo>
                        <a:pt x="733222" y="1939925"/>
                        <a:pt x="638654" y="1939925"/>
                        <a:pt x="582787" y="1939925"/>
                      </a:cubicBezTo>
                      <a:close/>
                      <a:moveTo>
                        <a:pt x="1582005" y="1643063"/>
                      </a:moveTo>
                      <a:lnTo>
                        <a:pt x="1582005" y="1753749"/>
                      </a:lnTo>
                      <a:lnTo>
                        <a:pt x="1582005" y="1819275"/>
                      </a:lnTo>
                      <a:lnTo>
                        <a:pt x="1605040" y="1819275"/>
                      </a:lnTo>
                      <a:cubicBezTo>
                        <a:pt x="1786722" y="1819275"/>
                        <a:pt x="1891006" y="1819275"/>
                        <a:pt x="1950864" y="1819275"/>
                      </a:cubicBezTo>
                      <a:lnTo>
                        <a:pt x="1970820" y="1819275"/>
                      </a:lnTo>
                      <a:lnTo>
                        <a:pt x="1970820" y="1772909"/>
                      </a:lnTo>
                      <a:cubicBezTo>
                        <a:pt x="1970820" y="1727570"/>
                        <a:pt x="1970820" y="1692306"/>
                        <a:pt x="1970820" y="1664879"/>
                      </a:cubicBezTo>
                      <a:lnTo>
                        <a:pt x="1970820" y="1643063"/>
                      </a:lnTo>
                      <a:lnTo>
                        <a:pt x="1892569" y="1643063"/>
                      </a:lnTo>
                      <a:cubicBezTo>
                        <a:pt x="1812675" y="1643063"/>
                        <a:pt x="1737372" y="1643063"/>
                        <a:pt x="1666396" y="1643063"/>
                      </a:cubicBezTo>
                      <a:close/>
                      <a:moveTo>
                        <a:pt x="1071563" y="1643063"/>
                      </a:moveTo>
                      <a:lnTo>
                        <a:pt x="1071563" y="1675852"/>
                      </a:lnTo>
                      <a:lnTo>
                        <a:pt x="1071563" y="1819275"/>
                      </a:lnTo>
                      <a:lnTo>
                        <a:pt x="1187300" y="1819275"/>
                      </a:lnTo>
                      <a:cubicBezTo>
                        <a:pt x="1244586" y="1819275"/>
                        <a:pt x="1297985" y="1819275"/>
                        <a:pt x="1347760" y="1819275"/>
                      </a:cubicBezTo>
                      <a:lnTo>
                        <a:pt x="1460500" y="1819275"/>
                      </a:lnTo>
                      <a:lnTo>
                        <a:pt x="1460500" y="1766153"/>
                      </a:lnTo>
                      <a:cubicBezTo>
                        <a:pt x="1460500" y="1721958"/>
                        <a:pt x="1460500" y="1681782"/>
                        <a:pt x="1460500" y="1645257"/>
                      </a:cubicBezTo>
                      <a:lnTo>
                        <a:pt x="1460500" y="1643063"/>
                      </a:lnTo>
                      <a:lnTo>
                        <a:pt x="1290351" y="1643063"/>
                      </a:lnTo>
                      <a:cubicBezTo>
                        <a:pt x="1235627" y="1643063"/>
                        <a:pt x="1184703" y="1643063"/>
                        <a:pt x="1137314" y="1643063"/>
                      </a:cubicBezTo>
                      <a:close/>
                      <a:moveTo>
                        <a:pt x="563563" y="1643063"/>
                      </a:moveTo>
                      <a:lnTo>
                        <a:pt x="563563" y="1819275"/>
                      </a:lnTo>
                      <a:lnTo>
                        <a:pt x="641081" y="1819275"/>
                      </a:lnTo>
                      <a:cubicBezTo>
                        <a:pt x="747606" y="1819275"/>
                        <a:pt x="845970" y="1819275"/>
                        <a:pt x="936798" y="1819275"/>
                      </a:cubicBezTo>
                      <a:lnTo>
                        <a:pt x="949325" y="1819275"/>
                      </a:lnTo>
                      <a:lnTo>
                        <a:pt x="949325" y="1785923"/>
                      </a:lnTo>
                      <a:cubicBezTo>
                        <a:pt x="949325" y="1743768"/>
                        <a:pt x="949325" y="1705126"/>
                        <a:pt x="949325" y="1669705"/>
                      </a:cubicBezTo>
                      <a:lnTo>
                        <a:pt x="949325" y="1643063"/>
                      </a:lnTo>
                      <a:lnTo>
                        <a:pt x="893297" y="1643063"/>
                      </a:lnTo>
                      <a:cubicBezTo>
                        <a:pt x="733222" y="1643063"/>
                        <a:pt x="638654" y="1643063"/>
                        <a:pt x="582787" y="1643063"/>
                      </a:cubicBezTo>
                      <a:close/>
                      <a:moveTo>
                        <a:pt x="1582005" y="1341438"/>
                      </a:moveTo>
                      <a:lnTo>
                        <a:pt x="1582005" y="1520825"/>
                      </a:lnTo>
                      <a:lnTo>
                        <a:pt x="1605040" y="1520825"/>
                      </a:lnTo>
                      <a:cubicBezTo>
                        <a:pt x="1786722" y="1520825"/>
                        <a:pt x="1891006" y="1520825"/>
                        <a:pt x="1950864" y="1520825"/>
                      </a:cubicBezTo>
                      <a:lnTo>
                        <a:pt x="1971676" y="1520825"/>
                      </a:lnTo>
                      <a:lnTo>
                        <a:pt x="1971676" y="1341438"/>
                      </a:lnTo>
                      <a:close/>
                      <a:moveTo>
                        <a:pt x="1071563" y="1341438"/>
                      </a:moveTo>
                      <a:lnTo>
                        <a:pt x="1071563" y="1491133"/>
                      </a:lnTo>
                      <a:lnTo>
                        <a:pt x="1071563" y="1520825"/>
                      </a:lnTo>
                      <a:lnTo>
                        <a:pt x="1187300" y="1520825"/>
                      </a:lnTo>
                      <a:cubicBezTo>
                        <a:pt x="1244586" y="1520825"/>
                        <a:pt x="1297985" y="1520825"/>
                        <a:pt x="1347760" y="1520825"/>
                      </a:cubicBezTo>
                      <a:lnTo>
                        <a:pt x="1460500" y="1520825"/>
                      </a:lnTo>
                      <a:lnTo>
                        <a:pt x="1460500" y="1467019"/>
                      </a:lnTo>
                      <a:cubicBezTo>
                        <a:pt x="1460500" y="1420268"/>
                        <a:pt x="1460500" y="1385205"/>
                        <a:pt x="1460500" y="1358907"/>
                      </a:cubicBezTo>
                      <a:lnTo>
                        <a:pt x="1460500" y="1341438"/>
                      </a:lnTo>
                      <a:close/>
                      <a:moveTo>
                        <a:pt x="563563" y="1341438"/>
                      </a:moveTo>
                      <a:lnTo>
                        <a:pt x="563563" y="1520825"/>
                      </a:lnTo>
                      <a:lnTo>
                        <a:pt x="641081" y="1520825"/>
                      </a:lnTo>
                      <a:cubicBezTo>
                        <a:pt x="747606" y="1520825"/>
                        <a:pt x="845970" y="1520825"/>
                        <a:pt x="936798" y="1520825"/>
                      </a:cubicBezTo>
                      <a:lnTo>
                        <a:pt x="949325" y="1520825"/>
                      </a:lnTo>
                      <a:lnTo>
                        <a:pt x="949325" y="1493475"/>
                      </a:lnTo>
                      <a:cubicBezTo>
                        <a:pt x="949325" y="1422339"/>
                        <a:pt x="949325" y="1374915"/>
                        <a:pt x="949325" y="1343298"/>
                      </a:cubicBezTo>
                      <a:lnTo>
                        <a:pt x="949325" y="1341438"/>
                      </a:lnTo>
                      <a:close/>
                      <a:moveTo>
                        <a:pt x="502136" y="1219200"/>
                      </a:moveTo>
                      <a:cubicBezTo>
                        <a:pt x="693309" y="1219200"/>
                        <a:pt x="860584" y="1219200"/>
                        <a:pt x="1006951" y="1219200"/>
                      </a:cubicBezTo>
                      <a:lnTo>
                        <a:pt x="1010444" y="1219200"/>
                      </a:lnTo>
                      <a:lnTo>
                        <a:pt x="1112852" y="1219200"/>
                      </a:lnTo>
                      <a:cubicBezTo>
                        <a:pt x="1227685" y="1219200"/>
                        <a:pt x="1328164" y="1219200"/>
                        <a:pt x="1416083" y="1219200"/>
                      </a:cubicBezTo>
                      <a:lnTo>
                        <a:pt x="1521253" y="1219200"/>
                      </a:lnTo>
                      <a:lnTo>
                        <a:pt x="1538765" y="1219200"/>
                      </a:lnTo>
                      <a:cubicBezTo>
                        <a:pt x="2031515" y="1219200"/>
                        <a:pt x="2031515" y="1219200"/>
                        <a:pt x="2031515" y="1219200"/>
                      </a:cubicBezTo>
                      <a:cubicBezTo>
                        <a:pt x="2064961" y="1219200"/>
                        <a:pt x="2092325" y="1246590"/>
                        <a:pt x="2092325" y="1280066"/>
                      </a:cubicBezTo>
                      <a:cubicBezTo>
                        <a:pt x="2092325" y="1355008"/>
                        <a:pt x="2092325" y="1425266"/>
                        <a:pt x="2092325" y="1491133"/>
                      </a:cubicBezTo>
                      <a:lnTo>
                        <a:pt x="2092325" y="1568883"/>
                      </a:lnTo>
                      <a:lnTo>
                        <a:pt x="2092325" y="1581944"/>
                      </a:lnTo>
                      <a:lnTo>
                        <a:pt x="2092325" y="1675852"/>
                      </a:lnTo>
                      <a:lnTo>
                        <a:pt x="2092325" y="1781375"/>
                      </a:lnTo>
                      <a:lnTo>
                        <a:pt x="2092325" y="1817250"/>
                      </a:lnTo>
                      <a:lnTo>
                        <a:pt x="2092325" y="1879600"/>
                      </a:lnTo>
                      <a:lnTo>
                        <a:pt x="2092325" y="1940998"/>
                      </a:lnTo>
                      <a:lnTo>
                        <a:pt x="2092325" y="1967342"/>
                      </a:lnTo>
                      <a:lnTo>
                        <a:pt x="2092325" y="2035724"/>
                      </a:lnTo>
                      <a:cubicBezTo>
                        <a:pt x="2092325" y="2065285"/>
                        <a:pt x="2092325" y="2092874"/>
                        <a:pt x="2092325" y="2118625"/>
                      </a:cubicBezTo>
                      <a:lnTo>
                        <a:pt x="2092325" y="2128553"/>
                      </a:lnTo>
                      <a:lnTo>
                        <a:pt x="2092325" y="2180432"/>
                      </a:lnTo>
                      <a:lnTo>
                        <a:pt x="2092325" y="2190490"/>
                      </a:lnTo>
                      <a:lnTo>
                        <a:pt x="2092325" y="2266776"/>
                      </a:lnTo>
                      <a:lnTo>
                        <a:pt x="2092325" y="2285765"/>
                      </a:lnTo>
                      <a:cubicBezTo>
                        <a:pt x="2092325" y="2313389"/>
                        <a:pt x="2092325" y="2337067"/>
                        <a:pt x="2092325" y="2357363"/>
                      </a:cubicBezTo>
                      <a:lnTo>
                        <a:pt x="2092325" y="2383779"/>
                      </a:lnTo>
                      <a:lnTo>
                        <a:pt x="2092325" y="2408664"/>
                      </a:lnTo>
                      <a:cubicBezTo>
                        <a:pt x="2092325" y="2479134"/>
                        <a:pt x="2092325" y="2479134"/>
                        <a:pt x="2092325" y="2479134"/>
                      </a:cubicBezTo>
                      <a:lnTo>
                        <a:pt x="2092325" y="2481331"/>
                      </a:lnTo>
                      <a:cubicBezTo>
                        <a:pt x="2092325" y="2776049"/>
                        <a:pt x="2092325" y="2776049"/>
                        <a:pt x="2092325" y="2776049"/>
                      </a:cubicBezTo>
                      <a:cubicBezTo>
                        <a:pt x="2092325" y="2809497"/>
                        <a:pt x="2064987" y="2836863"/>
                        <a:pt x="2031573" y="2836863"/>
                      </a:cubicBezTo>
                      <a:cubicBezTo>
                        <a:pt x="1521253" y="2836863"/>
                        <a:pt x="1521253" y="2836863"/>
                        <a:pt x="1521253" y="2836863"/>
                      </a:cubicBezTo>
                      <a:cubicBezTo>
                        <a:pt x="1487839" y="2836863"/>
                        <a:pt x="1460500" y="2809497"/>
                        <a:pt x="1460500" y="2776049"/>
                      </a:cubicBezTo>
                      <a:lnTo>
                        <a:pt x="1460500" y="2540000"/>
                      </a:lnTo>
                      <a:lnTo>
                        <a:pt x="1420800" y="2540000"/>
                      </a:lnTo>
                      <a:cubicBezTo>
                        <a:pt x="1318726" y="2540000"/>
                        <a:pt x="1227994" y="2540000"/>
                        <a:pt x="1147343" y="2540000"/>
                      </a:cubicBezTo>
                      <a:lnTo>
                        <a:pt x="1010444" y="2540000"/>
                      </a:lnTo>
                      <a:lnTo>
                        <a:pt x="999110" y="2540000"/>
                      </a:lnTo>
                      <a:cubicBezTo>
                        <a:pt x="502136" y="2540000"/>
                        <a:pt x="502136" y="2540000"/>
                        <a:pt x="502136" y="2540000"/>
                      </a:cubicBezTo>
                      <a:cubicBezTo>
                        <a:pt x="468690" y="2540000"/>
                        <a:pt x="441325" y="2512610"/>
                        <a:pt x="441325" y="2479134"/>
                      </a:cubicBezTo>
                      <a:cubicBezTo>
                        <a:pt x="441325" y="2385457"/>
                        <a:pt x="441325" y="2299098"/>
                        <a:pt x="441325" y="2219487"/>
                      </a:cubicBezTo>
                      <a:lnTo>
                        <a:pt x="441325" y="2180432"/>
                      </a:lnTo>
                      <a:lnTo>
                        <a:pt x="441325" y="2105057"/>
                      </a:lnTo>
                      <a:cubicBezTo>
                        <a:pt x="441325" y="2068553"/>
                        <a:pt x="441325" y="2033664"/>
                        <a:pt x="441325" y="2000319"/>
                      </a:cubicBezTo>
                      <a:lnTo>
                        <a:pt x="441325" y="1879600"/>
                      </a:lnTo>
                      <a:lnTo>
                        <a:pt x="441325" y="1818202"/>
                      </a:lnTo>
                      <a:cubicBezTo>
                        <a:pt x="441325" y="1763290"/>
                        <a:pt x="441325" y="1713982"/>
                        <a:pt x="441325" y="1669705"/>
                      </a:cubicBezTo>
                      <a:lnTo>
                        <a:pt x="441325" y="1581944"/>
                      </a:lnTo>
                      <a:lnTo>
                        <a:pt x="441325" y="1572807"/>
                      </a:lnTo>
                      <a:cubicBezTo>
                        <a:pt x="441325" y="1280066"/>
                        <a:pt x="441325" y="1280066"/>
                        <a:pt x="441325" y="1280066"/>
                      </a:cubicBezTo>
                      <a:cubicBezTo>
                        <a:pt x="441325" y="1246590"/>
                        <a:pt x="468690" y="1219200"/>
                        <a:pt x="502136" y="1219200"/>
                      </a:cubicBezTo>
                      <a:close/>
                      <a:moveTo>
                        <a:pt x="502116" y="946150"/>
                      </a:moveTo>
                      <a:cubicBezTo>
                        <a:pt x="1520360" y="946150"/>
                        <a:pt x="1520360" y="946150"/>
                        <a:pt x="1520360" y="946150"/>
                      </a:cubicBezTo>
                      <a:cubicBezTo>
                        <a:pt x="1553794" y="946150"/>
                        <a:pt x="1581150" y="973654"/>
                        <a:pt x="1581150" y="1007269"/>
                      </a:cubicBezTo>
                      <a:cubicBezTo>
                        <a:pt x="1581150" y="1040885"/>
                        <a:pt x="1553794" y="1068388"/>
                        <a:pt x="1520360" y="1068388"/>
                      </a:cubicBezTo>
                      <a:cubicBezTo>
                        <a:pt x="502116" y="1068388"/>
                        <a:pt x="502116" y="1068388"/>
                        <a:pt x="502116" y="1068388"/>
                      </a:cubicBezTo>
                      <a:cubicBezTo>
                        <a:pt x="468681" y="1068388"/>
                        <a:pt x="441325" y="1040885"/>
                        <a:pt x="441325" y="1007269"/>
                      </a:cubicBezTo>
                      <a:cubicBezTo>
                        <a:pt x="441325" y="973654"/>
                        <a:pt x="468681" y="946150"/>
                        <a:pt x="502116" y="946150"/>
                      </a:cubicBezTo>
                      <a:close/>
                      <a:moveTo>
                        <a:pt x="502098" y="690563"/>
                      </a:moveTo>
                      <a:cubicBezTo>
                        <a:pt x="1264791" y="690563"/>
                        <a:pt x="1264791" y="690563"/>
                        <a:pt x="1264791" y="690563"/>
                      </a:cubicBezTo>
                      <a:cubicBezTo>
                        <a:pt x="1298216" y="690563"/>
                        <a:pt x="1325563" y="718067"/>
                        <a:pt x="1325563" y="751682"/>
                      </a:cubicBezTo>
                      <a:cubicBezTo>
                        <a:pt x="1325563" y="785298"/>
                        <a:pt x="1298216" y="812801"/>
                        <a:pt x="1264791" y="812801"/>
                      </a:cubicBezTo>
                      <a:cubicBezTo>
                        <a:pt x="502098" y="812801"/>
                        <a:pt x="502098" y="812801"/>
                        <a:pt x="502098" y="812801"/>
                      </a:cubicBezTo>
                      <a:cubicBezTo>
                        <a:pt x="468673" y="812801"/>
                        <a:pt x="441325" y="785298"/>
                        <a:pt x="441325" y="751682"/>
                      </a:cubicBezTo>
                      <a:cubicBezTo>
                        <a:pt x="441325" y="718067"/>
                        <a:pt x="468673" y="690563"/>
                        <a:pt x="502098" y="690563"/>
                      </a:cubicBezTo>
                      <a:close/>
                      <a:moveTo>
                        <a:pt x="502153" y="454025"/>
                      </a:moveTo>
                      <a:cubicBezTo>
                        <a:pt x="994860" y="454025"/>
                        <a:pt x="994860" y="454025"/>
                        <a:pt x="994860" y="454025"/>
                      </a:cubicBezTo>
                      <a:cubicBezTo>
                        <a:pt x="1028316" y="454025"/>
                        <a:pt x="1055688" y="481171"/>
                        <a:pt x="1055688" y="514350"/>
                      </a:cubicBezTo>
                      <a:cubicBezTo>
                        <a:pt x="1055688" y="547529"/>
                        <a:pt x="1028316" y="574675"/>
                        <a:pt x="994860" y="574675"/>
                      </a:cubicBezTo>
                      <a:cubicBezTo>
                        <a:pt x="502153" y="574675"/>
                        <a:pt x="502153" y="574675"/>
                        <a:pt x="502153" y="574675"/>
                      </a:cubicBezTo>
                      <a:cubicBezTo>
                        <a:pt x="468698" y="574675"/>
                        <a:pt x="441325" y="547529"/>
                        <a:pt x="441325" y="514350"/>
                      </a:cubicBezTo>
                      <a:cubicBezTo>
                        <a:pt x="441325" y="481171"/>
                        <a:pt x="468698" y="454025"/>
                        <a:pt x="502153" y="454025"/>
                      </a:cubicBezTo>
                      <a:close/>
                      <a:moveTo>
                        <a:pt x="1901273" y="207410"/>
                      </a:moveTo>
                      <a:lnTo>
                        <a:pt x="1901273" y="228534"/>
                      </a:lnTo>
                      <a:cubicBezTo>
                        <a:pt x="1901273" y="568878"/>
                        <a:pt x="1901273" y="568878"/>
                        <a:pt x="1901273" y="568878"/>
                      </a:cubicBezTo>
                      <a:cubicBezTo>
                        <a:pt x="2060034" y="568878"/>
                        <a:pt x="2169183" y="568878"/>
                        <a:pt x="2244222" y="568878"/>
                      </a:cubicBezTo>
                      <a:lnTo>
                        <a:pt x="2262740" y="568878"/>
                      </a:lnTo>
                      <a:close/>
                      <a:moveTo>
                        <a:pt x="122238" y="122238"/>
                      </a:moveTo>
                      <a:lnTo>
                        <a:pt x="122238" y="3190876"/>
                      </a:lnTo>
                      <a:lnTo>
                        <a:pt x="2347913" y="3190876"/>
                      </a:lnTo>
                      <a:lnTo>
                        <a:pt x="2347913" y="690563"/>
                      </a:lnTo>
                      <a:lnTo>
                        <a:pt x="2309172" y="690563"/>
                      </a:lnTo>
                      <a:cubicBezTo>
                        <a:pt x="1840431" y="690563"/>
                        <a:pt x="1840431" y="690563"/>
                        <a:pt x="1840431" y="690563"/>
                      </a:cubicBezTo>
                      <a:cubicBezTo>
                        <a:pt x="1806967" y="690563"/>
                        <a:pt x="1779588" y="663184"/>
                        <a:pt x="1779588" y="629721"/>
                      </a:cubicBezTo>
                      <a:cubicBezTo>
                        <a:pt x="1779588" y="345281"/>
                        <a:pt x="1779588" y="203062"/>
                        <a:pt x="1779588" y="131952"/>
                      </a:cubicBezTo>
                      <a:lnTo>
                        <a:pt x="1779588" y="122238"/>
                      </a:lnTo>
                      <a:close/>
                      <a:moveTo>
                        <a:pt x="60841" y="0"/>
                      </a:moveTo>
                      <a:cubicBezTo>
                        <a:pt x="1617994" y="0"/>
                        <a:pt x="1812638" y="0"/>
                        <a:pt x="1836968" y="0"/>
                      </a:cubicBezTo>
                      <a:lnTo>
                        <a:pt x="1840430" y="0"/>
                      </a:lnTo>
                      <a:lnTo>
                        <a:pt x="1840431" y="0"/>
                      </a:lnTo>
                      <a:lnTo>
                        <a:pt x="1840431" y="0"/>
                      </a:lnTo>
                      <a:lnTo>
                        <a:pt x="1840444" y="0"/>
                      </a:lnTo>
                      <a:cubicBezTo>
                        <a:pt x="1849571" y="0"/>
                        <a:pt x="1857936" y="1521"/>
                        <a:pt x="1865161" y="4562"/>
                      </a:cubicBezTo>
                      <a:lnTo>
                        <a:pt x="1876125" y="12957"/>
                      </a:lnTo>
                      <a:lnTo>
                        <a:pt x="1883401" y="17873"/>
                      </a:lnTo>
                      <a:lnTo>
                        <a:pt x="1884922" y="20124"/>
                      </a:lnTo>
                      <a:lnTo>
                        <a:pt x="1983703" y="118342"/>
                      </a:lnTo>
                      <a:cubicBezTo>
                        <a:pt x="2454940" y="586891"/>
                        <a:pt x="2454940" y="586891"/>
                        <a:pt x="2454940" y="586891"/>
                      </a:cubicBezTo>
                      <a:lnTo>
                        <a:pt x="2463504" y="602537"/>
                      </a:lnTo>
                      <a:lnTo>
                        <a:pt x="2465778" y="606097"/>
                      </a:lnTo>
                      <a:lnTo>
                        <a:pt x="2465945" y="606995"/>
                      </a:lnTo>
                      <a:lnTo>
                        <a:pt x="2465968" y="607037"/>
                      </a:lnTo>
                      <a:cubicBezTo>
                        <a:pt x="2468629" y="614259"/>
                        <a:pt x="2470150" y="621862"/>
                        <a:pt x="2470150" y="629464"/>
                      </a:cubicBezTo>
                      <a:lnTo>
                        <a:pt x="2470150" y="629715"/>
                      </a:lnTo>
                      <a:lnTo>
                        <a:pt x="2470151" y="629721"/>
                      </a:lnTo>
                      <a:lnTo>
                        <a:pt x="2470150" y="629726"/>
                      </a:lnTo>
                      <a:lnTo>
                        <a:pt x="2470150" y="867606"/>
                      </a:lnTo>
                      <a:cubicBezTo>
                        <a:pt x="2470150" y="3250707"/>
                        <a:pt x="2470150" y="3250707"/>
                        <a:pt x="2470150" y="3250707"/>
                      </a:cubicBezTo>
                      <a:cubicBezTo>
                        <a:pt x="2470150" y="3284157"/>
                        <a:pt x="2445814" y="3311525"/>
                        <a:pt x="2409309" y="3311525"/>
                      </a:cubicBezTo>
                      <a:cubicBezTo>
                        <a:pt x="60841" y="3311525"/>
                        <a:pt x="60841" y="3311525"/>
                        <a:pt x="60841" y="3311525"/>
                      </a:cubicBezTo>
                      <a:cubicBezTo>
                        <a:pt x="27379" y="3311525"/>
                        <a:pt x="0" y="3284157"/>
                        <a:pt x="0" y="3250707"/>
                      </a:cubicBezTo>
                      <a:cubicBezTo>
                        <a:pt x="0" y="60818"/>
                        <a:pt x="0" y="60818"/>
                        <a:pt x="0" y="60818"/>
                      </a:cubicBezTo>
                      <a:cubicBezTo>
                        <a:pt x="0" y="27368"/>
                        <a:pt x="27379" y="0"/>
                        <a:pt x="60841" y="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u="none" strike="noStrike" kern="1200" cap="none" spc="0" normalizeH="0" baseline="0" noProof="0">
                    <a:ln>
                      <a:noFill/>
                    </a:ln>
                    <a:effectLst/>
                    <a:uLnTx/>
                    <a:uFillTx/>
                    <a:ea typeface="+mn-ea"/>
                    <a:cs typeface="+mn-cs"/>
                  </a:endParaRPr>
                </a:p>
              </p:txBody>
            </p:sp>
            <p:sp>
              <p:nvSpPr>
                <p:cNvPr id="27" name="Rectangle 26"/>
                <p:cNvSpPr/>
                <p:nvPr/>
              </p:nvSpPr>
              <p:spPr bwMode="auto">
                <a:xfrm>
                  <a:off x="9057962" y="333766"/>
                  <a:ext cx="284603" cy="3771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u="none" strike="noStrike" kern="1200" cap="none" spc="0" normalizeH="0" baseline="0" noProof="0" err="1">
                    <a:ln>
                      <a:noFill/>
                    </a:ln>
                    <a:solidFill>
                      <a:schemeClr val="tx1"/>
                    </a:solidFill>
                    <a:effectLst/>
                    <a:uLnTx/>
                    <a:uFillTx/>
                    <a:ea typeface="Segoe UI" pitchFamily="34" charset="0"/>
                    <a:cs typeface="Segoe UI" pitchFamily="34" charset="0"/>
                  </a:endParaRPr>
                </a:p>
              </p:txBody>
            </p:sp>
            <p:sp>
              <p:nvSpPr>
                <p:cNvPr id="28" name="Freeform 60"/>
                <p:cNvSpPr>
                  <a:spLocks noChangeAspect="1"/>
                </p:cNvSpPr>
                <p:nvPr/>
              </p:nvSpPr>
              <p:spPr bwMode="auto">
                <a:xfrm>
                  <a:off x="9057963" y="334603"/>
                  <a:ext cx="284602" cy="381543"/>
                </a:xfrm>
                <a:custGeom>
                  <a:avLst/>
                  <a:gdLst>
                    <a:gd name="connsiteX0" fmla="*/ 1582005 w 2470151"/>
                    <a:gd name="connsiteY0" fmla="*/ 2540000 h 3311525"/>
                    <a:gd name="connsiteX1" fmla="*/ 1582005 w 2470151"/>
                    <a:gd name="connsiteY1" fmla="*/ 2595049 h 3311525"/>
                    <a:gd name="connsiteX2" fmla="*/ 1582005 w 2470151"/>
                    <a:gd name="connsiteY2" fmla="*/ 2715234 h 3311525"/>
                    <a:gd name="connsiteX3" fmla="*/ 1970820 w 2470151"/>
                    <a:gd name="connsiteY3" fmla="*/ 2715234 h 3311525"/>
                    <a:gd name="connsiteX4" fmla="*/ 1970820 w 2470151"/>
                    <a:gd name="connsiteY4" fmla="*/ 2540000 h 3311525"/>
                    <a:gd name="connsiteX5" fmla="*/ 1892570 w 2470151"/>
                    <a:gd name="connsiteY5" fmla="*/ 2540000 h 3311525"/>
                    <a:gd name="connsiteX6" fmla="*/ 1640443 w 2470151"/>
                    <a:gd name="connsiteY6" fmla="*/ 2540000 h 3311525"/>
                    <a:gd name="connsiteX7" fmla="*/ 1582005 w 2470151"/>
                    <a:gd name="connsiteY7" fmla="*/ 2241551 h 3311525"/>
                    <a:gd name="connsiteX8" fmla="*/ 1582005 w 2470151"/>
                    <a:gd name="connsiteY8" fmla="*/ 2248858 h 3311525"/>
                    <a:gd name="connsiteX9" fmla="*/ 1582005 w 2470151"/>
                    <a:gd name="connsiteY9" fmla="*/ 2364839 h 3311525"/>
                    <a:gd name="connsiteX10" fmla="*/ 1582005 w 2470151"/>
                    <a:gd name="connsiteY10" fmla="*/ 2417763 h 3311525"/>
                    <a:gd name="connsiteX11" fmla="*/ 1970820 w 2470151"/>
                    <a:gd name="connsiteY11" fmla="*/ 2417763 h 3311525"/>
                    <a:gd name="connsiteX12" fmla="*/ 1970820 w 2470151"/>
                    <a:gd name="connsiteY12" fmla="*/ 2336849 h 3311525"/>
                    <a:gd name="connsiteX13" fmla="*/ 1970820 w 2470151"/>
                    <a:gd name="connsiteY13" fmla="*/ 2241551 h 3311525"/>
                    <a:gd name="connsiteX14" fmla="*/ 1892569 w 2470151"/>
                    <a:gd name="connsiteY14" fmla="*/ 2241551 h 3311525"/>
                    <a:gd name="connsiteX15" fmla="*/ 1666396 w 2470151"/>
                    <a:gd name="connsiteY15" fmla="*/ 2241551 h 3311525"/>
                    <a:gd name="connsiteX16" fmla="*/ 1071563 w 2470151"/>
                    <a:gd name="connsiteY16" fmla="*/ 2241551 h 3311525"/>
                    <a:gd name="connsiteX17" fmla="*/ 1071563 w 2470151"/>
                    <a:gd name="connsiteY17" fmla="*/ 2265725 h 3311525"/>
                    <a:gd name="connsiteX18" fmla="*/ 1071563 w 2470151"/>
                    <a:gd name="connsiteY18" fmla="*/ 2415902 h 3311525"/>
                    <a:gd name="connsiteX19" fmla="*/ 1071563 w 2470151"/>
                    <a:gd name="connsiteY19" fmla="*/ 2417763 h 3311525"/>
                    <a:gd name="connsiteX20" fmla="*/ 1460500 w 2470151"/>
                    <a:gd name="connsiteY20" fmla="*/ 2417763 h 3311525"/>
                    <a:gd name="connsiteX21" fmla="*/ 1460500 w 2470151"/>
                    <a:gd name="connsiteY21" fmla="*/ 2282241 h 3311525"/>
                    <a:gd name="connsiteX22" fmla="*/ 1460500 w 2470151"/>
                    <a:gd name="connsiteY22" fmla="*/ 2241551 h 3311525"/>
                    <a:gd name="connsiteX23" fmla="*/ 1290351 w 2470151"/>
                    <a:gd name="connsiteY23" fmla="*/ 2241551 h 3311525"/>
                    <a:gd name="connsiteX24" fmla="*/ 1137314 w 2470151"/>
                    <a:gd name="connsiteY24" fmla="*/ 2241551 h 3311525"/>
                    <a:gd name="connsiteX25" fmla="*/ 563563 w 2470151"/>
                    <a:gd name="connsiteY25" fmla="*/ 2241551 h 3311525"/>
                    <a:gd name="connsiteX26" fmla="*/ 563563 w 2470151"/>
                    <a:gd name="connsiteY26" fmla="*/ 2417763 h 3311525"/>
                    <a:gd name="connsiteX27" fmla="*/ 949325 w 2470151"/>
                    <a:gd name="connsiteY27" fmla="*/ 2417763 h 3311525"/>
                    <a:gd name="connsiteX28" fmla="*/ 949325 w 2470151"/>
                    <a:gd name="connsiteY28" fmla="*/ 2268067 h 3311525"/>
                    <a:gd name="connsiteX29" fmla="*/ 949325 w 2470151"/>
                    <a:gd name="connsiteY29" fmla="*/ 2241551 h 3311525"/>
                    <a:gd name="connsiteX30" fmla="*/ 893297 w 2470151"/>
                    <a:gd name="connsiteY30" fmla="*/ 2241551 h 3311525"/>
                    <a:gd name="connsiteX31" fmla="*/ 582787 w 2470151"/>
                    <a:gd name="connsiteY31" fmla="*/ 2241551 h 3311525"/>
                    <a:gd name="connsiteX32" fmla="*/ 1582005 w 2470151"/>
                    <a:gd name="connsiteY32" fmla="*/ 1939925 h 3311525"/>
                    <a:gd name="connsiteX33" fmla="*/ 1582005 w 2470151"/>
                    <a:gd name="connsiteY33" fmla="*/ 1945416 h 3311525"/>
                    <a:gd name="connsiteX34" fmla="*/ 1582005 w 2470151"/>
                    <a:gd name="connsiteY34" fmla="*/ 2109751 h 3311525"/>
                    <a:gd name="connsiteX35" fmla="*/ 1582005 w 2470151"/>
                    <a:gd name="connsiteY35" fmla="*/ 2119313 h 3311525"/>
                    <a:gd name="connsiteX36" fmla="*/ 1605040 w 2470151"/>
                    <a:gd name="connsiteY36" fmla="*/ 2119313 h 3311525"/>
                    <a:gd name="connsiteX37" fmla="*/ 1950864 w 2470151"/>
                    <a:gd name="connsiteY37" fmla="*/ 2119313 h 3311525"/>
                    <a:gd name="connsiteX38" fmla="*/ 1970820 w 2470151"/>
                    <a:gd name="connsiteY38" fmla="*/ 2119313 h 3311525"/>
                    <a:gd name="connsiteX39" fmla="*/ 1970820 w 2470151"/>
                    <a:gd name="connsiteY39" fmla="*/ 2052500 h 3311525"/>
                    <a:gd name="connsiteX40" fmla="*/ 1970820 w 2470151"/>
                    <a:gd name="connsiteY40" fmla="*/ 1941391 h 3311525"/>
                    <a:gd name="connsiteX41" fmla="*/ 1970820 w 2470151"/>
                    <a:gd name="connsiteY41" fmla="*/ 1939925 h 3311525"/>
                    <a:gd name="connsiteX42" fmla="*/ 1892569 w 2470151"/>
                    <a:gd name="connsiteY42" fmla="*/ 1939925 h 3311525"/>
                    <a:gd name="connsiteX43" fmla="*/ 1666396 w 2470151"/>
                    <a:gd name="connsiteY43" fmla="*/ 1939925 h 3311525"/>
                    <a:gd name="connsiteX44" fmla="*/ 1071563 w 2470151"/>
                    <a:gd name="connsiteY44" fmla="*/ 1939925 h 3311525"/>
                    <a:gd name="connsiteX45" fmla="*/ 1071563 w 2470151"/>
                    <a:gd name="connsiteY45" fmla="*/ 1973277 h 3311525"/>
                    <a:gd name="connsiteX46" fmla="*/ 1071563 w 2470151"/>
                    <a:gd name="connsiteY46" fmla="*/ 2089495 h 3311525"/>
                    <a:gd name="connsiteX47" fmla="*/ 1071563 w 2470151"/>
                    <a:gd name="connsiteY47" fmla="*/ 2119313 h 3311525"/>
                    <a:gd name="connsiteX48" fmla="*/ 1187300 w 2470151"/>
                    <a:gd name="connsiteY48" fmla="*/ 2119313 h 3311525"/>
                    <a:gd name="connsiteX49" fmla="*/ 1347760 w 2470151"/>
                    <a:gd name="connsiteY49" fmla="*/ 2119313 h 3311525"/>
                    <a:gd name="connsiteX50" fmla="*/ 1460500 w 2470151"/>
                    <a:gd name="connsiteY50" fmla="*/ 2119313 h 3311525"/>
                    <a:gd name="connsiteX51" fmla="*/ 1460500 w 2470151"/>
                    <a:gd name="connsiteY51" fmla="*/ 2082453 h 3311525"/>
                    <a:gd name="connsiteX52" fmla="*/ 1460500 w 2470151"/>
                    <a:gd name="connsiteY52" fmla="*/ 1939925 h 3311525"/>
                    <a:gd name="connsiteX53" fmla="*/ 1290351 w 2470151"/>
                    <a:gd name="connsiteY53" fmla="*/ 1939925 h 3311525"/>
                    <a:gd name="connsiteX54" fmla="*/ 1137314 w 2470151"/>
                    <a:gd name="connsiteY54" fmla="*/ 1939925 h 3311525"/>
                    <a:gd name="connsiteX55" fmla="*/ 563563 w 2470151"/>
                    <a:gd name="connsiteY55" fmla="*/ 1939925 h 3311525"/>
                    <a:gd name="connsiteX56" fmla="*/ 563563 w 2470151"/>
                    <a:gd name="connsiteY56" fmla="*/ 2119313 h 3311525"/>
                    <a:gd name="connsiteX57" fmla="*/ 641081 w 2470151"/>
                    <a:gd name="connsiteY57" fmla="*/ 2119313 h 3311525"/>
                    <a:gd name="connsiteX58" fmla="*/ 936798 w 2470151"/>
                    <a:gd name="connsiteY58" fmla="*/ 2119313 h 3311525"/>
                    <a:gd name="connsiteX59" fmla="*/ 949325 w 2470151"/>
                    <a:gd name="connsiteY59" fmla="*/ 2119313 h 3311525"/>
                    <a:gd name="connsiteX60" fmla="*/ 949325 w 2470151"/>
                    <a:gd name="connsiteY60" fmla="*/ 2083348 h 3311525"/>
                    <a:gd name="connsiteX61" fmla="*/ 949325 w 2470151"/>
                    <a:gd name="connsiteY61" fmla="*/ 1939925 h 3311525"/>
                    <a:gd name="connsiteX62" fmla="*/ 893297 w 2470151"/>
                    <a:gd name="connsiteY62" fmla="*/ 1939925 h 3311525"/>
                    <a:gd name="connsiteX63" fmla="*/ 582787 w 2470151"/>
                    <a:gd name="connsiteY63" fmla="*/ 1939925 h 3311525"/>
                    <a:gd name="connsiteX64" fmla="*/ 1582005 w 2470151"/>
                    <a:gd name="connsiteY64" fmla="*/ 1643063 h 3311525"/>
                    <a:gd name="connsiteX65" fmla="*/ 1582005 w 2470151"/>
                    <a:gd name="connsiteY65" fmla="*/ 1753749 h 3311525"/>
                    <a:gd name="connsiteX66" fmla="*/ 1582005 w 2470151"/>
                    <a:gd name="connsiteY66" fmla="*/ 1819275 h 3311525"/>
                    <a:gd name="connsiteX67" fmla="*/ 1605040 w 2470151"/>
                    <a:gd name="connsiteY67" fmla="*/ 1819275 h 3311525"/>
                    <a:gd name="connsiteX68" fmla="*/ 1950864 w 2470151"/>
                    <a:gd name="connsiteY68" fmla="*/ 1819275 h 3311525"/>
                    <a:gd name="connsiteX69" fmla="*/ 1970820 w 2470151"/>
                    <a:gd name="connsiteY69" fmla="*/ 1819275 h 3311525"/>
                    <a:gd name="connsiteX70" fmla="*/ 1970820 w 2470151"/>
                    <a:gd name="connsiteY70" fmla="*/ 1772909 h 3311525"/>
                    <a:gd name="connsiteX71" fmla="*/ 1970820 w 2470151"/>
                    <a:gd name="connsiteY71" fmla="*/ 1664879 h 3311525"/>
                    <a:gd name="connsiteX72" fmla="*/ 1970820 w 2470151"/>
                    <a:gd name="connsiteY72" fmla="*/ 1643063 h 3311525"/>
                    <a:gd name="connsiteX73" fmla="*/ 1892569 w 2470151"/>
                    <a:gd name="connsiteY73" fmla="*/ 1643063 h 3311525"/>
                    <a:gd name="connsiteX74" fmla="*/ 1666396 w 2470151"/>
                    <a:gd name="connsiteY74" fmla="*/ 1643063 h 3311525"/>
                    <a:gd name="connsiteX75" fmla="*/ 1071563 w 2470151"/>
                    <a:gd name="connsiteY75" fmla="*/ 1643063 h 3311525"/>
                    <a:gd name="connsiteX76" fmla="*/ 1071563 w 2470151"/>
                    <a:gd name="connsiteY76" fmla="*/ 1675852 h 3311525"/>
                    <a:gd name="connsiteX77" fmla="*/ 1071563 w 2470151"/>
                    <a:gd name="connsiteY77" fmla="*/ 1819275 h 3311525"/>
                    <a:gd name="connsiteX78" fmla="*/ 1187300 w 2470151"/>
                    <a:gd name="connsiteY78" fmla="*/ 1819275 h 3311525"/>
                    <a:gd name="connsiteX79" fmla="*/ 1347760 w 2470151"/>
                    <a:gd name="connsiteY79" fmla="*/ 1819275 h 3311525"/>
                    <a:gd name="connsiteX80" fmla="*/ 1460500 w 2470151"/>
                    <a:gd name="connsiteY80" fmla="*/ 1819275 h 3311525"/>
                    <a:gd name="connsiteX81" fmla="*/ 1460500 w 2470151"/>
                    <a:gd name="connsiteY81" fmla="*/ 1766153 h 3311525"/>
                    <a:gd name="connsiteX82" fmla="*/ 1460500 w 2470151"/>
                    <a:gd name="connsiteY82" fmla="*/ 1645257 h 3311525"/>
                    <a:gd name="connsiteX83" fmla="*/ 1460500 w 2470151"/>
                    <a:gd name="connsiteY83" fmla="*/ 1643063 h 3311525"/>
                    <a:gd name="connsiteX84" fmla="*/ 1290351 w 2470151"/>
                    <a:gd name="connsiteY84" fmla="*/ 1643063 h 3311525"/>
                    <a:gd name="connsiteX85" fmla="*/ 1137314 w 2470151"/>
                    <a:gd name="connsiteY85" fmla="*/ 1643063 h 3311525"/>
                    <a:gd name="connsiteX86" fmla="*/ 563563 w 2470151"/>
                    <a:gd name="connsiteY86" fmla="*/ 1643063 h 3311525"/>
                    <a:gd name="connsiteX87" fmla="*/ 563563 w 2470151"/>
                    <a:gd name="connsiteY87" fmla="*/ 1819275 h 3311525"/>
                    <a:gd name="connsiteX88" fmla="*/ 641081 w 2470151"/>
                    <a:gd name="connsiteY88" fmla="*/ 1819275 h 3311525"/>
                    <a:gd name="connsiteX89" fmla="*/ 936798 w 2470151"/>
                    <a:gd name="connsiteY89" fmla="*/ 1819275 h 3311525"/>
                    <a:gd name="connsiteX90" fmla="*/ 949325 w 2470151"/>
                    <a:gd name="connsiteY90" fmla="*/ 1819275 h 3311525"/>
                    <a:gd name="connsiteX91" fmla="*/ 949325 w 2470151"/>
                    <a:gd name="connsiteY91" fmla="*/ 1785923 h 3311525"/>
                    <a:gd name="connsiteX92" fmla="*/ 949325 w 2470151"/>
                    <a:gd name="connsiteY92" fmla="*/ 1669705 h 3311525"/>
                    <a:gd name="connsiteX93" fmla="*/ 949325 w 2470151"/>
                    <a:gd name="connsiteY93" fmla="*/ 1643063 h 3311525"/>
                    <a:gd name="connsiteX94" fmla="*/ 893297 w 2470151"/>
                    <a:gd name="connsiteY94" fmla="*/ 1643063 h 3311525"/>
                    <a:gd name="connsiteX95" fmla="*/ 582787 w 2470151"/>
                    <a:gd name="connsiteY95" fmla="*/ 1643063 h 3311525"/>
                    <a:gd name="connsiteX96" fmla="*/ 1582005 w 2470151"/>
                    <a:gd name="connsiteY96" fmla="*/ 1341438 h 3311525"/>
                    <a:gd name="connsiteX97" fmla="*/ 1582005 w 2470151"/>
                    <a:gd name="connsiteY97" fmla="*/ 1520825 h 3311525"/>
                    <a:gd name="connsiteX98" fmla="*/ 1605040 w 2470151"/>
                    <a:gd name="connsiteY98" fmla="*/ 1520825 h 3311525"/>
                    <a:gd name="connsiteX99" fmla="*/ 1950864 w 2470151"/>
                    <a:gd name="connsiteY99" fmla="*/ 1520825 h 3311525"/>
                    <a:gd name="connsiteX100" fmla="*/ 1971676 w 2470151"/>
                    <a:gd name="connsiteY100" fmla="*/ 1520825 h 3311525"/>
                    <a:gd name="connsiteX101" fmla="*/ 1971676 w 2470151"/>
                    <a:gd name="connsiteY101" fmla="*/ 1341438 h 3311525"/>
                    <a:gd name="connsiteX102" fmla="*/ 1071563 w 2470151"/>
                    <a:gd name="connsiteY102" fmla="*/ 1341438 h 3311525"/>
                    <a:gd name="connsiteX103" fmla="*/ 1071563 w 2470151"/>
                    <a:gd name="connsiteY103" fmla="*/ 1491133 h 3311525"/>
                    <a:gd name="connsiteX104" fmla="*/ 1071563 w 2470151"/>
                    <a:gd name="connsiteY104" fmla="*/ 1520825 h 3311525"/>
                    <a:gd name="connsiteX105" fmla="*/ 1187300 w 2470151"/>
                    <a:gd name="connsiteY105" fmla="*/ 1520825 h 3311525"/>
                    <a:gd name="connsiteX106" fmla="*/ 1347760 w 2470151"/>
                    <a:gd name="connsiteY106" fmla="*/ 1520825 h 3311525"/>
                    <a:gd name="connsiteX107" fmla="*/ 1460500 w 2470151"/>
                    <a:gd name="connsiteY107" fmla="*/ 1520825 h 3311525"/>
                    <a:gd name="connsiteX108" fmla="*/ 1460500 w 2470151"/>
                    <a:gd name="connsiteY108" fmla="*/ 1467019 h 3311525"/>
                    <a:gd name="connsiteX109" fmla="*/ 1460500 w 2470151"/>
                    <a:gd name="connsiteY109" fmla="*/ 1358907 h 3311525"/>
                    <a:gd name="connsiteX110" fmla="*/ 1460500 w 2470151"/>
                    <a:gd name="connsiteY110" fmla="*/ 1341438 h 3311525"/>
                    <a:gd name="connsiteX111" fmla="*/ 563563 w 2470151"/>
                    <a:gd name="connsiteY111" fmla="*/ 1341438 h 3311525"/>
                    <a:gd name="connsiteX112" fmla="*/ 563563 w 2470151"/>
                    <a:gd name="connsiteY112" fmla="*/ 1520825 h 3311525"/>
                    <a:gd name="connsiteX113" fmla="*/ 641081 w 2470151"/>
                    <a:gd name="connsiteY113" fmla="*/ 1520825 h 3311525"/>
                    <a:gd name="connsiteX114" fmla="*/ 936798 w 2470151"/>
                    <a:gd name="connsiteY114" fmla="*/ 1520825 h 3311525"/>
                    <a:gd name="connsiteX115" fmla="*/ 949325 w 2470151"/>
                    <a:gd name="connsiteY115" fmla="*/ 1520825 h 3311525"/>
                    <a:gd name="connsiteX116" fmla="*/ 949325 w 2470151"/>
                    <a:gd name="connsiteY116" fmla="*/ 1493475 h 3311525"/>
                    <a:gd name="connsiteX117" fmla="*/ 949325 w 2470151"/>
                    <a:gd name="connsiteY117" fmla="*/ 1343298 h 3311525"/>
                    <a:gd name="connsiteX118" fmla="*/ 949325 w 2470151"/>
                    <a:gd name="connsiteY118" fmla="*/ 1341438 h 3311525"/>
                    <a:gd name="connsiteX119" fmla="*/ 502136 w 2470151"/>
                    <a:gd name="connsiteY119" fmla="*/ 1219200 h 3311525"/>
                    <a:gd name="connsiteX120" fmla="*/ 1006951 w 2470151"/>
                    <a:gd name="connsiteY120" fmla="*/ 1219200 h 3311525"/>
                    <a:gd name="connsiteX121" fmla="*/ 1010444 w 2470151"/>
                    <a:gd name="connsiteY121" fmla="*/ 1219200 h 3311525"/>
                    <a:gd name="connsiteX122" fmla="*/ 1112852 w 2470151"/>
                    <a:gd name="connsiteY122" fmla="*/ 1219200 h 3311525"/>
                    <a:gd name="connsiteX123" fmla="*/ 1416083 w 2470151"/>
                    <a:gd name="connsiteY123" fmla="*/ 1219200 h 3311525"/>
                    <a:gd name="connsiteX124" fmla="*/ 1521253 w 2470151"/>
                    <a:gd name="connsiteY124" fmla="*/ 1219200 h 3311525"/>
                    <a:gd name="connsiteX125" fmla="*/ 1538765 w 2470151"/>
                    <a:gd name="connsiteY125" fmla="*/ 1219200 h 3311525"/>
                    <a:gd name="connsiteX126" fmla="*/ 2031515 w 2470151"/>
                    <a:gd name="connsiteY126" fmla="*/ 1219200 h 3311525"/>
                    <a:gd name="connsiteX127" fmla="*/ 2092325 w 2470151"/>
                    <a:gd name="connsiteY127" fmla="*/ 1280066 h 3311525"/>
                    <a:gd name="connsiteX128" fmla="*/ 2092325 w 2470151"/>
                    <a:gd name="connsiteY128" fmla="*/ 1491133 h 3311525"/>
                    <a:gd name="connsiteX129" fmla="*/ 2092325 w 2470151"/>
                    <a:gd name="connsiteY129" fmla="*/ 1568883 h 3311525"/>
                    <a:gd name="connsiteX130" fmla="*/ 2092325 w 2470151"/>
                    <a:gd name="connsiteY130" fmla="*/ 1581944 h 3311525"/>
                    <a:gd name="connsiteX131" fmla="*/ 2092325 w 2470151"/>
                    <a:gd name="connsiteY131" fmla="*/ 1675852 h 3311525"/>
                    <a:gd name="connsiteX132" fmla="*/ 2092325 w 2470151"/>
                    <a:gd name="connsiteY132" fmla="*/ 1781375 h 3311525"/>
                    <a:gd name="connsiteX133" fmla="*/ 2092325 w 2470151"/>
                    <a:gd name="connsiteY133" fmla="*/ 1817250 h 3311525"/>
                    <a:gd name="connsiteX134" fmla="*/ 2092325 w 2470151"/>
                    <a:gd name="connsiteY134" fmla="*/ 1879600 h 3311525"/>
                    <a:gd name="connsiteX135" fmla="*/ 2092325 w 2470151"/>
                    <a:gd name="connsiteY135" fmla="*/ 1940998 h 3311525"/>
                    <a:gd name="connsiteX136" fmla="*/ 2092325 w 2470151"/>
                    <a:gd name="connsiteY136" fmla="*/ 1967342 h 3311525"/>
                    <a:gd name="connsiteX137" fmla="*/ 2092325 w 2470151"/>
                    <a:gd name="connsiteY137" fmla="*/ 2035724 h 3311525"/>
                    <a:gd name="connsiteX138" fmla="*/ 2092325 w 2470151"/>
                    <a:gd name="connsiteY138" fmla="*/ 2118625 h 3311525"/>
                    <a:gd name="connsiteX139" fmla="*/ 2092325 w 2470151"/>
                    <a:gd name="connsiteY139" fmla="*/ 2128553 h 3311525"/>
                    <a:gd name="connsiteX140" fmla="*/ 2092325 w 2470151"/>
                    <a:gd name="connsiteY140" fmla="*/ 2180432 h 3311525"/>
                    <a:gd name="connsiteX141" fmla="*/ 2092325 w 2470151"/>
                    <a:gd name="connsiteY141" fmla="*/ 2190490 h 3311525"/>
                    <a:gd name="connsiteX142" fmla="*/ 2092325 w 2470151"/>
                    <a:gd name="connsiteY142" fmla="*/ 2266776 h 3311525"/>
                    <a:gd name="connsiteX143" fmla="*/ 2092325 w 2470151"/>
                    <a:gd name="connsiteY143" fmla="*/ 2285765 h 3311525"/>
                    <a:gd name="connsiteX144" fmla="*/ 2092325 w 2470151"/>
                    <a:gd name="connsiteY144" fmla="*/ 2357363 h 3311525"/>
                    <a:gd name="connsiteX145" fmla="*/ 2092325 w 2470151"/>
                    <a:gd name="connsiteY145" fmla="*/ 2383779 h 3311525"/>
                    <a:gd name="connsiteX146" fmla="*/ 2092325 w 2470151"/>
                    <a:gd name="connsiteY146" fmla="*/ 2408664 h 3311525"/>
                    <a:gd name="connsiteX147" fmla="*/ 2092325 w 2470151"/>
                    <a:gd name="connsiteY147" fmla="*/ 2479134 h 3311525"/>
                    <a:gd name="connsiteX148" fmla="*/ 2092325 w 2470151"/>
                    <a:gd name="connsiteY148" fmla="*/ 2481331 h 3311525"/>
                    <a:gd name="connsiteX149" fmla="*/ 2092325 w 2470151"/>
                    <a:gd name="connsiteY149" fmla="*/ 2776049 h 3311525"/>
                    <a:gd name="connsiteX150" fmla="*/ 2031573 w 2470151"/>
                    <a:gd name="connsiteY150" fmla="*/ 2836863 h 3311525"/>
                    <a:gd name="connsiteX151" fmla="*/ 1521253 w 2470151"/>
                    <a:gd name="connsiteY151" fmla="*/ 2836863 h 3311525"/>
                    <a:gd name="connsiteX152" fmla="*/ 1460500 w 2470151"/>
                    <a:gd name="connsiteY152" fmla="*/ 2776049 h 3311525"/>
                    <a:gd name="connsiteX153" fmla="*/ 1460500 w 2470151"/>
                    <a:gd name="connsiteY153" fmla="*/ 2540000 h 3311525"/>
                    <a:gd name="connsiteX154" fmla="*/ 1420800 w 2470151"/>
                    <a:gd name="connsiteY154" fmla="*/ 2540000 h 3311525"/>
                    <a:gd name="connsiteX155" fmla="*/ 1147343 w 2470151"/>
                    <a:gd name="connsiteY155" fmla="*/ 2540000 h 3311525"/>
                    <a:gd name="connsiteX156" fmla="*/ 1010444 w 2470151"/>
                    <a:gd name="connsiteY156" fmla="*/ 2540000 h 3311525"/>
                    <a:gd name="connsiteX157" fmla="*/ 999110 w 2470151"/>
                    <a:gd name="connsiteY157" fmla="*/ 2540000 h 3311525"/>
                    <a:gd name="connsiteX158" fmla="*/ 502136 w 2470151"/>
                    <a:gd name="connsiteY158" fmla="*/ 2540000 h 3311525"/>
                    <a:gd name="connsiteX159" fmla="*/ 441325 w 2470151"/>
                    <a:gd name="connsiteY159" fmla="*/ 2479134 h 3311525"/>
                    <a:gd name="connsiteX160" fmla="*/ 441325 w 2470151"/>
                    <a:gd name="connsiteY160" fmla="*/ 2219487 h 3311525"/>
                    <a:gd name="connsiteX161" fmla="*/ 441325 w 2470151"/>
                    <a:gd name="connsiteY161" fmla="*/ 2180432 h 3311525"/>
                    <a:gd name="connsiteX162" fmla="*/ 441325 w 2470151"/>
                    <a:gd name="connsiteY162" fmla="*/ 2105057 h 3311525"/>
                    <a:gd name="connsiteX163" fmla="*/ 441325 w 2470151"/>
                    <a:gd name="connsiteY163" fmla="*/ 2000319 h 3311525"/>
                    <a:gd name="connsiteX164" fmla="*/ 441325 w 2470151"/>
                    <a:gd name="connsiteY164" fmla="*/ 1879600 h 3311525"/>
                    <a:gd name="connsiteX165" fmla="*/ 441325 w 2470151"/>
                    <a:gd name="connsiteY165" fmla="*/ 1818202 h 3311525"/>
                    <a:gd name="connsiteX166" fmla="*/ 441325 w 2470151"/>
                    <a:gd name="connsiteY166" fmla="*/ 1669705 h 3311525"/>
                    <a:gd name="connsiteX167" fmla="*/ 441325 w 2470151"/>
                    <a:gd name="connsiteY167" fmla="*/ 1581944 h 3311525"/>
                    <a:gd name="connsiteX168" fmla="*/ 441325 w 2470151"/>
                    <a:gd name="connsiteY168" fmla="*/ 1572807 h 3311525"/>
                    <a:gd name="connsiteX169" fmla="*/ 441325 w 2470151"/>
                    <a:gd name="connsiteY169" fmla="*/ 1280066 h 3311525"/>
                    <a:gd name="connsiteX170" fmla="*/ 502136 w 2470151"/>
                    <a:gd name="connsiteY170" fmla="*/ 1219200 h 3311525"/>
                    <a:gd name="connsiteX171" fmla="*/ 502116 w 2470151"/>
                    <a:gd name="connsiteY171" fmla="*/ 946150 h 3311525"/>
                    <a:gd name="connsiteX172" fmla="*/ 1520360 w 2470151"/>
                    <a:gd name="connsiteY172" fmla="*/ 946150 h 3311525"/>
                    <a:gd name="connsiteX173" fmla="*/ 1581150 w 2470151"/>
                    <a:gd name="connsiteY173" fmla="*/ 1007269 h 3311525"/>
                    <a:gd name="connsiteX174" fmla="*/ 1520360 w 2470151"/>
                    <a:gd name="connsiteY174" fmla="*/ 1068388 h 3311525"/>
                    <a:gd name="connsiteX175" fmla="*/ 502116 w 2470151"/>
                    <a:gd name="connsiteY175" fmla="*/ 1068388 h 3311525"/>
                    <a:gd name="connsiteX176" fmla="*/ 441325 w 2470151"/>
                    <a:gd name="connsiteY176" fmla="*/ 1007269 h 3311525"/>
                    <a:gd name="connsiteX177" fmla="*/ 502116 w 2470151"/>
                    <a:gd name="connsiteY177" fmla="*/ 946150 h 3311525"/>
                    <a:gd name="connsiteX178" fmla="*/ 502098 w 2470151"/>
                    <a:gd name="connsiteY178" fmla="*/ 690563 h 3311525"/>
                    <a:gd name="connsiteX179" fmla="*/ 1264791 w 2470151"/>
                    <a:gd name="connsiteY179" fmla="*/ 690563 h 3311525"/>
                    <a:gd name="connsiteX180" fmla="*/ 1325563 w 2470151"/>
                    <a:gd name="connsiteY180" fmla="*/ 751682 h 3311525"/>
                    <a:gd name="connsiteX181" fmla="*/ 1264791 w 2470151"/>
                    <a:gd name="connsiteY181" fmla="*/ 812801 h 3311525"/>
                    <a:gd name="connsiteX182" fmla="*/ 502098 w 2470151"/>
                    <a:gd name="connsiteY182" fmla="*/ 812801 h 3311525"/>
                    <a:gd name="connsiteX183" fmla="*/ 441325 w 2470151"/>
                    <a:gd name="connsiteY183" fmla="*/ 751682 h 3311525"/>
                    <a:gd name="connsiteX184" fmla="*/ 502098 w 2470151"/>
                    <a:gd name="connsiteY184" fmla="*/ 690563 h 3311525"/>
                    <a:gd name="connsiteX185" fmla="*/ 502153 w 2470151"/>
                    <a:gd name="connsiteY185" fmla="*/ 454025 h 3311525"/>
                    <a:gd name="connsiteX186" fmla="*/ 994860 w 2470151"/>
                    <a:gd name="connsiteY186" fmla="*/ 454025 h 3311525"/>
                    <a:gd name="connsiteX187" fmla="*/ 1055688 w 2470151"/>
                    <a:gd name="connsiteY187" fmla="*/ 514350 h 3311525"/>
                    <a:gd name="connsiteX188" fmla="*/ 994860 w 2470151"/>
                    <a:gd name="connsiteY188" fmla="*/ 574675 h 3311525"/>
                    <a:gd name="connsiteX189" fmla="*/ 502153 w 2470151"/>
                    <a:gd name="connsiteY189" fmla="*/ 574675 h 3311525"/>
                    <a:gd name="connsiteX190" fmla="*/ 441325 w 2470151"/>
                    <a:gd name="connsiteY190" fmla="*/ 514350 h 3311525"/>
                    <a:gd name="connsiteX191" fmla="*/ 502153 w 2470151"/>
                    <a:gd name="connsiteY191" fmla="*/ 454025 h 3311525"/>
                    <a:gd name="connsiteX192" fmla="*/ 1901273 w 2470151"/>
                    <a:gd name="connsiteY192" fmla="*/ 207410 h 3311525"/>
                    <a:gd name="connsiteX193" fmla="*/ 1901273 w 2470151"/>
                    <a:gd name="connsiteY193" fmla="*/ 228534 h 3311525"/>
                    <a:gd name="connsiteX194" fmla="*/ 1901273 w 2470151"/>
                    <a:gd name="connsiteY194" fmla="*/ 568878 h 3311525"/>
                    <a:gd name="connsiteX195" fmla="*/ 2244222 w 2470151"/>
                    <a:gd name="connsiteY195" fmla="*/ 568878 h 3311525"/>
                    <a:gd name="connsiteX196" fmla="*/ 2262740 w 2470151"/>
                    <a:gd name="connsiteY196" fmla="*/ 568878 h 3311525"/>
                    <a:gd name="connsiteX197" fmla="*/ 122238 w 2470151"/>
                    <a:gd name="connsiteY197" fmla="*/ 122238 h 3311525"/>
                    <a:gd name="connsiteX198" fmla="*/ 122238 w 2470151"/>
                    <a:gd name="connsiteY198" fmla="*/ 3190876 h 3311525"/>
                    <a:gd name="connsiteX199" fmla="*/ 2347913 w 2470151"/>
                    <a:gd name="connsiteY199" fmla="*/ 3190876 h 3311525"/>
                    <a:gd name="connsiteX200" fmla="*/ 2347913 w 2470151"/>
                    <a:gd name="connsiteY200" fmla="*/ 690563 h 3311525"/>
                    <a:gd name="connsiteX201" fmla="*/ 2309172 w 2470151"/>
                    <a:gd name="connsiteY201" fmla="*/ 690563 h 3311525"/>
                    <a:gd name="connsiteX202" fmla="*/ 1840431 w 2470151"/>
                    <a:gd name="connsiteY202" fmla="*/ 690563 h 3311525"/>
                    <a:gd name="connsiteX203" fmla="*/ 1779588 w 2470151"/>
                    <a:gd name="connsiteY203" fmla="*/ 629721 h 3311525"/>
                    <a:gd name="connsiteX204" fmla="*/ 1779588 w 2470151"/>
                    <a:gd name="connsiteY204" fmla="*/ 131952 h 3311525"/>
                    <a:gd name="connsiteX205" fmla="*/ 1779588 w 2470151"/>
                    <a:gd name="connsiteY205" fmla="*/ 122238 h 3311525"/>
                    <a:gd name="connsiteX206" fmla="*/ 60841 w 2470151"/>
                    <a:gd name="connsiteY206" fmla="*/ 0 h 3311525"/>
                    <a:gd name="connsiteX207" fmla="*/ 1836968 w 2470151"/>
                    <a:gd name="connsiteY207" fmla="*/ 0 h 3311525"/>
                    <a:gd name="connsiteX208" fmla="*/ 1840430 w 2470151"/>
                    <a:gd name="connsiteY208" fmla="*/ 0 h 3311525"/>
                    <a:gd name="connsiteX209" fmla="*/ 1840431 w 2470151"/>
                    <a:gd name="connsiteY209" fmla="*/ 0 h 3311525"/>
                    <a:gd name="connsiteX210" fmla="*/ 1840431 w 2470151"/>
                    <a:gd name="connsiteY210" fmla="*/ 0 h 3311525"/>
                    <a:gd name="connsiteX211" fmla="*/ 1840444 w 2470151"/>
                    <a:gd name="connsiteY211" fmla="*/ 0 h 3311525"/>
                    <a:gd name="connsiteX212" fmla="*/ 1865161 w 2470151"/>
                    <a:gd name="connsiteY212" fmla="*/ 4562 h 3311525"/>
                    <a:gd name="connsiteX213" fmla="*/ 1876125 w 2470151"/>
                    <a:gd name="connsiteY213" fmla="*/ 12957 h 3311525"/>
                    <a:gd name="connsiteX214" fmla="*/ 1883401 w 2470151"/>
                    <a:gd name="connsiteY214" fmla="*/ 17873 h 3311525"/>
                    <a:gd name="connsiteX215" fmla="*/ 1884922 w 2470151"/>
                    <a:gd name="connsiteY215" fmla="*/ 20124 h 3311525"/>
                    <a:gd name="connsiteX216" fmla="*/ 1983703 w 2470151"/>
                    <a:gd name="connsiteY216" fmla="*/ 118342 h 3311525"/>
                    <a:gd name="connsiteX217" fmla="*/ 2454940 w 2470151"/>
                    <a:gd name="connsiteY217" fmla="*/ 586891 h 3311525"/>
                    <a:gd name="connsiteX218" fmla="*/ 2463504 w 2470151"/>
                    <a:gd name="connsiteY218" fmla="*/ 602537 h 3311525"/>
                    <a:gd name="connsiteX219" fmla="*/ 2465778 w 2470151"/>
                    <a:gd name="connsiteY219" fmla="*/ 606097 h 3311525"/>
                    <a:gd name="connsiteX220" fmla="*/ 2465945 w 2470151"/>
                    <a:gd name="connsiteY220" fmla="*/ 606995 h 3311525"/>
                    <a:gd name="connsiteX221" fmla="*/ 2465968 w 2470151"/>
                    <a:gd name="connsiteY221" fmla="*/ 607037 h 3311525"/>
                    <a:gd name="connsiteX222" fmla="*/ 2470150 w 2470151"/>
                    <a:gd name="connsiteY222" fmla="*/ 629464 h 3311525"/>
                    <a:gd name="connsiteX223" fmla="*/ 2470150 w 2470151"/>
                    <a:gd name="connsiteY223" fmla="*/ 629715 h 3311525"/>
                    <a:gd name="connsiteX224" fmla="*/ 2470151 w 2470151"/>
                    <a:gd name="connsiteY224" fmla="*/ 629721 h 3311525"/>
                    <a:gd name="connsiteX225" fmla="*/ 2470150 w 2470151"/>
                    <a:gd name="connsiteY225" fmla="*/ 629726 h 3311525"/>
                    <a:gd name="connsiteX226" fmla="*/ 2470150 w 2470151"/>
                    <a:gd name="connsiteY226" fmla="*/ 867606 h 3311525"/>
                    <a:gd name="connsiteX227" fmla="*/ 2470150 w 2470151"/>
                    <a:gd name="connsiteY227" fmla="*/ 3250707 h 3311525"/>
                    <a:gd name="connsiteX228" fmla="*/ 2409309 w 2470151"/>
                    <a:gd name="connsiteY228" fmla="*/ 3311525 h 3311525"/>
                    <a:gd name="connsiteX229" fmla="*/ 60841 w 2470151"/>
                    <a:gd name="connsiteY229" fmla="*/ 3311525 h 3311525"/>
                    <a:gd name="connsiteX230" fmla="*/ 0 w 2470151"/>
                    <a:gd name="connsiteY230" fmla="*/ 3250707 h 3311525"/>
                    <a:gd name="connsiteX231" fmla="*/ 0 w 2470151"/>
                    <a:gd name="connsiteY231" fmla="*/ 60818 h 3311525"/>
                    <a:gd name="connsiteX232" fmla="*/ 60841 w 2470151"/>
                    <a:gd name="connsiteY232" fmla="*/ 0 h 331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Lst>
                  <a:rect l="l" t="t" r="r" b="b"/>
                  <a:pathLst>
                    <a:path w="2470151" h="3311525">
                      <a:moveTo>
                        <a:pt x="1582005" y="2540000"/>
                      </a:moveTo>
                      <a:lnTo>
                        <a:pt x="1582005" y="2595049"/>
                      </a:lnTo>
                      <a:cubicBezTo>
                        <a:pt x="1582005" y="2715234"/>
                        <a:pt x="1582005" y="2715234"/>
                        <a:pt x="1582005" y="2715234"/>
                      </a:cubicBezTo>
                      <a:cubicBezTo>
                        <a:pt x="1970820" y="2715234"/>
                        <a:pt x="1970820" y="2715234"/>
                        <a:pt x="1970820" y="2715234"/>
                      </a:cubicBezTo>
                      <a:lnTo>
                        <a:pt x="1970820" y="2540000"/>
                      </a:lnTo>
                      <a:lnTo>
                        <a:pt x="1892570" y="2540000"/>
                      </a:lnTo>
                      <a:cubicBezTo>
                        <a:pt x="1802865" y="2540000"/>
                        <a:pt x="1718947" y="2540000"/>
                        <a:pt x="1640443" y="2540000"/>
                      </a:cubicBezTo>
                      <a:close/>
                      <a:moveTo>
                        <a:pt x="1582005" y="2241551"/>
                      </a:moveTo>
                      <a:lnTo>
                        <a:pt x="1582005" y="2248858"/>
                      </a:lnTo>
                      <a:cubicBezTo>
                        <a:pt x="1582005" y="2291256"/>
                        <a:pt x="1582005" y="2329799"/>
                        <a:pt x="1582005" y="2364839"/>
                      </a:cubicBezTo>
                      <a:lnTo>
                        <a:pt x="1582005" y="2417763"/>
                      </a:lnTo>
                      <a:lnTo>
                        <a:pt x="1970820" y="2417763"/>
                      </a:lnTo>
                      <a:lnTo>
                        <a:pt x="1970820" y="2336849"/>
                      </a:lnTo>
                      <a:lnTo>
                        <a:pt x="1970820" y="2241551"/>
                      </a:lnTo>
                      <a:lnTo>
                        <a:pt x="1892569" y="2241551"/>
                      </a:lnTo>
                      <a:cubicBezTo>
                        <a:pt x="1812675" y="2241551"/>
                        <a:pt x="1737372" y="2241551"/>
                        <a:pt x="1666396" y="2241551"/>
                      </a:cubicBezTo>
                      <a:close/>
                      <a:moveTo>
                        <a:pt x="1071563" y="2241551"/>
                      </a:moveTo>
                      <a:lnTo>
                        <a:pt x="1071563" y="2265725"/>
                      </a:lnTo>
                      <a:cubicBezTo>
                        <a:pt x="1071563" y="2336862"/>
                        <a:pt x="1071563" y="2384286"/>
                        <a:pt x="1071563" y="2415902"/>
                      </a:cubicBezTo>
                      <a:lnTo>
                        <a:pt x="1071563" y="2417763"/>
                      </a:lnTo>
                      <a:lnTo>
                        <a:pt x="1460500" y="2417763"/>
                      </a:lnTo>
                      <a:lnTo>
                        <a:pt x="1460500" y="2282241"/>
                      </a:lnTo>
                      <a:lnTo>
                        <a:pt x="1460500" y="2241551"/>
                      </a:lnTo>
                      <a:lnTo>
                        <a:pt x="1290351" y="2241551"/>
                      </a:lnTo>
                      <a:cubicBezTo>
                        <a:pt x="1235627" y="2241551"/>
                        <a:pt x="1184703" y="2241551"/>
                        <a:pt x="1137314" y="2241551"/>
                      </a:cubicBezTo>
                      <a:close/>
                      <a:moveTo>
                        <a:pt x="563563" y="2241551"/>
                      </a:moveTo>
                      <a:lnTo>
                        <a:pt x="563563" y="2417763"/>
                      </a:lnTo>
                      <a:lnTo>
                        <a:pt x="949325" y="2417763"/>
                      </a:lnTo>
                      <a:lnTo>
                        <a:pt x="949325" y="2268067"/>
                      </a:lnTo>
                      <a:lnTo>
                        <a:pt x="949325" y="2241551"/>
                      </a:lnTo>
                      <a:lnTo>
                        <a:pt x="893297" y="2241551"/>
                      </a:lnTo>
                      <a:cubicBezTo>
                        <a:pt x="733222" y="2241551"/>
                        <a:pt x="638654" y="2241551"/>
                        <a:pt x="582787" y="2241551"/>
                      </a:cubicBezTo>
                      <a:close/>
                      <a:moveTo>
                        <a:pt x="1582005" y="1939925"/>
                      </a:moveTo>
                      <a:lnTo>
                        <a:pt x="1582005" y="1945416"/>
                      </a:lnTo>
                      <a:cubicBezTo>
                        <a:pt x="1582005" y="2004632"/>
                        <a:pt x="1582005" y="2059294"/>
                        <a:pt x="1582005" y="2109751"/>
                      </a:cubicBezTo>
                      <a:lnTo>
                        <a:pt x="1582005" y="2119313"/>
                      </a:lnTo>
                      <a:lnTo>
                        <a:pt x="1605040" y="2119313"/>
                      </a:lnTo>
                      <a:cubicBezTo>
                        <a:pt x="1786722" y="2119313"/>
                        <a:pt x="1891006" y="2119313"/>
                        <a:pt x="1950864" y="2119313"/>
                      </a:cubicBezTo>
                      <a:lnTo>
                        <a:pt x="1970820" y="2119313"/>
                      </a:lnTo>
                      <a:lnTo>
                        <a:pt x="1970820" y="2052500"/>
                      </a:lnTo>
                      <a:cubicBezTo>
                        <a:pt x="1970820" y="2012198"/>
                        <a:pt x="1970820" y="1975255"/>
                        <a:pt x="1970820" y="1941391"/>
                      </a:cubicBezTo>
                      <a:lnTo>
                        <a:pt x="1970820" y="1939925"/>
                      </a:lnTo>
                      <a:lnTo>
                        <a:pt x="1892569" y="1939925"/>
                      </a:lnTo>
                      <a:cubicBezTo>
                        <a:pt x="1812675" y="1939925"/>
                        <a:pt x="1737372" y="1939925"/>
                        <a:pt x="1666396" y="1939925"/>
                      </a:cubicBezTo>
                      <a:close/>
                      <a:moveTo>
                        <a:pt x="1071563" y="1939925"/>
                      </a:moveTo>
                      <a:lnTo>
                        <a:pt x="1071563" y="1973277"/>
                      </a:lnTo>
                      <a:cubicBezTo>
                        <a:pt x="1071563" y="2015432"/>
                        <a:pt x="1071563" y="2054074"/>
                        <a:pt x="1071563" y="2089495"/>
                      </a:cubicBezTo>
                      <a:lnTo>
                        <a:pt x="1071563" y="2119313"/>
                      </a:lnTo>
                      <a:lnTo>
                        <a:pt x="1187300" y="2119313"/>
                      </a:lnTo>
                      <a:cubicBezTo>
                        <a:pt x="1244586" y="2119313"/>
                        <a:pt x="1297985" y="2119313"/>
                        <a:pt x="1347760" y="2119313"/>
                      </a:cubicBezTo>
                      <a:lnTo>
                        <a:pt x="1460500" y="2119313"/>
                      </a:lnTo>
                      <a:lnTo>
                        <a:pt x="1460500" y="2082453"/>
                      </a:lnTo>
                      <a:lnTo>
                        <a:pt x="1460500" y="1939925"/>
                      </a:lnTo>
                      <a:lnTo>
                        <a:pt x="1290351" y="1939925"/>
                      </a:lnTo>
                      <a:cubicBezTo>
                        <a:pt x="1235627" y="1939925"/>
                        <a:pt x="1184703" y="1939925"/>
                        <a:pt x="1137314" y="1939925"/>
                      </a:cubicBezTo>
                      <a:close/>
                      <a:moveTo>
                        <a:pt x="563563" y="1939925"/>
                      </a:moveTo>
                      <a:lnTo>
                        <a:pt x="563563" y="2119313"/>
                      </a:lnTo>
                      <a:lnTo>
                        <a:pt x="641081" y="2119313"/>
                      </a:lnTo>
                      <a:cubicBezTo>
                        <a:pt x="747606" y="2119313"/>
                        <a:pt x="845970" y="2119313"/>
                        <a:pt x="936798" y="2119313"/>
                      </a:cubicBezTo>
                      <a:lnTo>
                        <a:pt x="949325" y="2119313"/>
                      </a:lnTo>
                      <a:lnTo>
                        <a:pt x="949325" y="2083348"/>
                      </a:lnTo>
                      <a:lnTo>
                        <a:pt x="949325" y="1939925"/>
                      </a:lnTo>
                      <a:lnTo>
                        <a:pt x="893297" y="1939925"/>
                      </a:lnTo>
                      <a:cubicBezTo>
                        <a:pt x="733222" y="1939925"/>
                        <a:pt x="638654" y="1939925"/>
                        <a:pt x="582787" y="1939925"/>
                      </a:cubicBezTo>
                      <a:close/>
                      <a:moveTo>
                        <a:pt x="1582005" y="1643063"/>
                      </a:moveTo>
                      <a:lnTo>
                        <a:pt x="1582005" y="1753749"/>
                      </a:lnTo>
                      <a:lnTo>
                        <a:pt x="1582005" y="1819275"/>
                      </a:lnTo>
                      <a:lnTo>
                        <a:pt x="1605040" y="1819275"/>
                      </a:lnTo>
                      <a:cubicBezTo>
                        <a:pt x="1786722" y="1819275"/>
                        <a:pt x="1891006" y="1819275"/>
                        <a:pt x="1950864" y="1819275"/>
                      </a:cubicBezTo>
                      <a:lnTo>
                        <a:pt x="1970820" y="1819275"/>
                      </a:lnTo>
                      <a:lnTo>
                        <a:pt x="1970820" y="1772909"/>
                      </a:lnTo>
                      <a:cubicBezTo>
                        <a:pt x="1970820" y="1727570"/>
                        <a:pt x="1970820" y="1692306"/>
                        <a:pt x="1970820" y="1664879"/>
                      </a:cubicBezTo>
                      <a:lnTo>
                        <a:pt x="1970820" y="1643063"/>
                      </a:lnTo>
                      <a:lnTo>
                        <a:pt x="1892569" y="1643063"/>
                      </a:lnTo>
                      <a:cubicBezTo>
                        <a:pt x="1812675" y="1643063"/>
                        <a:pt x="1737372" y="1643063"/>
                        <a:pt x="1666396" y="1643063"/>
                      </a:cubicBezTo>
                      <a:close/>
                      <a:moveTo>
                        <a:pt x="1071563" y="1643063"/>
                      </a:moveTo>
                      <a:lnTo>
                        <a:pt x="1071563" y="1675852"/>
                      </a:lnTo>
                      <a:lnTo>
                        <a:pt x="1071563" y="1819275"/>
                      </a:lnTo>
                      <a:lnTo>
                        <a:pt x="1187300" y="1819275"/>
                      </a:lnTo>
                      <a:cubicBezTo>
                        <a:pt x="1244586" y="1819275"/>
                        <a:pt x="1297985" y="1819275"/>
                        <a:pt x="1347760" y="1819275"/>
                      </a:cubicBezTo>
                      <a:lnTo>
                        <a:pt x="1460500" y="1819275"/>
                      </a:lnTo>
                      <a:lnTo>
                        <a:pt x="1460500" y="1766153"/>
                      </a:lnTo>
                      <a:cubicBezTo>
                        <a:pt x="1460500" y="1721958"/>
                        <a:pt x="1460500" y="1681782"/>
                        <a:pt x="1460500" y="1645257"/>
                      </a:cubicBezTo>
                      <a:lnTo>
                        <a:pt x="1460500" y="1643063"/>
                      </a:lnTo>
                      <a:lnTo>
                        <a:pt x="1290351" y="1643063"/>
                      </a:lnTo>
                      <a:cubicBezTo>
                        <a:pt x="1235627" y="1643063"/>
                        <a:pt x="1184703" y="1643063"/>
                        <a:pt x="1137314" y="1643063"/>
                      </a:cubicBezTo>
                      <a:close/>
                      <a:moveTo>
                        <a:pt x="563563" y="1643063"/>
                      </a:moveTo>
                      <a:lnTo>
                        <a:pt x="563563" y="1819275"/>
                      </a:lnTo>
                      <a:lnTo>
                        <a:pt x="641081" y="1819275"/>
                      </a:lnTo>
                      <a:cubicBezTo>
                        <a:pt x="747606" y="1819275"/>
                        <a:pt x="845970" y="1819275"/>
                        <a:pt x="936798" y="1819275"/>
                      </a:cubicBezTo>
                      <a:lnTo>
                        <a:pt x="949325" y="1819275"/>
                      </a:lnTo>
                      <a:lnTo>
                        <a:pt x="949325" y="1785923"/>
                      </a:lnTo>
                      <a:cubicBezTo>
                        <a:pt x="949325" y="1743768"/>
                        <a:pt x="949325" y="1705126"/>
                        <a:pt x="949325" y="1669705"/>
                      </a:cubicBezTo>
                      <a:lnTo>
                        <a:pt x="949325" y="1643063"/>
                      </a:lnTo>
                      <a:lnTo>
                        <a:pt x="893297" y="1643063"/>
                      </a:lnTo>
                      <a:cubicBezTo>
                        <a:pt x="733222" y="1643063"/>
                        <a:pt x="638654" y="1643063"/>
                        <a:pt x="582787" y="1643063"/>
                      </a:cubicBezTo>
                      <a:close/>
                      <a:moveTo>
                        <a:pt x="1582005" y="1341438"/>
                      </a:moveTo>
                      <a:lnTo>
                        <a:pt x="1582005" y="1520825"/>
                      </a:lnTo>
                      <a:lnTo>
                        <a:pt x="1605040" y="1520825"/>
                      </a:lnTo>
                      <a:cubicBezTo>
                        <a:pt x="1786722" y="1520825"/>
                        <a:pt x="1891006" y="1520825"/>
                        <a:pt x="1950864" y="1520825"/>
                      </a:cubicBezTo>
                      <a:lnTo>
                        <a:pt x="1971676" y="1520825"/>
                      </a:lnTo>
                      <a:lnTo>
                        <a:pt x="1971676" y="1341438"/>
                      </a:lnTo>
                      <a:close/>
                      <a:moveTo>
                        <a:pt x="1071563" y="1341438"/>
                      </a:moveTo>
                      <a:lnTo>
                        <a:pt x="1071563" y="1491133"/>
                      </a:lnTo>
                      <a:lnTo>
                        <a:pt x="1071563" y="1520825"/>
                      </a:lnTo>
                      <a:lnTo>
                        <a:pt x="1187300" y="1520825"/>
                      </a:lnTo>
                      <a:cubicBezTo>
                        <a:pt x="1244586" y="1520825"/>
                        <a:pt x="1297985" y="1520825"/>
                        <a:pt x="1347760" y="1520825"/>
                      </a:cubicBezTo>
                      <a:lnTo>
                        <a:pt x="1460500" y="1520825"/>
                      </a:lnTo>
                      <a:lnTo>
                        <a:pt x="1460500" y="1467019"/>
                      </a:lnTo>
                      <a:cubicBezTo>
                        <a:pt x="1460500" y="1420268"/>
                        <a:pt x="1460500" y="1385205"/>
                        <a:pt x="1460500" y="1358907"/>
                      </a:cubicBezTo>
                      <a:lnTo>
                        <a:pt x="1460500" y="1341438"/>
                      </a:lnTo>
                      <a:close/>
                      <a:moveTo>
                        <a:pt x="563563" y="1341438"/>
                      </a:moveTo>
                      <a:lnTo>
                        <a:pt x="563563" y="1520825"/>
                      </a:lnTo>
                      <a:lnTo>
                        <a:pt x="641081" y="1520825"/>
                      </a:lnTo>
                      <a:cubicBezTo>
                        <a:pt x="747606" y="1520825"/>
                        <a:pt x="845970" y="1520825"/>
                        <a:pt x="936798" y="1520825"/>
                      </a:cubicBezTo>
                      <a:lnTo>
                        <a:pt x="949325" y="1520825"/>
                      </a:lnTo>
                      <a:lnTo>
                        <a:pt x="949325" y="1493475"/>
                      </a:lnTo>
                      <a:cubicBezTo>
                        <a:pt x="949325" y="1422339"/>
                        <a:pt x="949325" y="1374915"/>
                        <a:pt x="949325" y="1343298"/>
                      </a:cubicBezTo>
                      <a:lnTo>
                        <a:pt x="949325" y="1341438"/>
                      </a:lnTo>
                      <a:close/>
                      <a:moveTo>
                        <a:pt x="502136" y="1219200"/>
                      </a:moveTo>
                      <a:cubicBezTo>
                        <a:pt x="693309" y="1219200"/>
                        <a:pt x="860584" y="1219200"/>
                        <a:pt x="1006951" y="1219200"/>
                      </a:cubicBezTo>
                      <a:lnTo>
                        <a:pt x="1010444" y="1219200"/>
                      </a:lnTo>
                      <a:lnTo>
                        <a:pt x="1112852" y="1219200"/>
                      </a:lnTo>
                      <a:cubicBezTo>
                        <a:pt x="1227685" y="1219200"/>
                        <a:pt x="1328164" y="1219200"/>
                        <a:pt x="1416083" y="1219200"/>
                      </a:cubicBezTo>
                      <a:lnTo>
                        <a:pt x="1521253" y="1219200"/>
                      </a:lnTo>
                      <a:lnTo>
                        <a:pt x="1538765" y="1219200"/>
                      </a:lnTo>
                      <a:cubicBezTo>
                        <a:pt x="2031515" y="1219200"/>
                        <a:pt x="2031515" y="1219200"/>
                        <a:pt x="2031515" y="1219200"/>
                      </a:cubicBezTo>
                      <a:cubicBezTo>
                        <a:pt x="2064961" y="1219200"/>
                        <a:pt x="2092325" y="1246590"/>
                        <a:pt x="2092325" y="1280066"/>
                      </a:cubicBezTo>
                      <a:cubicBezTo>
                        <a:pt x="2092325" y="1355008"/>
                        <a:pt x="2092325" y="1425266"/>
                        <a:pt x="2092325" y="1491133"/>
                      </a:cubicBezTo>
                      <a:lnTo>
                        <a:pt x="2092325" y="1568883"/>
                      </a:lnTo>
                      <a:lnTo>
                        <a:pt x="2092325" y="1581944"/>
                      </a:lnTo>
                      <a:lnTo>
                        <a:pt x="2092325" y="1675852"/>
                      </a:lnTo>
                      <a:lnTo>
                        <a:pt x="2092325" y="1781375"/>
                      </a:lnTo>
                      <a:lnTo>
                        <a:pt x="2092325" y="1817250"/>
                      </a:lnTo>
                      <a:lnTo>
                        <a:pt x="2092325" y="1879600"/>
                      </a:lnTo>
                      <a:lnTo>
                        <a:pt x="2092325" y="1940998"/>
                      </a:lnTo>
                      <a:lnTo>
                        <a:pt x="2092325" y="1967342"/>
                      </a:lnTo>
                      <a:lnTo>
                        <a:pt x="2092325" y="2035724"/>
                      </a:lnTo>
                      <a:cubicBezTo>
                        <a:pt x="2092325" y="2065285"/>
                        <a:pt x="2092325" y="2092874"/>
                        <a:pt x="2092325" y="2118625"/>
                      </a:cubicBezTo>
                      <a:lnTo>
                        <a:pt x="2092325" y="2128553"/>
                      </a:lnTo>
                      <a:lnTo>
                        <a:pt x="2092325" y="2180432"/>
                      </a:lnTo>
                      <a:lnTo>
                        <a:pt x="2092325" y="2190490"/>
                      </a:lnTo>
                      <a:lnTo>
                        <a:pt x="2092325" y="2266776"/>
                      </a:lnTo>
                      <a:lnTo>
                        <a:pt x="2092325" y="2285765"/>
                      </a:lnTo>
                      <a:cubicBezTo>
                        <a:pt x="2092325" y="2313389"/>
                        <a:pt x="2092325" y="2337067"/>
                        <a:pt x="2092325" y="2357363"/>
                      </a:cubicBezTo>
                      <a:lnTo>
                        <a:pt x="2092325" y="2383779"/>
                      </a:lnTo>
                      <a:lnTo>
                        <a:pt x="2092325" y="2408664"/>
                      </a:lnTo>
                      <a:cubicBezTo>
                        <a:pt x="2092325" y="2479134"/>
                        <a:pt x="2092325" y="2479134"/>
                        <a:pt x="2092325" y="2479134"/>
                      </a:cubicBezTo>
                      <a:lnTo>
                        <a:pt x="2092325" y="2481331"/>
                      </a:lnTo>
                      <a:cubicBezTo>
                        <a:pt x="2092325" y="2776049"/>
                        <a:pt x="2092325" y="2776049"/>
                        <a:pt x="2092325" y="2776049"/>
                      </a:cubicBezTo>
                      <a:cubicBezTo>
                        <a:pt x="2092325" y="2809497"/>
                        <a:pt x="2064987" y="2836863"/>
                        <a:pt x="2031573" y="2836863"/>
                      </a:cubicBezTo>
                      <a:cubicBezTo>
                        <a:pt x="1521253" y="2836863"/>
                        <a:pt x="1521253" y="2836863"/>
                        <a:pt x="1521253" y="2836863"/>
                      </a:cubicBezTo>
                      <a:cubicBezTo>
                        <a:pt x="1487839" y="2836863"/>
                        <a:pt x="1460500" y="2809497"/>
                        <a:pt x="1460500" y="2776049"/>
                      </a:cubicBezTo>
                      <a:lnTo>
                        <a:pt x="1460500" y="2540000"/>
                      </a:lnTo>
                      <a:lnTo>
                        <a:pt x="1420800" y="2540000"/>
                      </a:lnTo>
                      <a:cubicBezTo>
                        <a:pt x="1318726" y="2540000"/>
                        <a:pt x="1227994" y="2540000"/>
                        <a:pt x="1147343" y="2540000"/>
                      </a:cubicBezTo>
                      <a:lnTo>
                        <a:pt x="1010444" y="2540000"/>
                      </a:lnTo>
                      <a:lnTo>
                        <a:pt x="999110" y="2540000"/>
                      </a:lnTo>
                      <a:cubicBezTo>
                        <a:pt x="502136" y="2540000"/>
                        <a:pt x="502136" y="2540000"/>
                        <a:pt x="502136" y="2540000"/>
                      </a:cubicBezTo>
                      <a:cubicBezTo>
                        <a:pt x="468690" y="2540000"/>
                        <a:pt x="441325" y="2512610"/>
                        <a:pt x="441325" y="2479134"/>
                      </a:cubicBezTo>
                      <a:cubicBezTo>
                        <a:pt x="441325" y="2385457"/>
                        <a:pt x="441325" y="2299098"/>
                        <a:pt x="441325" y="2219487"/>
                      </a:cubicBezTo>
                      <a:lnTo>
                        <a:pt x="441325" y="2180432"/>
                      </a:lnTo>
                      <a:lnTo>
                        <a:pt x="441325" y="2105057"/>
                      </a:lnTo>
                      <a:cubicBezTo>
                        <a:pt x="441325" y="2068553"/>
                        <a:pt x="441325" y="2033664"/>
                        <a:pt x="441325" y="2000319"/>
                      </a:cubicBezTo>
                      <a:lnTo>
                        <a:pt x="441325" y="1879600"/>
                      </a:lnTo>
                      <a:lnTo>
                        <a:pt x="441325" y="1818202"/>
                      </a:lnTo>
                      <a:cubicBezTo>
                        <a:pt x="441325" y="1763290"/>
                        <a:pt x="441325" y="1713982"/>
                        <a:pt x="441325" y="1669705"/>
                      </a:cubicBezTo>
                      <a:lnTo>
                        <a:pt x="441325" y="1581944"/>
                      </a:lnTo>
                      <a:lnTo>
                        <a:pt x="441325" y="1572807"/>
                      </a:lnTo>
                      <a:cubicBezTo>
                        <a:pt x="441325" y="1280066"/>
                        <a:pt x="441325" y="1280066"/>
                        <a:pt x="441325" y="1280066"/>
                      </a:cubicBezTo>
                      <a:cubicBezTo>
                        <a:pt x="441325" y="1246590"/>
                        <a:pt x="468690" y="1219200"/>
                        <a:pt x="502136" y="1219200"/>
                      </a:cubicBezTo>
                      <a:close/>
                      <a:moveTo>
                        <a:pt x="502116" y="946150"/>
                      </a:moveTo>
                      <a:cubicBezTo>
                        <a:pt x="1520360" y="946150"/>
                        <a:pt x="1520360" y="946150"/>
                        <a:pt x="1520360" y="946150"/>
                      </a:cubicBezTo>
                      <a:cubicBezTo>
                        <a:pt x="1553794" y="946150"/>
                        <a:pt x="1581150" y="973654"/>
                        <a:pt x="1581150" y="1007269"/>
                      </a:cubicBezTo>
                      <a:cubicBezTo>
                        <a:pt x="1581150" y="1040885"/>
                        <a:pt x="1553794" y="1068388"/>
                        <a:pt x="1520360" y="1068388"/>
                      </a:cubicBezTo>
                      <a:cubicBezTo>
                        <a:pt x="502116" y="1068388"/>
                        <a:pt x="502116" y="1068388"/>
                        <a:pt x="502116" y="1068388"/>
                      </a:cubicBezTo>
                      <a:cubicBezTo>
                        <a:pt x="468681" y="1068388"/>
                        <a:pt x="441325" y="1040885"/>
                        <a:pt x="441325" y="1007269"/>
                      </a:cubicBezTo>
                      <a:cubicBezTo>
                        <a:pt x="441325" y="973654"/>
                        <a:pt x="468681" y="946150"/>
                        <a:pt x="502116" y="946150"/>
                      </a:cubicBezTo>
                      <a:close/>
                      <a:moveTo>
                        <a:pt x="502098" y="690563"/>
                      </a:moveTo>
                      <a:cubicBezTo>
                        <a:pt x="1264791" y="690563"/>
                        <a:pt x="1264791" y="690563"/>
                        <a:pt x="1264791" y="690563"/>
                      </a:cubicBezTo>
                      <a:cubicBezTo>
                        <a:pt x="1298216" y="690563"/>
                        <a:pt x="1325563" y="718067"/>
                        <a:pt x="1325563" y="751682"/>
                      </a:cubicBezTo>
                      <a:cubicBezTo>
                        <a:pt x="1325563" y="785298"/>
                        <a:pt x="1298216" y="812801"/>
                        <a:pt x="1264791" y="812801"/>
                      </a:cubicBezTo>
                      <a:cubicBezTo>
                        <a:pt x="502098" y="812801"/>
                        <a:pt x="502098" y="812801"/>
                        <a:pt x="502098" y="812801"/>
                      </a:cubicBezTo>
                      <a:cubicBezTo>
                        <a:pt x="468673" y="812801"/>
                        <a:pt x="441325" y="785298"/>
                        <a:pt x="441325" y="751682"/>
                      </a:cubicBezTo>
                      <a:cubicBezTo>
                        <a:pt x="441325" y="718067"/>
                        <a:pt x="468673" y="690563"/>
                        <a:pt x="502098" y="690563"/>
                      </a:cubicBezTo>
                      <a:close/>
                      <a:moveTo>
                        <a:pt x="502153" y="454025"/>
                      </a:moveTo>
                      <a:cubicBezTo>
                        <a:pt x="994860" y="454025"/>
                        <a:pt x="994860" y="454025"/>
                        <a:pt x="994860" y="454025"/>
                      </a:cubicBezTo>
                      <a:cubicBezTo>
                        <a:pt x="1028316" y="454025"/>
                        <a:pt x="1055688" y="481171"/>
                        <a:pt x="1055688" y="514350"/>
                      </a:cubicBezTo>
                      <a:cubicBezTo>
                        <a:pt x="1055688" y="547529"/>
                        <a:pt x="1028316" y="574675"/>
                        <a:pt x="994860" y="574675"/>
                      </a:cubicBezTo>
                      <a:cubicBezTo>
                        <a:pt x="502153" y="574675"/>
                        <a:pt x="502153" y="574675"/>
                        <a:pt x="502153" y="574675"/>
                      </a:cubicBezTo>
                      <a:cubicBezTo>
                        <a:pt x="468698" y="574675"/>
                        <a:pt x="441325" y="547529"/>
                        <a:pt x="441325" y="514350"/>
                      </a:cubicBezTo>
                      <a:cubicBezTo>
                        <a:pt x="441325" y="481171"/>
                        <a:pt x="468698" y="454025"/>
                        <a:pt x="502153" y="454025"/>
                      </a:cubicBezTo>
                      <a:close/>
                      <a:moveTo>
                        <a:pt x="1901273" y="207410"/>
                      </a:moveTo>
                      <a:lnTo>
                        <a:pt x="1901273" y="228534"/>
                      </a:lnTo>
                      <a:cubicBezTo>
                        <a:pt x="1901273" y="568878"/>
                        <a:pt x="1901273" y="568878"/>
                        <a:pt x="1901273" y="568878"/>
                      </a:cubicBezTo>
                      <a:cubicBezTo>
                        <a:pt x="2060034" y="568878"/>
                        <a:pt x="2169183" y="568878"/>
                        <a:pt x="2244222" y="568878"/>
                      </a:cubicBezTo>
                      <a:lnTo>
                        <a:pt x="2262740" y="568878"/>
                      </a:lnTo>
                      <a:close/>
                      <a:moveTo>
                        <a:pt x="122238" y="122238"/>
                      </a:moveTo>
                      <a:lnTo>
                        <a:pt x="122238" y="3190876"/>
                      </a:lnTo>
                      <a:lnTo>
                        <a:pt x="2347913" y="3190876"/>
                      </a:lnTo>
                      <a:lnTo>
                        <a:pt x="2347913" y="690563"/>
                      </a:lnTo>
                      <a:lnTo>
                        <a:pt x="2309172" y="690563"/>
                      </a:lnTo>
                      <a:cubicBezTo>
                        <a:pt x="1840431" y="690563"/>
                        <a:pt x="1840431" y="690563"/>
                        <a:pt x="1840431" y="690563"/>
                      </a:cubicBezTo>
                      <a:cubicBezTo>
                        <a:pt x="1806967" y="690563"/>
                        <a:pt x="1779588" y="663184"/>
                        <a:pt x="1779588" y="629721"/>
                      </a:cubicBezTo>
                      <a:cubicBezTo>
                        <a:pt x="1779588" y="345281"/>
                        <a:pt x="1779588" y="203062"/>
                        <a:pt x="1779588" y="131952"/>
                      </a:cubicBezTo>
                      <a:lnTo>
                        <a:pt x="1779588" y="122238"/>
                      </a:lnTo>
                      <a:close/>
                      <a:moveTo>
                        <a:pt x="60841" y="0"/>
                      </a:moveTo>
                      <a:cubicBezTo>
                        <a:pt x="1617994" y="0"/>
                        <a:pt x="1812638" y="0"/>
                        <a:pt x="1836968" y="0"/>
                      </a:cubicBezTo>
                      <a:lnTo>
                        <a:pt x="1840430" y="0"/>
                      </a:lnTo>
                      <a:lnTo>
                        <a:pt x="1840431" y="0"/>
                      </a:lnTo>
                      <a:lnTo>
                        <a:pt x="1840431" y="0"/>
                      </a:lnTo>
                      <a:lnTo>
                        <a:pt x="1840444" y="0"/>
                      </a:lnTo>
                      <a:cubicBezTo>
                        <a:pt x="1849571" y="0"/>
                        <a:pt x="1857936" y="1521"/>
                        <a:pt x="1865161" y="4562"/>
                      </a:cubicBezTo>
                      <a:lnTo>
                        <a:pt x="1876125" y="12957"/>
                      </a:lnTo>
                      <a:lnTo>
                        <a:pt x="1883401" y="17873"/>
                      </a:lnTo>
                      <a:lnTo>
                        <a:pt x="1884922" y="20124"/>
                      </a:lnTo>
                      <a:lnTo>
                        <a:pt x="1983703" y="118342"/>
                      </a:lnTo>
                      <a:cubicBezTo>
                        <a:pt x="2454940" y="586891"/>
                        <a:pt x="2454940" y="586891"/>
                        <a:pt x="2454940" y="586891"/>
                      </a:cubicBezTo>
                      <a:lnTo>
                        <a:pt x="2463504" y="602537"/>
                      </a:lnTo>
                      <a:lnTo>
                        <a:pt x="2465778" y="606097"/>
                      </a:lnTo>
                      <a:lnTo>
                        <a:pt x="2465945" y="606995"/>
                      </a:lnTo>
                      <a:lnTo>
                        <a:pt x="2465968" y="607037"/>
                      </a:lnTo>
                      <a:cubicBezTo>
                        <a:pt x="2468629" y="614259"/>
                        <a:pt x="2470150" y="621862"/>
                        <a:pt x="2470150" y="629464"/>
                      </a:cubicBezTo>
                      <a:lnTo>
                        <a:pt x="2470150" y="629715"/>
                      </a:lnTo>
                      <a:lnTo>
                        <a:pt x="2470151" y="629721"/>
                      </a:lnTo>
                      <a:lnTo>
                        <a:pt x="2470150" y="629726"/>
                      </a:lnTo>
                      <a:lnTo>
                        <a:pt x="2470150" y="867606"/>
                      </a:lnTo>
                      <a:cubicBezTo>
                        <a:pt x="2470150" y="3250707"/>
                        <a:pt x="2470150" y="3250707"/>
                        <a:pt x="2470150" y="3250707"/>
                      </a:cubicBezTo>
                      <a:cubicBezTo>
                        <a:pt x="2470150" y="3284157"/>
                        <a:pt x="2445814" y="3311525"/>
                        <a:pt x="2409309" y="3311525"/>
                      </a:cubicBezTo>
                      <a:cubicBezTo>
                        <a:pt x="60841" y="3311525"/>
                        <a:pt x="60841" y="3311525"/>
                        <a:pt x="60841" y="3311525"/>
                      </a:cubicBezTo>
                      <a:cubicBezTo>
                        <a:pt x="27379" y="3311525"/>
                        <a:pt x="0" y="3284157"/>
                        <a:pt x="0" y="3250707"/>
                      </a:cubicBezTo>
                      <a:cubicBezTo>
                        <a:pt x="0" y="60818"/>
                        <a:pt x="0" y="60818"/>
                        <a:pt x="0" y="60818"/>
                      </a:cubicBezTo>
                      <a:cubicBezTo>
                        <a:pt x="0" y="27368"/>
                        <a:pt x="27379" y="0"/>
                        <a:pt x="60841" y="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u="none" strike="noStrike" kern="1200" cap="none" spc="0" normalizeH="0" baseline="0" noProof="0">
                    <a:ln>
                      <a:noFill/>
                    </a:ln>
                    <a:effectLst/>
                    <a:uLnTx/>
                    <a:uFillTx/>
                    <a:ea typeface="+mn-ea"/>
                    <a:cs typeface="+mn-cs"/>
                  </a:endParaRPr>
                </a:p>
              </p:txBody>
            </p:sp>
          </p:grpSp>
        </p:grpSp>
      </p:grpSp>
      <p:sp>
        <p:nvSpPr>
          <p:cNvPr id="53" name="Oval 52"/>
          <p:cNvSpPr/>
          <p:nvPr/>
        </p:nvSpPr>
        <p:spPr bwMode="auto">
          <a:xfrm>
            <a:off x="920417" y="1749309"/>
            <a:ext cx="1462656" cy="1462443"/>
          </a:xfrm>
          <a:prstGeom prst="ellipse">
            <a:avLst/>
          </a:prstGeom>
          <a:noFill/>
          <a:ln w="50800">
            <a:solidFill>
              <a:schemeClr val="accent3"/>
            </a:solidFill>
          </a:ln>
        </p:spPr>
        <p:txBody>
          <a:bodyPr vert="horz" wrap="square" lIns="91440" tIns="45720" rIns="91440" bIns="4572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u="none" strike="noStrike" kern="1200" cap="none" spc="0" normalizeH="0" baseline="0" noProof="0">
              <a:ln>
                <a:noFill/>
              </a:ln>
              <a:effectLst/>
              <a:uLnTx/>
              <a:uFillTx/>
              <a:ea typeface="+mn-ea"/>
              <a:cs typeface="+mn-cs"/>
            </a:endParaRPr>
          </a:p>
        </p:txBody>
      </p:sp>
      <p:sp>
        <p:nvSpPr>
          <p:cNvPr id="57" name="TextBox 56"/>
          <p:cNvSpPr txBox="1"/>
          <p:nvPr/>
        </p:nvSpPr>
        <p:spPr>
          <a:xfrm>
            <a:off x="1185867" y="3282667"/>
            <a:ext cx="931757" cy="1938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u="none" strike="noStrike" kern="1200" cap="none" spc="0" normalizeH="0" baseline="0" noProof="0">
                <a:ln>
                  <a:noFill/>
                </a:ln>
                <a:effectLst/>
                <a:uLnTx/>
                <a:uFillTx/>
                <a:ea typeface="+mn-ea"/>
                <a:cs typeface="+mn-cs"/>
              </a:rPr>
              <a:t>SSRS</a:t>
            </a:r>
          </a:p>
        </p:txBody>
      </p:sp>
      <p:grpSp>
        <p:nvGrpSpPr>
          <p:cNvPr id="34" name="Group 33"/>
          <p:cNvGrpSpPr>
            <a:grpSpLocks noChangeAspect="1"/>
          </p:cNvGrpSpPr>
          <p:nvPr/>
        </p:nvGrpSpPr>
        <p:grpSpPr>
          <a:xfrm>
            <a:off x="4375610" y="2082828"/>
            <a:ext cx="911105" cy="896305"/>
            <a:chOff x="5948542" y="1303998"/>
            <a:chExt cx="717926" cy="706269"/>
          </a:xfrm>
        </p:grpSpPr>
        <p:sp>
          <p:nvSpPr>
            <p:cNvPr id="35" name="Freeform 87"/>
            <p:cNvSpPr>
              <a:spLocks/>
            </p:cNvSpPr>
            <p:nvPr/>
          </p:nvSpPr>
          <p:spPr bwMode="auto">
            <a:xfrm>
              <a:off x="5948542" y="1303998"/>
              <a:ext cx="391363" cy="573125"/>
            </a:xfrm>
            <a:custGeom>
              <a:avLst/>
              <a:gdLst>
                <a:gd name="connsiteX0" fmla="*/ 122238 w 2276475"/>
                <a:gd name="connsiteY0" fmla="*/ 2868613 h 3333750"/>
                <a:gd name="connsiteX1" fmla="*/ 122238 w 2276475"/>
                <a:gd name="connsiteY1" fmla="*/ 3185748 h 3333750"/>
                <a:gd name="connsiteX2" fmla="*/ 128322 w 2276475"/>
                <a:gd name="connsiteY2" fmla="*/ 3213101 h 3333750"/>
                <a:gd name="connsiteX3" fmla="*/ 2148154 w 2276475"/>
                <a:gd name="connsiteY3" fmla="*/ 3213101 h 3333750"/>
                <a:gd name="connsiteX4" fmla="*/ 2154238 w 2276475"/>
                <a:gd name="connsiteY4" fmla="*/ 3185748 h 3333750"/>
                <a:gd name="connsiteX5" fmla="*/ 2154238 w 2276475"/>
                <a:gd name="connsiteY5" fmla="*/ 2868613 h 3333750"/>
                <a:gd name="connsiteX6" fmla="*/ 2019847 w 2276475"/>
                <a:gd name="connsiteY6" fmla="*/ 2868613 h 3333750"/>
                <a:gd name="connsiteX7" fmla="*/ 126626 w 2276475"/>
                <a:gd name="connsiteY7" fmla="*/ 2868613 h 3333750"/>
                <a:gd name="connsiteX8" fmla="*/ 399008 w 2276475"/>
                <a:gd name="connsiteY8" fmla="*/ 2470150 h 3333750"/>
                <a:gd name="connsiteX9" fmla="*/ 1342482 w 2276475"/>
                <a:gd name="connsiteY9" fmla="*/ 2470150 h 3333750"/>
                <a:gd name="connsiteX10" fmla="*/ 1403351 w 2276475"/>
                <a:gd name="connsiteY10" fmla="*/ 2531269 h 3333750"/>
                <a:gd name="connsiteX11" fmla="*/ 1342482 w 2276475"/>
                <a:gd name="connsiteY11" fmla="*/ 2592388 h 3333750"/>
                <a:gd name="connsiteX12" fmla="*/ 399008 w 2276475"/>
                <a:gd name="connsiteY12" fmla="*/ 2592388 h 3333750"/>
                <a:gd name="connsiteX13" fmla="*/ 338138 w 2276475"/>
                <a:gd name="connsiteY13" fmla="*/ 2531269 h 3333750"/>
                <a:gd name="connsiteX14" fmla="*/ 399008 w 2276475"/>
                <a:gd name="connsiteY14" fmla="*/ 2470150 h 3333750"/>
                <a:gd name="connsiteX15" fmla="*/ 1677078 w 2276475"/>
                <a:gd name="connsiteY15" fmla="*/ 2373313 h 3333750"/>
                <a:gd name="connsiteX16" fmla="*/ 1600621 w 2276475"/>
                <a:gd name="connsiteY16" fmla="*/ 2403641 h 3333750"/>
                <a:gd name="connsiteX17" fmla="*/ 1570038 w 2276475"/>
                <a:gd name="connsiteY17" fmla="*/ 2473397 h 3333750"/>
                <a:gd name="connsiteX18" fmla="*/ 1600621 w 2276475"/>
                <a:gd name="connsiteY18" fmla="*/ 2546185 h 3333750"/>
                <a:gd name="connsiteX19" fmla="*/ 1674020 w 2276475"/>
                <a:gd name="connsiteY19" fmla="*/ 2576513 h 3333750"/>
                <a:gd name="connsiteX20" fmla="*/ 1747418 w 2276475"/>
                <a:gd name="connsiteY20" fmla="*/ 2546185 h 3333750"/>
                <a:gd name="connsiteX21" fmla="*/ 1778001 w 2276475"/>
                <a:gd name="connsiteY21" fmla="*/ 2473397 h 3333750"/>
                <a:gd name="connsiteX22" fmla="*/ 1677078 w 2276475"/>
                <a:gd name="connsiteY22" fmla="*/ 2373313 h 3333750"/>
                <a:gd name="connsiteX23" fmla="*/ 1676272 w 2276475"/>
                <a:gd name="connsiteY23" fmla="*/ 2252663 h 3333750"/>
                <a:gd name="connsiteX24" fmla="*/ 1898650 w 2276475"/>
                <a:gd name="connsiteY24" fmla="*/ 2474190 h 3333750"/>
                <a:gd name="connsiteX25" fmla="*/ 1834678 w 2276475"/>
                <a:gd name="connsiteY25" fmla="*/ 2631990 h 3333750"/>
                <a:gd name="connsiteX26" fmla="*/ 1673225 w 2276475"/>
                <a:gd name="connsiteY26" fmla="*/ 2698751 h 3333750"/>
                <a:gd name="connsiteX27" fmla="*/ 1514818 w 2276475"/>
                <a:gd name="connsiteY27" fmla="*/ 2631990 h 3333750"/>
                <a:gd name="connsiteX28" fmla="*/ 1447800 w 2276475"/>
                <a:gd name="connsiteY28" fmla="*/ 2474190 h 3333750"/>
                <a:gd name="connsiteX29" fmla="*/ 1514818 w 2276475"/>
                <a:gd name="connsiteY29" fmla="*/ 2316390 h 3333750"/>
                <a:gd name="connsiteX30" fmla="*/ 1676272 w 2276475"/>
                <a:gd name="connsiteY30" fmla="*/ 2252663 h 3333750"/>
                <a:gd name="connsiteX31" fmla="*/ 122238 w 2276475"/>
                <a:gd name="connsiteY31" fmla="*/ 2193925 h 3333750"/>
                <a:gd name="connsiteX32" fmla="*/ 122238 w 2276475"/>
                <a:gd name="connsiteY32" fmla="*/ 2203756 h 3333750"/>
                <a:gd name="connsiteX33" fmla="*/ 122238 w 2276475"/>
                <a:gd name="connsiteY33" fmla="*/ 2374283 h 3333750"/>
                <a:gd name="connsiteX34" fmla="*/ 122238 w 2276475"/>
                <a:gd name="connsiteY34" fmla="*/ 2574870 h 3333750"/>
                <a:gd name="connsiteX35" fmla="*/ 122238 w 2276475"/>
                <a:gd name="connsiteY35" fmla="*/ 2747963 h 3333750"/>
                <a:gd name="connsiteX36" fmla="*/ 256628 w 2276475"/>
                <a:gd name="connsiteY36" fmla="*/ 2747963 h 3333750"/>
                <a:gd name="connsiteX37" fmla="*/ 2149850 w 2276475"/>
                <a:gd name="connsiteY37" fmla="*/ 2747963 h 3333750"/>
                <a:gd name="connsiteX38" fmla="*/ 2154238 w 2276475"/>
                <a:gd name="connsiteY38" fmla="*/ 2747963 h 3333750"/>
                <a:gd name="connsiteX39" fmla="*/ 2154238 w 2276475"/>
                <a:gd name="connsiteY39" fmla="*/ 2193925 h 3333750"/>
                <a:gd name="connsiteX40" fmla="*/ 2019847 w 2276475"/>
                <a:gd name="connsiteY40" fmla="*/ 2193925 h 3333750"/>
                <a:gd name="connsiteX41" fmla="*/ 126626 w 2276475"/>
                <a:gd name="connsiteY41" fmla="*/ 2193925 h 3333750"/>
                <a:gd name="connsiteX42" fmla="*/ 399008 w 2276475"/>
                <a:gd name="connsiteY42" fmla="*/ 1808163 h 3333750"/>
                <a:gd name="connsiteX43" fmla="*/ 1342482 w 2276475"/>
                <a:gd name="connsiteY43" fmla="*/ 1808163 h 3333750"/>
                <a:gd name="connsiteX44" fmla="*/ 1403351 w 2276475"/>
                <a:gd name="connsiteY44" fmla="*/ 1869282 h 3333750"/>
                <a:gd name="connsiteX45" fmla="*/ 1342482 w 2276475"/>
                <a:gd name="connsiteY45" fmla="*/ 1930401 h 3333750"/>
                <a:gd name="connsiteX46" fmla="*/ 399008 w 2276475"/>
                <a:gd name="connsiteY46" fmla="*/ 1930401 h 3333750"/>
                <a:gd name="connsiteX47" fmla="*/ 338138 w 2276475"/>
                <a:gd name="connsiteY47" fmla="*/ 1869282 h 3333750"/>
                <a:gd name="connsiteX48" fmla="*/ 399008 w 2276475"/>
                <a:gd name="connsiteY48" fmla="*/ 1808163 h 3333750"/>
                <a:gd name="connsiteX49" fmla="*/ 1674020 w 2276475"/>
                <a:gd name="connsiteY49" fmla="*/ 1692275 h 3333750"/>
                <a:gd name="connsiteX50" fmla="*/ 1570038 w 2276475"/>
                <a:gd name="connsiteY50" fmla="*/ 1793141 h 3333750"/>
                <a:gd name="connsiteX51" fmla="*/ 1674020 w 2276475"/>
                <a:gd name="connsiteY51" fmla="*/ 1897063 h 3333750"/>
                <a:gd name="connsiteX52" fmla="*/ 1778001 w 2276475"/>
                <a:gd name="connsiteY52" fmla="*/ 1796197 h 3333750"/>
                <a:gd name="connsiteX53" fmla="*/ 1747418 w 2276475"/>
                <a:gd name="connsiteY53" fmla="*/ 1722840 h 3333750"/>
                <a:gd name="connsiteX54" fmla="*/ 1674020 w 2276475"/>
                <a:gd name="connsiteY54" fmla="*/ 1692275 h 3333750"/>
                <a:gd name="connsiteX55" fmla="*/ 1673225 w 2276475"/>
                <a:gd name="connsiteY55" fmla="*/ 1571625 h 3333750"/>
                <a:gd name="connsiteX56" fmla="*/ 1834678 w 2276475"/>
                <a:gd name="connsiteY56" fmla="*/ 1638387 h 3333750"/>
                <a:gd name="connsiteX57" fmla="*/ 1898650 w 2276475"/>
                <a:gd name="connsiteY57" fmla="*/ 1796186 h 3333750"/>
                <a:gd name="connsiteX58" fmla="*/ 1673225 w 2276475"/>
                <a:gd name="connsiteY58" fmla="*/ 2017713 h 3333750"/>
                <a:gd name="connsiteX59" fmla="*/ 1447800 w 2276475"/>
                <a:gd name="connsiteY59" fmla="*/ 1796186 h 3333750"/>
                <a:gd name="connsiteX60" fmla="*/ 1673225 w 2276475"/>
                <a:gd name="connsiteY60" fmla="*/ 1571625 h 3333750"/>
                <a:gd name="connsiteX61" fmla="*/ 122238 w 2276475"/>
                <a:gd name="connsiteY61" fmla="*/ 1519238 h 3333750"/>
                <a:gd name="connsiteX62" fmla="*/ 122238 w 2276475"/>
                <a:gd name="connsiteY62" fmla="*/ 1970070 h 3333750"/>
                <a:gd name="connsiteX63" fmla="*/ 122238 w 2276475"/>
                <a:gd name="connsiteY63" fmla="*/ 2073275 h 3333750"/>
                <a:gd name="connsiteX64" fmla="*/ 256628 w 2276475"/>
                <a:gd name="connsiteY64" fmla="*/ 2073275 h 3333750"/>
                <a:gd name="connsiteX65" fmla="*/ 2149850 w 2276475"/>
                <a:gd name="connsiteY65" fmla="*/ 2073275 h 3333750"/>
                <a:gd name="connsiteX66" fmla="*/ 2154238 w 2276475"/>
                <a:gd name="connsiteY66" fmla="*/ 2073275 h 3333750"/>
                <a:gd name="connsiteX67" fmla="*/ 2154238 w 2276475"/>
                <a:gd name="connsiteY67" fmla="*/ 1833306 h 3333750"/>
                <a:gd name="connsiteX68" fmla="*/ 2154238 w 2276475"/>
                <a:gd name="connsiteY68" fmla="*/ 1541561 h 3333750"/>
                <a:gd name="connsiteX69" fmla="*/ 2154238 w 2276475"/>
                <a:gd name="connsiteY69" fmla="*/ 1519238 h 3333750"/>
                <a:gd name="connsiteX70" fmla="*/ 2019847 w 2276475"/>
                <a:gd name="connsiteY70" fmla="*/ 1519238 h 3333750"/>
                <a:gd name="connsiteX71" fmla="*/ 126626 w 2276475"/>
                <a:gd name="connsiteY71" fmla="*/ 1519238 h 3333750"/>
                <a:gd name="connsiteX72" fmla="*/ 399000 w 2276475"/>
                <a:gd name="connsiteY72" fmla="*/ 1143000 h 3333750"/>
                <a:gd name="connsiteX73" fmla="*/ 1339314 w 2276475"/>
                <a:gd name="connsiteY73" fmla="*/ 1143000 h 3333750"/>
                <a:gd name="connsiteX74" fmla="*/ 1400176 w 2276475"/>
                <a:gd name="connsiteY74" fmla="*/ 1203325 h 3333750"/>
                <a:gd name="connsiteX75" fmla="*/ 1339314 w 2276475"/>
                <a:gd name="connsiteY75" fmla="*/ 1263650 h 3333750"/>
                <a:gd name="connsiteX76" fmla="*/ 399000 w 2276475"/>
                <a:gd name="connsiteY76" fmla="*/ 1263650 h 3333750"/>
                <a:gd name="connsiteX77" fmla="*/ 338138 w 2276475"/>
                <a:gd name="connsiteY77" fmla="*/ 1203325 h 3333750"/>
                <a:gd name="connsiteX78" fmla="*/ 399000 w 2276475"/>
                <a:gd name="connsiteY78" fmla="*/ 1143000 h 3333750"/>
                <a:gd name="connsiteX79" fmla="*/ 1674020 w 2276475"/>
                <a:gd name="connsiteY79" fmla="*/ 1012825 h 3333750"/>
                <a:gd name="connsiteX80" fmla="*/ 1603679 w 2276475"/>
                <a:gd name="connsiteY80" fmla="*/ 1043153 h 3333750"/>
                <a:gd name="connsiteX81" fmla="*/ 1570038 w 2276475"/>
                <a:gd name="connsiteY81" fmla="*/ 1115942 h 3333750"/>
                <a:gd name="connsiteX82" fmla="*/ 1674020 w 2276475"/>
                <a:gd name="connsiteY82" fmla="*/ 1216025 h 3333750"/>
                <a:gd name="connsiteX83" fmla="*/ 1778001 w 2276475"/>
                <a:gd name="connsiteY83" fmla="*/ 1115942 h 3333750"/>
                <a:gd name="connsiteX84" fmla="*/ 1747418 w 2276475"/>
                <a:gd name="connsiteY84" fmla="*/ 1043153 h 3333750"/>
                <a:gd name="connsiteX85" fmla="*/ 1674020 w 2276475"/>
                <a:gd name="connsiteY85" fmla="*/ 1012825 h 3333750"/>
                <a:gd name="connsiteX86" fmla="*/ 1673225 w 2276475"/>
                <a:gd name="connsiteY86" fmla="*/ 890588 h 3333750"/>
                <a:gd name="connsiteX87" fmla="*/ 1676272 w 2276475"/>
                <a:gd name="connsiteY87" fmla="*/ 890588 h 3333750"/>
                <a:gd name="connsiteX88" fmla="*/ 1831632 w 2276475"/>
                <a:gd name="connsiteY88" fmla="*/ 957350 h 3333750"/>
                <a:gd name="connsiteX89" fmla="*/ 1898650 w 2276475"/>
                <a:gd name="connsiteY89" fmla="*/ 1115149 h 3333750"/>
                <a:gd name="connsiteX90" fmla="*/ 1673225 w 2276475"/>
                <a:gd name="connsiteY90" fmla="*/ 1336676 h 3333750"/>
                <a:gd name="connsiteX91" fmla="*/ 1447800 w 2276475"/>
                <a:gd name="connsiteY91" fmla="*/ 1115149 h 3333750"/>
                <a:gd name="connsiteX92" fmla="*/ 1514818 w 2276475"/>
                <a:gd name="connsiteY92" fmla="*/ 954315 h 3333750"/>
                <a:gd name="connsiteX93" fmla="*/ 1673225 w 2276475"/>
                <a:gd name="connsiteY93" fmla="*/ 890588 h 3333750"/>
                <a:gd name="connsiteX94" fmla="*/ 122238 w 2276475"/>
                <a:gd name="connsiteY94" fmla="*/ 844550 h 3333750"/>
                <a:gd name="connsiteX95" fmla="*/ 122238 w 2276475"/>
                <a:gd name="connsiteY95" fmla="*/ 1398588 h 3333750"/>
                <a:gd name="connsiteX96" fmla="*/ 256628 w 2276475"/>
                <a:gd name="connsiteY96" fmla="*/ 1398588 h 3333750"/>
                <a:gd name="connsiteX97" fmla="*/ 2149850 w 2276475"/>
                <a:gd name="connsiteY97" fmla="*/ 1398588 h 3333750"/>
                <a:gd name="connsiteX98" fmla="*/ 2154238 w 2276475"/>
                <a:gd name="connsiteY98" fmla="*/ 1398588 h 3333750"/>
                <a:gd name="connsiteX99" fmla="*/ 2154238 w 2276475"/>
                <a:gd name="connsiteY99" fmla="*/ 1341995 h 3333750"/>
                <a:gd name="connsiteX100" fmla="*/ 2154238 w 2276475"/>
                <a:gd name="connsiteY100" fmla="*/ 1128212 h 3333750"/>
                <a:gd name="connsiteX101" fmla="*/ 2154238 w 2276475"/>
                <a:gd name="connsiteY101" fmla="*/ 844550 h 3333750"/>
                <a:gd name="connsiteX102" fmla="*/ 2019847 w 2276475"/>
                <a:gd name="connsiteY102" fmla="*/ 844550 h 3333750"/>
                <a:gd name="connsiteX103" fmla="*/ 126626 w 2276475"/>
                <a:gd name="connsiteY103" fmla="*/ 844550 h 3333750"/>
                <a:gd name="connsiteX104" fmla="*/ 395840 w 2276475"/>
                <a:gd name="connsiteY104" fmla="*/ 471488 h 3333750"/>
                <a:gd name="connsiteX105" fmla="*/ 1342474 w 2276475"/>
                <a:gd name="connsiteY105" fmla="*/ 471488 h 3333750"/>
                <a:gd name="connsiteX106" fmla="*/ 1403351 w 2276475"/>
                <a:gd name="connsiteY106" fmla="*/ 531813 h 3333750"/>
                <a:gd name="connsiteX107" fmla="*/ 1342474 w 2276475"/>
                <a:gd name="connsiteY107" fmla="*/ 592138 h 3333750"/>
                <a:gd name="connsiteX108" fmla="*/ 395840 w 2276475"/>
                <a:gd name="connsiteY108" fmla="*/ 592138 h 3333750"/>
                <a:gd name="connsiteX109" fmla="*/ 334963 w 2276475"/>
                <a:gd name="connsiteY109" fmla="*/ 531813 h 3333750"/>
                <a:gd name="connsiteX110" fmla="*/ 395840 w 2276475"/>
                <a:gd name="connsiteY110" fmla="*/ 471488 h 3333750"/>
                <a:gd name="connsiteX111" fmla="*/ 1677078 w 2276475"/>
                <a:gd name="connsiteY111" fmla="*/ 331788 h 3333750"/>
                <a:gd name="connsiteX112" fmla="*/ 1570038 w 2276475"/>
                <a:gd name="connsiteY112" fmla="*/ 431872 h 3333750"/>
                <a:gd name="connsiteX113" fmla="*/ 1600621 w 2276475"/>
                <a:gd name="connsiteY113" fmla="*/ 504660 h 3333750"/>
                <a:gd name="connsiteX114" fmla="*/ 1674020 w 2276475"/>
                <a:gd name="connsiteY114" fmla="*/ 534988 h 3333750"/>
                <a:gd name="connsiteX115" fmla="*/ 1747418 w 2276475"/>
                <a:gd name="connsiteY115" fmla="*/ 504660 h 3333750"/>
                <a:gd name="connsiteX116" fmla="*/ 1778001 w 2276475"/>
                <a:gd name="connsiteY116" fmla="*/ 434905 h 3333750"/>
                <a:gd name="connsiteX117" fmla="*/ 1677078 w 2276475"/>
                <a:gd name="connsiteY117" fmla="*/ 331788 h 3333750"/>
                <a:gd name="connsiteX118" fmla="*/ 1676272 w 2276475"/>
                <a:gd name="connsiteY118" fmla="*/ 209550 h 3333750"/>
                <a:gd name="connsiteX119" fmla="*/ 1898650 w 2276475"/>
                <a:gd name="connsiteY119" fmla="*/ 434910 h 3333750"/>
                <a:gd name="connsiteX120" fmla="*/ 1831632 w 2276475"/>
                <a:gd name="connsiteY120" fmla="*/ 593272 h 3333750"/>
                <a:gd name="connsiteX121" fmla="*/ 1673225 w 2276475"/>
                <a:gd name="connsiteY121" fmla="*/ 657225 h 3333750"/>
                <a:gd name="connsiteX122" fmla="*/ 1670179 w 2276475"/>
                <a:gd name="connsiteY122" fmla="*/ 657225 h 3333750"/>
                <a:gd name="connsiteX123" fmla="*/ 1514818 w 2276475"/>
                <a:gd name="connsiteY123" fmla="*/ 590226 h 3333750"/>
                <a:gd name="connsiteX124" fmla="*/ 1447800 w 2276475"/>
                <a:gd name="connsiteY124" fmla="*/ 431865 h 3333750"/>
                <a:gd name="connsiteX125" fmla="*/ 1676272 w 2276475"/>
                <a:gd name="connsiteY125" fmla="*/ 209550 h 3333750"/>
                <a:gd name="connsiteX126" fmla="*/ 128322 w 2276475"/>
                <a:gd name="connsiteY126" fmla="*/ 122238 h 3333750"/>
                <a:gd name="connsiteX127" fmla="*/ 122238 w 2276475"/>
                <a:gd name="connsiteY127" fmla="*/ 155669 h 3333750"/>
                <a:gd name="connsiteX128" fmla="*/ 122238 w 2276475"/>
                <a:gd name="connsiteY128" fmla="*/ 723900 h 3333750"/>
                <a:gd name="connsiteX129" fmla="*/ 256628 w 2276475"/>
                <a:gd name="connsiteY129" fmla="*/ 723900 h 3333750"/>
                <a:gd name="connsiteX130" fmla="*/ 2149850 w 2276475"/>
                <a:gd name="connsiteY130" fmla="*/ 723900 h 3333750"/>
                <a:gd name="connsiteX131" fmla="*/ 2154238 w 2276475"/>
                <a:gd name="connsiteY131" fmla="*/ 723900 h 3333750"/>
                <a:gd name="connsiteX132" fmla="*/ 2154238 w 2276475"/>
                <a:gd name="connsiteY132" fmla="*/ 152630 h 3333750"/>
                <a:gd name="connsiteX133" fmla="*/ 2148154 w 2276475"/>
                <a:gd name="connsiteY133" fmla="*/ 122238 h 3333750"/>
                <a:gd name="connsiteX134" fmla="*/ 128322 w 2276475"/>
                <a:gd name="connsiteY134" fmla="*/ 122238 h 3333750"/>
                <a:gd name="connsiteX135" fmla="*/ 106520 w 2276475"/>
                <a:gd name="connsiteY135" fmla="*/ 0 h 3333750"/>
                <a:gd name="connsiteX136" fmla="*/ 2169956 w 2276475"/>
                <a:gd name="connsiteY136" fmla="*/ 0 h 3333750"/>
                <a:gd name="connsiteX137" fmla="*/ 2197346 w 2276475"/>
                <a:gd name="connsiteY137" fmla="*/ 6078 h 3333750"/>
                <a:gd name="connsiteX138" fmla="*/ 2276475 w 2276475"/>
                <a:gd name="connsiteY138" fmla="*/ 151949 h 3333750"/>
                <a:gd name="connsiteX139" fmla="*/ 2276475 w 2276475"/>
                <a:gd name="connsiteY139" fmla="*/ 784225 h 3333750"/>
                <a:gd name="connsiteX140" fmla="*/ 2276475 w 2276475"/>
                <a:gd name="connsiteY140" fmla="*/ 1127458 h 3333750"/>
                <a:gd name="connsiteX141" fmla="*/ 2276475 w 2276475"/>
                <a:gd name="connsiteY141" fmla="*/ 1446550 h 3333750"/>
                <a:gd name="connsiteX142" fmla="*/ 2276475 w 2276475"/>
                <a:gd name="connsiteY142" fmla="*/ 1458913 h 3333750"/>
                <a:gd name="connsiteX143" fmla="*/ 2276475 w 2276475"/>
                <a:gd name="connsiteY143" fmla="*/ 1573943 h 3333750"/>
                <a:gd name="connsiteX144" fmla="*/ 2276475 w 2276475"/>
                <a:gd name="connsiteY144" fmla="*/ 1832499 h 3333750"/>
                <a:gd name="connsiteX145" fmla="*/ 2276475 w 2276475"/>
                <a:gd name="connsiteY145" fmla="*/ 2133600 h 3333750"/>
                <a:gd name="connsiteX146" fmla="*/ 2276475 w 2276475"/>
                <a:gd name="connsiteY146" fmla="*/ 2808288 h 3333750"/>
                <a:gd name="connsiteX147" fmla="*/ 2276475 w 2276475"/>
                <a:gd name="connsiteY147" fmla="*/ 3184841 h 3333750"/>
                <a:gd name="connsiteX148" fmla="*/ 2197346 w 2276475"/>
                <a:gd name="connsiteY148" fmla="*/ 3327672 h 3333750"/>
                <a:gd name="connsiteX149" fmla="*/ 2169956 w 2276475"/>
                <a:gd name="connsiteY149" fmla="*/ 3333750 h 3333750"/>
                <a:gd name="connsiteX150" fmla="*/ 106520 w 2276475"/>
                <a:gd name="connsiteY150" fmla="*/ 3333750 h 3333750"/>
                <a:gd name="connsiteX151" fmla="*/ 79129 w 2276475"/>
                <a:gd name="connsiteY151" fmla="*/ 3327672 h 3333750"/>
                <a:gd name="connsiteX152" fmla="*/ 0 w 2276475"/>
                <a:gd name="connsiteY152" fmla="*/ 3184841 h 3333750"/>
                <a:gd name="connsiteX153" fmla="*/ 0 w 2276475"/>
                <a:gd name="connsiteY153" fmla="*/ 2808288 h 3333750"/>
                <a:gd name="connsiteX154" fmla="*/ 0 w 2276475"/>
                <a:gd name="connsiteY154" fmla="*/ 2574008 h 3333750"/>
                <a:gd name="connsiteX155" fmla="*/ 0 w 2276475"/>
                <a:gd name="connsiteY155" fmla="*/ 2373436 h 3333750"/>
                <a:gd name="connsiteX156" fmla="*/ 0 w 2276475"/>
                <a:gd name="connsiteY156" fmla="*/ 2139768 h 3333750"/>
                <a:gd name="connsiteX157" fmla="*/ 0 w 2276475"/>
                <a:gd name="connsiteY157" fmla="*/ 2133600 h 3333750"/>
                <a:gd name="connsiteX158" fmla="*/ 0 w 2276475"/>
                <a:gd name="connsiteY158" fmla="*/ 2067930 h 3333750"/>
                <a:gd name="connsiteX159" fmla="*/ 0 w 2276475"/>
                <a:gd name="connsiteY159" fmla="*/ 1969253 h 3333750"/>
                <a:gd name="connsiteX160" fmla="*/ 0 w 2276475"/>
                <a:gd name="connsiteY160" fmla="*/ 1458913 h 3333750"/>
                <a:gd name="connsiteX161" fmla="*/ 0 w 2276475"/>
                <a:gd name="connsiteY161" fmla="*/ 784225 h 3333750"/>
                <a:gd name="connsiteX162" fmla="*/ 0 w 2276475"/>
                <a:gd name="connsiteY162" fmla="*/ 154988 h 3333750"/>
                <a:gd name="connsiteX163" fmla="*/ 79129 w 2276475"/>
                <a:gd name="connsiteY163" fmla="*/ 6078 h 3333750"/>
                <a:gd name="connsiteX164" fmla="*/ 106520 w 2276475"/>
                <a:gd name="connsiteY164" fmla="*/ 0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2276475" h="3333750">
                  <a:moveTo>
                    <a:pt x="122238" y="2868613"/>
                  </a:moveTo>
                  <a:lnTo>
                    <a:pt x="122238" y="3185748"/>
                  </a:lnTo>
                  <a:cubicBezTo>
                    <a:pt x="122238" y="3200944"/>
                    <a:pt x="125280" y="3210062"/>
                    <a:pt x="128322" y="3213101"/>
                  </a:cubicBezTo>
                  <a:cubicBezTo>
                    <a:pt x="2148154" y="3213101"/>
                    <a:pt x="2148154" y="3213101"/>
                    <a:pt x="2148154" y="3213101"/>
                  </a:cubicBezTo>
                  <a:cubicBezTo>
                    <a:pt x="2151196" y="3210062"/>
                    <a:pt x="2154238" y="3200944"/>
                    <a:pt x="2154238" y="3185748"/>
                  </a:cubicBezTo>
                  <a:lnTo>
                    <a:pt x="2154238" y="2868613"/>
                  </a:lnTo>
                  <a:lnTo>
                    <a:pt x="2019847" y="2868613"/>
                  </a:lnTo>
                  <a:cubicBezTo>
                    <a:pt x="692797" y="2868613"/>
                    <a:pt x="264716" y="2868613"/>
                    <a:pt x="126626" y="2868613"/>
                  </a:cubicBezTo>
                  <a:close/>
                  <a:moveTo>
                    <a:pt x="399008" y="2470150"/>
                  </a:moveTo>
                  <a:cubicBezTo>
                    <a:pt x="1342482" y="2470150"/>
                    <a:pt x="1342482" y="2470150"/>
                    <a:pt x="1342482" y="2470150"/>
                  </a:cubicBezTo>
                  <a:cubicBezTo>
                    <a:pt x="1375960" y="2470150"/>
                    <a:pt x="1403351" y="2497654"/>
                    <a:pt x="1403351" y="2531269"/>
                  </a:cubicBezTo>
                  <a:cubicBezTo>
                    <a:pt x="1403351" y="2564885"/>
                    <a:pt x="1375960" y="2592388"/>
                    <a:pt x="1342482" y="2592388"/>
                  </a:cubicBezTo>
                  <a:cubicBezTo>
                    <a:pt x="399008" y="2592388"/>
                    <a:pt x="399008" y="2592388"/>
                    <a:pt x="399008" y="2592388"/>
                  </a:cubicBezTo>
                  <a:cubicBezTo>
                    <a:pt x="365529" y="2592388"/>
                    <a:pt x="338138" y="2564885"/>
                    <a:pt x="338138" y="2531269"/>
                  </a:cubicBezTo>
                  <a:cubicBezTo>
                    <a:pt x="338138" y="2497654"/>
                    <a:pt x="365529" y="2470150"/>
                    <a:pt x="399008" y="2470150"/>
                  </a:cubicBezTo>
                  <a:close/>
                  <a:moveTo>
                    <a:pt x="1677078" y="2373313"/>
                  </a:moveTo>
                  <a:cubicBezTo>
                    <a:pt x="1646495" y="2373313"/>
                    <a:pt x="1618971" y="2385444"/>
                    <a:pt x="1600621" y="2403641"/>
                  </a:cubicBezTo>
                  <a:cubicBezTo>
                    <a:pt x="1582271" y="2421839"/>
                    <a:pt x="1570038" y="2446101"/>
                    <a:pt x="1570038" y="2473397"/>
                  </a:cubicBezTo>
                  <a:cubicBezTo>
                    <a:pt x="1570038" y="2500692"/>
                    <a:pt x="1582271" y="2527988"/>
                    <a:pt x="1600621" y="2546185"/>
                  </a:cubicBezTo>
                  <a:cubicBezTo>
                    <a:pt x="1618971" y="2564382"/>
                    <a:pt x="1646495" y="2576513"/>
                    <a:pt x="1674020" y="2576513"/>
                  </a:cubicBezTo>
                  <a:cubicBezTo>
                    <a:pt x="1701544" y="2576513"/>
                    <a:pt x="1729069" y="2564382"/>
                    <a:pt x="1747418" y="2546185"/>
                  </a:cubicBezTo>
                  <a:cubicBezTo>
                    <a:pt x="1768826" y="2524955"/>
                    <a:pt x="1778001" y="2500692"/>
                    <a:pt x="1778001" y="2473397"/>
                  </a:cubicBezTo>
                  <a:cubicBezTo>
                    <a:pt x="1778001" y="2418806"/>
                    <a:pt x="1732127" y="2373313"/>
                    <a:pt x="1677078" y="2373313"/>
                  </a:cubicBezTo>
                  <a:close/>
                  <a:moveTo>
                    <a:pt x="1676272" y="2252663"/>
                  </a:moveTo>
                  <a:cubicBezTo>
                    <a:pt x="1798123" y="2252663"/>
                    <a:pt x="1898650" y="2352805"/>
                    <a:pt x="1898650" y="2474190"/>
                  </a:cubicBezTo>
                  <a:cubicBezTo>
                    <a:pt x="1898650" y="2534882"/>
                    <a:pt x="1877326" y="2589505"/>
                    <a:pt x="1834678" y="2631990"/>
                  </a:cubicBezTo>
                  <a:cubicBezTo>
                    <a:pt x="1792030" y="2674474"/>
                    <a:pt x="1734151" y="2698751"/>
                    <a:pt x="1673225" y="2698751"/>
                  </a:cubicBezTo>
                  <a:cubicBezTo>
                    <a:pt x="1612300" y="2698751"/>
                    <a:pt x="1557466" y="2674474"/>
                    <a:pt x="1514818" y="2631990"/>
                  </a:cubicBezTo>
                  <a:cubicBezTo>
                    <a:pt x="1472171" y="2589505"/>
                    <a:pt x="1447800" y="2534882"/>
                    <a:pt x="1447800" y="2474190"/>
                  </a:cubicBezTo>
                  <a:cubicBezTo>
                    <a:pt x="1447800" y="2416532"/>
                    <a:pt x="1472171" y="2358875"/>
                    <a:pt x="1514818" y="2316390"/>
                  </a:cubicBezTo>
                  <a:cubicBezTo>
                    <a:pt x="1557466" y="2276940"/>
                    <a:pt x="1615346" y="2252663"/>
                    <a:pt x="1676272" y="2252663"/>
                  </a:cubicBezTo>
                  <a:close/>
                  <a:moveTo>
                    <a:pt x="122238" y="2193925"/>
                  </a:moveTo>
                  <a:lnTo>
                    <a:pt x="122238" y="2203756"/>
                  </a:lnTo>
                  <a:cubicBezTo>
                    <a:pt x="122238" y="2374283"/>
                    <a:pt x="122238" y="2374283"/>
                    <a:pt x="122238" y="2374283"/>
                  </a:cubicBezTo>
                  <a:cubicBezTo>
                    <a:pt x="122238" y="2574870"/>
                    <a:pt x="122238" y="2574870"/>
                    <a:pt x="122238" y="2574870"/>
                  </a:cubicBezTo>
                  <a:lnTo>
                    <a:pt x="122238" y="2747963"/>
                  </a:lnTo>
                  <a:lnTo>
                    <a:pt x="256628" y="2747963"/>
                  </a:lnTo>
                  <a:cubicBezTo>
                    <a:pt x="1583679" y="2747963"/>
                    <a:pt x="2011759" y="2747963"/>
                    <a:pt x="2149850" y="2747963"/>
                  </a:cubicBezTo>
                  <a:lnTo>
                    <a:pt x="2154238" y="2747963"/>
                  </a:lnTo>
                  <a:lnTo>
                    <a:pt x="2154238" y="2193925"/>
                  </a:lnTo>
                  <a:lnTo>
                    <a:pt x="2019847" y="2193925"/>
                  </a:lnTo>
                  <a:cubicBezTo>
                    <a:pt x="692797" y="2193925"/>
                    <a:pt x="264716" y="2193925"/>
                    <a:pt x="126626" y="2193925"/>
                  </a:cubicBezTo>
                  <a:close/>
                  <a:moveTo>
                    <a:pt x="399008" y="1808163"/>
                  </a:moveTo>
                  <a:cubicBezTo>
                    <a:pt x="1342482" y="1808163"/>
                    <a:pt x="1342482" y="1808163"/>
                    <a:pt x="1342482" y="1808163"/>
                  </a:cubicBezTo>
                  <a:cubicBezTo>
                    <a:pt x="1375960" y="1808163"/>
                    <a:pt x="1403351" y="1835666"/>
                    <a:pt x="1403351" y="1869282"/>
                  </a:cubicBezTo>
                  <a:cubicBezTo>
                    <a:pt x="1403351" y="1902897"/>
                    <a:pt x="1375960" y="1930401"/>
                    <a:pt x="1342482" y="1930401"/>
                  </a:cubicBezTo>
                  <a:cubicBezTo>
                    <a:pt x="399008" y="1930401"/>
                    <a:pt x="399008" y="1930401"/>
                    <a:pt x="399008" y="1930401"/>
                  </a:cubicBezTo>
                  <a:cubicBezTo>
                    <a:pt x="365529" y="1930401"/>
                    <a:pt x="338138" y="1902897"/>
                    <a:pt x="338138" y="1869282"/>
                  </a:cubicBezTo>
                  <a:cubicBezTo>
                    <a:pt x="338138" y="1835666"/>
                    <a:pt x="365529" y="1808163"/>
                    <a:pt x="399008" y="1808163"/>
                  </a:cubicBezTo>
                  <a:close/>
                  <a:moveTo>
                    <a:pt x="1674020" y="1692275"/>
                  </a:moveTo>
                  <a:cubicBezTo>
                    <a:pt x="1618971" y="1692275"/>
                    <a:pt x="1570038" y="1741180"/>
                    <a:pt x="1570038" y="1793141"/>
                  </a:cubicBezTo>
                  <a:cubicBezTo>
                    <a:pt x="1570038" y="1851215"/>
                    <a:pt x="1618971" y="1897063"/>
                    <a:pt x="1674020" y="1897063"/>
                  </a:cubicBezTo>
                  <a:cubicBezTo>
                    <a:pt x="1729069" y="1897063"/>
                    <a:pt x="1778001" y="1851215"/>
                    <a:pt x="1778001" y="1796197"/>
                  </a:cubicBezTo>
                  <a:cubicBezTo>
                    <a:pt x="1778001" y="1768689"/>
                    <a:pt x="1768826" y="1744236"/>
                    <a:pt x="1747418" y="1722840"/>
                  </a:cubicBezTo>
                  <a:cubicBezTo>
                    <a:pt x="1729069" y="1701445"/>
                    <a:pt x="1701544" y="1692275"/>
                    <a:pt x="1674020" y="1692275"/>
                  </a:cubicBezTo>
                  <a:close/>
                  <a:moveTo>
                    <a:pt x="1673225" y="1571625"/>
                  </a:moveTo>
                  <a:cubicBezTo>
                    <a:pt x="1731105" y="1571625"/>
                    <a:pt x="1792030" y="1595902"/>
                    <a:pt x="1834678" y="1638387"/>
                  </a:cubicBezTo>
                  <a:cubicBezTo>
                    <a:pt x="1877326" y="1680871"/>
                    <a:pt x="1898650" y="1738529"/>
                    <a:pt x="1898650" y="1796186"/>
                  </a:cubicBezTo>
                  <a:cubicBezTo>
                    <a:pt x="1898650" y="1917571"/>
                    <a:pt x="1795077" y="2017713"/>
                    <a:pt x="1673225" y="2017713"/>
                  </a:cubicBezTo>
                  <a:cubicBezTo>
                    <a:pt x="1548328" y="2017713"/>
                    <a:pt x="1447800" y="1917571"/>
                    <a:pt x="1447800" y="1796186"/>
                  </a:cubicBezTo>
                  <a:cubicBezTo>
                    <a:pt x="1447800" y="1674802"/>
                    <a:pt x="1551374" y="1571625"/>
                    <a:pt x="1673225" y="1571625"/>
                  </a:cubicBezTo>
                  <a:close/>
                  <a:moveTo>
                    <a:pt x="122238" y="1519238"/>
                  </a:moveTo>
                  <a:lnTo>
                    <a:pt x="122238" y="1970070"/>
                  </a:lnTo>
                  <a:lnTo>
                    <a:pt x="122238" y="2073275"/>
                  </a:lnTo>
                  <a:lnTo>
                    <a:pt x="256628" y="2073275"/>
                  </a:lnTo>
                  <a:cubicBezTo>
                    <a:pt x="1583679" y="2073275"/>
                    <a:pt x="2011759" y="2073275"/>
                    <a:pt x="2149850" y="2073275"/>
                  </a:cubicBezTo>
                  <a:lnTo>
                    <a:pt x="2154238" y="2073275"/>
                  </a:lnTo>
                  <a:lnTo>
                    <a:pt x="2154238" y="1833306"/>
                  </a:lnTo>
                  <a:cubicBezTo>
                    <a:pt x="2154238" y="1688564"/>
                    <a:pt x="2154238" y="1598101"/>
                    <a:pt x="2154238" y="1541561"/>
                  </a:cubicBezTo>
                  <a:lnTo>
                    <a:pt x="2154238" y="1519238"/>
                  </a:lnTo>
                  <a:lnTo>
                    <a:pt x="2019847" y="1519238"/>
                  </a:lnTo>
                  <a:cubicBezTo>
                    <a:pt x="692797" y="1519238"/>
                    <a:pt x="264716" y="1519238"/>
                    <a:pt x="126626" y="1519238"/>
                  </a:cubicBezTo>
                  <a:close/>
                  <a:moveTo>
                    <a:pt x="399000" y="1143000"/>
                  </a:moveTo>
                  <a:cubicBezTo>
                    <a:pt x="1339314" y="1143000"/>
                    <a:pt x="1339314" y="1143000"/>
                    <a:pt x="1339314" y="1143000"/>
                  </a:cubicBezTo>
                  <a:cubicBezTo>
                    <a:pt x="1372788" y="1143000"/>
                    <a:pt x="1400176" y="1170146"/>
                    <a:pt x="1400176" y="1203325"/>
                  </a:cubicBezTo>
                  <a:cubicBezTo>
                    <a:pt x="1400176" y="1236504"/>
                    <a:pt x="1372788" y="1263650"/>
                    <a:pt x="1339314" y="1263650"/>
                  </a:cubicBezTo>
                  <a:cubicBezTo>
                    <a:pt x="399000" y="1263650"/>
                    <a:pt x="399000" y="1263650"/>
                    <a:pt x="399000" y="1263650"/>
                  </a:cubicBezTo>
                  <a:cubicBezTo>
                    <a:pt x="365526" y="1263650"/>
                    <a:pt x="338138" y="1236504"/>
                    <a:pt x="338138" y="1203325"/>
                  </a:cubicBezTo>
                  <a:cubicBezTo>
                    <a:pt x="338138" y="1170146"/>
                    <a:pt x="365526" y="1143000"/>
                    <a:pt x="399000" y="1143000"/>
                  </a:cubicBezTo>
                  <a:close/>
                  <a:moveTo>
                    <a:pt x="1674020" y="1012825"/>
                  </a:moveTo>
                  <a:cubicBezTo>
                    <a:pt x="1646495" y="1012825"/>
                    <a:pt x="1622029" y="1021924"/>
                    <a:pt x="1603679" y="1043153"/>
                  </a:cubicBezTo>
                  <a:cubicBezTo>
                    <a:pt x="1582271" y="1061351"/>
                    <a:pt x="1570038" y="1088646"/>
                    <a:pt x="1570038" y="1115942"/>
                  </a:cubicBezTo>
                  <a:cubicBezTo>
                    <a:pt x="1570038" y="1170533"/>
                    <a:pt x="1618971" y="1216025"/>
                    <a:pt x="1674020" y="1216025"/>
                  </a:cubicBezTo>
                  <a:cubicBezTo>
                    <a:pt x="1729069" y="1216025"/>
                    <a:pt x="1778001" y="1170533"/>
                    <a:pt x="1778001" y="1115942"/>
                  </a:cubicBezTo>
                  <a:cubicBezTo>
                    <a:pt x="1778001" y="1088646"/>
                    <a:pt x="1768826" y="1064383"/>
                    <a:pt x="1747418" y="1043153"/>
                  </a:cubicBezTo>
                  <a:cubicBezTo>
                    <a:pt x="1729069" y="1024956"/>
                    <a:pt x="1701544" y="1012825"/>
                    <a:pt x="1674020" y="1012825"/>
                  </a:cubicBezTo>
                  <a:close/>
                  <a:moveTo>
                    <a:pt x="1673225" y="890588"/>
                  </a:moveTo>
                  <a:cubicBezTo>
                    <a:pt x="1673225" y="890588"/>
                    <a:pt x="1676272" y="890588"/>
                    <a:pt x="1676272" y="890588"/>
                  </a:cubicBezTo>
                  <a:cubicBezTo>
                    <a:pt x="1734151" y="890588"/>
                    <a:pt x="1788984" y="914865"/>
                    <a:pt x="1831632" y="957350"/>
                  </a:cubicBezTo>
                  <a:cubicBezTo>
                    <a:pt x="1874280" y="999834"/>
                    <a:pt x="1898650" y="1057492"/>
                    <a:pt x="1898650" y="1115149"/>
                  </a:cubicBezTo>
                  <a:cubicBezTo>
                    <a:pt x="1898650" y="1236534"/>
                    <a:pt x="1798123" y="1336676"/>
                    <a:pt x="1673225" y="1336676"/>
                  </a:cubicBezTo>
                  <a:cubicBezTo>
                    <a:pt x="1551374" y="1336676"/>
                    <a:pt x="1447800" y="1236534"/>
                    <a:pt x="1447800" y="1115149"/>
                  </a:cubicBezTo>
                  <a:cubicBezTo>
                    <a:pt x="1447800" y="1054457"/>
                    <a:pt x="1472171" y="999834"/>
                    <a:pt x="1514818" y="954315"/>
                  </a:cubicBezTo>
                  <a:cubicBezTo>
                    <a:pt x="1557466" y="914865"/>
                    <a:pt x="1615346" y="890588"/>
                    <a:pt x="1673225" y="890588"/>
                  </a:cubicBezTo>
                  <a:close/>
                  <a:moveTo>
                    <a:pt x="122238" y="844550"/>
                  </a:moveTo>
                  <a:lnTo>
                    <a:pt x="122238" y="1398588"/>
                  </a:lnTo>
                  <a:lnTo>
                    <a:pt x="256628" y="1398588"/>
                  </a:lnTo>
                  <a:cubicBezTo>
                    <a:pt x="1583679" y="1398588"/>
                    <a:pt x="2011759" y="1398588"/>
                    <a:pt x="2149850" y="1398588"/>
                  </a:cubicBezTo>
                  <a:lnTo>
                    <a:pt x="2154238" y="1398588"/>
                  </a:lnTo>
                  <a:lnTo>
                    <a:pt x="2154238" y="1341995"/>
                  </a:lnTo>
                  <a:cubicBezTo>
                    <a:pt x="2154238" y="1128212"/>
                    <a:pt x="2154238" y="1128212"/>
                    <a:pt x="2154238" y="1128212"/>
                  </a:cubicBezTo>
                  <a:lnTo>
                    <a:pt x="2154238" y="844550"/>
                  </a:lnTo>
                  <a:lnTo>
                    <a:pt x="2019847" y="844550"/>
                  </a:lnTo>
                  <a:cubicBezTo>
                    <a:pt x="692797" y="844550"/>
                    <a:pt x="264716" y="844550"/>
                    <a:pt x="126626" y="844550"/>
                  </a:cubicBezTo>
                  <a:close/>
                  <a:moveTo>
                    <a:pt x="395840" y="471488"/>
                  </a:moveTo>
                  <a:cubicBezTo>
                    <a:pt x="1342474" y="471488"/>
                    <a:pt x="1342474" y="471488"/>
                    <a:pt x="1342474" y="471488"/>
                  </a:cubicBezTo>
                  <a:cubicBezTo>
                    <a:pt x="1375957" y="471488"/>
                    <a:pt x="1403351" y="498634"/>
                    <a:pt x="1403351" y="531813"/>
                  </a:cubicBezTo>
                  <a:cubicBezTo>
                    <a:pt x="1403351" y="564992"/>
                    <a:pt x="1375957" y="592138"/>
                    <a:pt x="1342474" y="592138"/>
                  </a:cubicBezTo>
                  <a:cubicBezTo>
                    <a:pt x="395840" y="592138"/>
                    <a:pt x="395840" y="592138"/>
                    <a:pt x="395840" y="592138"/>
                  </a:cubicBezTo>
                  <a:cubicBezTo>
                    <a:pt x="362358" y="592138"/>
                    <a:pt x="334963" y="564992"/>
                    <a:pt x="334963" y="531813"/>
                  </a:cubicBezTo>
                  <a:cubicBezTo>
                    <a:pt x="334963" y="498634"/>
                    <a:pt x="362358" y="471488"/>
                    <a:pt x="395840" y="471488"/>
                  </a:cubicBezTo>
                  <a:close/>
                  <a:moveTo>
                    <a:pt x="1677078" y="331788"/>
                  </a:moveTo>
                  <a:cubicBezTo>
                    <a:pt x="1618971" y="331788"/>
                    <a:pt x="1573097" y="377281"/>
                    <a:pt x="1570038" y="431872"/>
                  </a:cubicBezTo>
                  <a:cubicBezTo>
                    <a:pt x="1570038" y="459167"/>
                    <a:pt x="1582271" y="486463"/>
                    <a:pt x="1600621" y="504660"/>
                  </a:cubicBezTo>
                  <a:cubicBezTo>
                    <a:pt x="1618971" y="525890"/>
                    <a:pt x="1646495" y="534988"/>
                    <a:pt x="1674020" y="534988"/>
                  </a:cubicBezTo>
                  <a:cubicBezTo>
                    <a:pt x="1701544" y="534988"/>
                    <a:pt x="1729069" y="525890"/>
                    <a:pt x="1747418" y="504660"/>
                  </a:cubicBezTo>
                  <a:cubicBezTo>
                    <a:pt x="1768826" y="486463"/>
                    <a:pt x="1778001" y="462200"/>
                    <a:pt x="1778001" y="434905"/>
                  </a:cubicBezTo>
                  <a:cubicBezTo>
                    <a:pt x="1778001" y="380314"/>
                    <a:pt x="1732127" y="331788"/>
                    <a:pt x="1677078" y="331788"/>
                  </a:cubicBezTo>
                  <a:close/>
                  <a:moveTo>
                    <a:pt x="1676272" y="209550"/>
                  </a:moveTo>
                  <a:cubicBezTo>
                    <a:pt x="1798123" y="212595"/>
                    <a:pt x="1898650" y="313094"/>
                    <a:pt x="1898650" y="434910"/>
                  </a:cubicBezTo>
                  <a:cubicBezTo>
                    <a:pt x="1898650" y="492773"/>
                    <a:pt x="1874280" y="550636"/>
                    <a:pt x="1831632" y="593272"/>
                  </a:cubicBezTo>
                  <a:cubicBezTo>
                    <a:pt x="1788984" y="632862"/>
                    <a:pt x="1734151" y="657225"/>
                    <a:pt x="1673225" y="657225"/>
                  </a:cubicBezTo>
                  <a:cubicBezTo>
                    <a:pt x="1673225" y="657225"/>
                    <a:pt x="1673225" y="657225"/>
                    <a:pt x="1670179" y="657225"/>
                  </a:cubicBezTo>
                  <a:cubicBezTo>
                    <a:pt x="1612300" y="657225"/>
                    <a:pt x="1554420" y="632862"/>
                    <a:pt x="1514818" y="590226"/>
                  </a:cubicBezTo>
                  <a:cubicBezTo>
                    <a:pt x="1472171" y="547590"/>
                    <a:pt x="1447800" y="492773"/>
                    <a:pt x="1447800" y="431865"/>
                  </a:cubicBezTo>
                  <a:cubicBezTo>
                    <a:pt x="1450847" y="307003"/>
                    <a:pt x="1548328" y="209550"/>
                    <a:pt x="1676272" y="209550"/>
                  </a:cubicBezTo>
                  <a:close/>
                  <a:moveTo>
                    <a:pt x="128322" y="122238"/>
                  </a:moveTo>
                  <a:cubicBezTo>
                    <a:pt x="125280" y="128317"/>
                    <a:pt x="122238" y="137434"/>
                    <a:pt x="122238" y="155669"/>
                  </a:cubicBezTo>
                  <a:lnTo>
                    <a:pt x="122238" y="723900"/>
                  </a:lnTo>
                  <a:lnTo>
                    <a:pt x="256628" y="723900"/>
                  </a:lnTo>
                  <a:cubicBezTo>
                    <a:pt x="1583679" y="723900"/>
                    <a:pt x="2011759" y="723900"/>
                    <a:pt x="2149850" y="723900"/>
                  </a:cubicBezTo>
                  <a:lnTo>
                    <a:pt x="2154238" y="723900"/>
                  </a:lnTo>
                  <a:lnTo>
                    <a:pt x="2154238" y="152630"/>
                  </a:lnTo>
                  <a:cubicBezTo>
                    <a:pt x="2154238" y="134395"/>
                    <a:pt x="2151196" y="128317"/>
                    <a:pt x="2148154" y="122238"/>
                  </a:cubicBezTo>
                  <a:cubicBezTo>
                    <a:pt x="128322" y="122238"/>
                    <a:pt x="128322" y="122238"/>
                    <a:pt x="128322" y="122238"/>
                  </a:cubicBezTo>
                  <a:close/>
                  <a:moveTo>
                    <a:pt x="106520" y="0"/>
                  </a:moveTo>
                  <a:cubicBezTo>
                    <a:pt x="2169956" y="0"/>
                    <a:pt x="2169956" y="0"/>
                    <a:pt x="2169956" y="0"/>
                  </a:cubicBezTo>
                  <a:cubicBezTo>
                    <a:pt x="2179086" y="0"/>
                    <a:pt x="2188216" y="3039"/>
                    <a:pt x="2197346" y="6078"/>
                  </a:cubicBezTo>
                  <a:cubicBezTo>
                    <a:pt x="2276475" y="48624"/>
                    <a:pt x="2276475" y="127637"/>
                    <a:pt x="2276475" y="151949"/>
                  </a:cubicBezTo>
                  <a:lnTo>
                    <a:pt x="2276475" y="784225"/>
                  </a:lnTo>
                  <a:lnTo>
                    <a:pt x="2276475" y="1127458"/>
                  </a:lnTo>
                  <a:cubicBezTo>
                    <a:pt x="2276475" y="1446550"/>
                    <a:pt x="2276475" y="1446550"/>
                    <a:pt x="2276475" y="1446550"/>
                  </a:cubicBezTo>
                  <a:lnTo>
                    <a:pt x="2276475" y="1458913"/>
                  </a:lnTo>
                  <a:lnTo>
                    <a:pt x="2276475" y="1573943"/>
                  </a:lnTo>
                  <a:cubicBezTo>
                    <a:pt x="2276475" y="1832499"/>
                    <a:pt x="2276475" y="1832499"/>
                    <a:pt x="2276475" y="1832499"/>
                  </a:cubicBezTo>
                  <a:lnTo>
                    <a:pt x="2276475" y="2133600"/>
                  </a:lnTo>
                  <a:lnTo>
                    <a:pt x="2276475" y="2808288"/>
                  </a:lnTo>
                  <a:lnTo>
                    <a:pt x="2276475" y="3184841"/>
                  </a:lnTo>
                  <a:cubicBezTo>
                    <a:pt x="2276475" y="3251698"/>
                    <a:pt x="2249084" y="3300321"/>
                    <a:pt x="2197346" y="3327672"/>
                  </a:cubicBezTo>
                  <a:cubicBezTo>
                    <a:pt x="2188216" y="3330711"/>
                    <a:pt x="2179086" y="3333750"/>
                    <a:pt x="2169956" y="3333750"/>
                  </a:cubicBezTo>
                  <a:cubicBezTo>
                    <a:pt x="106520" y="3333750"/>
                    <a:pt x="106520" y="3333750"/>
                    <a:pt x="106520" y="3333750"/>
                  </a:cubicBezTo>
                  <a:cubicBezTo>
                    <a:pt x="97390" y="3333750"/>
                    <a:pt x="88259" y="3330711"/>
                    <a:pt x="79129" y="3327672"/>
                  </a:cubicBezTo>
                  <a:cubicBezTo>
                    <a:pt x="27391" y="3300321"/>
                    <a:pt x="0" y="3251698"/>
                    <a:pt x="0" y="3184841"/>
                  </a:cubicBezTo>
                  <a:lnTo>
                    <a:pt x="0" y="2808288"/>
                  </a:lnTo>
                  <a:lnTo>
                    <a:pt x="0" y="2574008"/>
                  </a:lnTo>
                  <a:cubicBezTo>
                    <a:pt x="0" y="2373436"/>
                    <a:pt x="0" y="2373436"/>
                    <a:pt x="0" y="2373436"/>
                  </a:cubicBezTo>
                  <a:cubicBezTo>
                    <a:pt x="0" y="2272390"/>
                    <a:pt x="0" y="2196606"/>
                    <a:pt x="0" y="2139768"/>
                  </a:cubicBezTo>
                  <a:lnTo>
                    <a:pt x="0" y="2133600"/>
                  </a:lnTo>
                  <a:lnTo>
                    <a:pt x="0" y="2067930"/>
                  </a:lnTo>
                  <a:cubicBezTo>
                    <a:pt x="0" y="1969253"/>
                    <a:pt x="0" y="1969253"/>
                    <a:pt x="0" y="1969253"/>
                  </a:cubicBezTo>
                  <a:lnTo>
                    <a:pt x="0" y="1458913"/>
                  </a:lnTo>
                  <a:lnTo>
                    <a:pt x="0" y="784225"/>
                  </a:lnTo>
                  <a:lnTo>
                    <a:pt x="0" y="154988"/>
                  </a:lnTo>
                  <a:cubicBezTo>
                    <a:pt x="0" y="127637"/>
                    <a:pt x="0" y="48624"/>
                    <a:pt x="79129" y="6078"/>
                  </a:cubicBezTo>
                  <a:cubicBezTo>
                    <a:pt x="88259" y="3039"/>
                    <a:pt x="97390" y="0"/>
                    <a:pt x="106520"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u="none" strike="noStrike" kern="1200" cap="none" spc="0" normalizeH="0" baseline="0" noProof="0">
                <a:ln>
                  <a:noFill/>
                </a:ln>
                <a:effectLst/>
                <a:uLnTx/>
                <a:uFillTx/>
                <a:ea typeface="+mn-ea"/>
                <a:cs typeface="+mn-cs"/>
              </a:endParaRPr>
            </a:p>
          </p:txBody>
        </p:sp>
        <p:grpSp>
          <p:nvGrpSpPr>
            <p:cNvPr id="36" name="Group 35"/>
            <p:cNvGrpSpPr/>
            <p:nvPr/>
          </p:nvGrpSpPr>
          <p:grpSpPr>
            <a:xfrm>
              <a:off x="6243357" y="1665679"/>
              <a:ext cx="423111" cy="344588"/>
              <a:chOff x="8145044" y="-724286"/>
              <a:chExt cx="423111" cy="344588"/>
            </a:xfrm>
          </p:grpSpPr>
          <p:sp>
            <p:nvSpPr>
              <p:cNvPr id="37" name="Rectangle: Rounded Corners 36"/>
              <p:cNvSpPr/>
              <p:nvPr/>
            </p:nvSpPr>
            <p:spPr bwMode="auto">
              <a:xfrm>
                <a:off x="8145044" y="-724286"/>
                <a:ext cx="423111" cy="289311"/>
              </a:xfrm>
              <a:prstGeom prst="roundRect">
                <a:avLst>
                  <a:gd name="adj" fmla="val 166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u="none" strike="noStrike" kern="1200" cap="none" spc="0" normalizeH="0" baseline="0" noProof="0" err="1">
                  <a:ln>
                    <a:noFill/>
                  </a:ln>
                  <a:solidFill>
                    <a:schemeClr val="tx1"/>
                  </a:solidFill>
                  <a:effectLst/>
                  <a:uLnTx/>
                  <a:uFillTx/>
                  <a:ea typeface="Segoe UI" pitchFamily="34" charset="0"/>
                  <a:cs typeface="Segoe UI" pitchFamily="34" charset="0"/>
                </a:endParaRPr>
              </a:p>
            </p:txBody>
          </p:sp>
          <p:grpSp>
            <p:nvGrpSpPr>
              <p:cNvPr id="38" name="Group 37"/>
              <p:cNvGrpSpPr/>
              <p:nvPr/>
            </p:nvGrpSpPr>
            <p:grpSpPr>
              <a:xfrm>
                <a:off x="8145045" y="-724285"/>
                <a:ext cx="423110" cy="344587"/>
                <a:chOff x="4176714" y="1866900"/>
                <a:chExt cx="3832225" cy="3121026"/>
              </a:xfrm>
              <a:solidFill>
                <a:schemeClr val="accent1"/>
              </a:solidFill>
            </p:grpSpPr>
            <p:sp>
              <p:nvSpPr>
                <p:cNvPr id="39" name="Freeform 122"/>
                <p:cNvSpPr>
                  <a:spLocks/>
                </p:cNvSpPr>
                <p:nvPr/>
              </p:nvSpPr>
              <p:spPr bwMode="auto">
                <a:xfrm>
                  <a:off x="4176714" y="1866900"/>
                  <a:ext cx="3832225" cy="3121026"/>
                </a:xfrm>
                <a:custGeom>
                  <a:avLst/>
                  <a:gdLst>
                    <a:gd name="connsiteX0" fmla="*/ 393379 w 3832225"/>
                    <a:gd name="connsiteY0" fmla="*/ 122238 h 3121026"/>
                    <a:gd name="connsiteX1" fmla="*/ 120650 w 3832225"/>
                    <a:gd name="connsiteY1" fmla="*/ 395768 h 3121026"/>
                    <a:gd name="connsiteX2" fmla="*/ 120650 w 3832225"/>
                    <a:gd name="connsiteY2" fmla="*/ 2283121 h 3121026"/>
                    <a:gd name="connsiteX3" fmla="*/ 393379 w 3832225"/>
                    <a:gd name="connsiteY3" fmla="*/ 2556651 h 3121026"/>
                    <a:gd name="connsiteX4" fmla="*/ 1672172 w 3832225"/>
                    <a:gd name="connsiteY4" fmla="*/ 2556651 h 3121026"/>
                    <a:gd name="connsiteX5" fmla="*/ 1672172 w 3832225"/>
                    <a:gd name="connsiteY5" fmla="*/ 2900082 h 3121026"/>
                    <a:gd name="connsiteX6" fmla="*/ 1169140 w 3832225"/>
                    <a:gd name="connsiteY6" fmla="*/ 2900082 h 3121026"/>
                    <a:gd name="connsiteX7" fmla="*/ 1063079 w 3832225"/>
                    <a:gd name="connsiteY7" fmla="*/ 3000376 h 3121026"/>
                    <a:gd name="connsiteX8" fmla="*/ 2769147 w 3832225"/>
                    <a:gd name="connsiteY8" fmla="*/ 3000376 h 3121026"/>
                    <a:gd name="connsiteX9" fmla="*/ 2666116 w 3832225"/>
                    <a:gd name="connsiteY9" fmla="*/ 2900082 h 3121026"/>
                    <a:gd name="connsiteX10" fmla="*/ 2160053 w 3832225"/>
                    <a:gd name="connsiteY10" fmla="*/ 2900082 h 3121026"/>
                    <a:gd name="connsiteX11" fmla="*/ 2160053 w 3832225"/>
                    <a:gd name="connsiteY11" fmla="*/ 2556651 h 3121026"/>
                    <a:gd name="connsiteX12" fmla="*/ 3441877 w 3832225"/>
                    <a:gd name="connsiteY12" fmla="*/ 2556651 h 3121026"/>
                    <a:gd name="connsiteX13" fmla="*/ 3711575 w 3832225"/>
                    <a:gd name="connsiteY13" fmla="*/ 2283121 h 3121026"/>
                    <a:gd name="connsiteX14" fmla="*/ 3711575 w 3832225"/>
                    <a:gd name="connsiteY14" fmla="*/ 395768 h 3121026"/>
                    <a:gd name="connsiteX15" fmla="*/ 3441877 w 3832225"/>
                    <a:gd name="connsiteY15" fmla="*/ 122238 h 3121026"/>
                    <a:gd name="connsiteX16" fmla="*/ 393379 w 3832225"/>
                    <a:gd name="connsiteY16" fmla="*/ 122238 h 3121026"/>
                    <a:gd name="connsiteX17" fmla="*/ 393826 w 3832225"/>
                    <a:gd name="connsiteY17" fmla="*/ 0 h 3121026"/>
                    <a:gd name="connsiteX18" fmla="*/ 3441429 w 3832225"/>
                    <a:gd name="connsiteY18" fmla="*/ 0 h 3121026"/>
                    <a:gd name="connsiteX19" fmla="*/ 3832225 w 3832225"/>
                    <a:gd name="connsiteY19" fmla="*/ 395067 h 3121026"/>
                    <a:gd name="connsiteX20" fmla="*/ 3832225 w 3832225"/>
                    <a:gd name="connsiteY20" fmla="*/ 2282269 h 3121026"/>
                    <a:gd name="connsiteX21" fmla="*/ 3441429 w 3832225"/>
                    <a:gd name="connsiteY21" fmla="*/ 2677336 h 3121026"/>
                    <a:gd name="connsiteX22" fmla="*/ 2281159 w 3832225"/>
                    <a:gd name="connsiteY22" fmla="*/ 2677336 h 3121026"/>
                    <a:gd name="connsiteX23" fmla="*/ 2281159 w 3832225"/>
                    <a:gd name="connsiteY23" fmla="*/ 2777622 h 3121026"/>
                    <a:gd name="connsiteX24" fmla="*/ 2665896 w 3832225"/>
                    <a:gd name="connsiteY24" fmla="*/ 2777622 h 3121026"/>
                    <a:gd name="connsiteX25" fmla="*/ 2890073 w 3832225"/>
                    <a:gd name="connsiteY25" fmla="*/ 3005545 h 3121026"/>
                    <a:gd name="connsiteX26" fmla="*/ 2890073 w 3832225"/>
                    <a:gd name="connsiteY26" fmla="*/ 3121026 h 3121026"/>
                    <a:gd name="connsiteX27" fmla="*/ 942152 w 3832225"/>
                    <a:gd name="connsiteY27" fmla="*/ 3121026 h 3121026"/>
                    <a:gd name="connsiteX28" fmla="*/ 942152 w 3832225"/>
                    <a:gd name="connsiteY28" fmla="*/ 3005545 h 3121026"/>
                    <a:gd name="connsiteX29" fmla="*/ 1169359 w 3832225"/>
                    <a:gd name="connsiteY29" fmla="*/ 2777622 h 3121026"/>
                    <a:gd name="connsiteX30" fmla="*/ 1551067 w 3832225"/>
                    <a:gd name="connsiteY30" fmla="*/ 2777622 h 3121026"/>
                    <a:gd name="connsiteX31" fmla="*/ 1551067 w 3832225"/>
                    <a:gd name="connsiteY31" fmla="*/ 2677336 h 3121026"/>
                    <a:gd name="connsiteX32" fmla="*/ 393826 w 3832225"/>
                    <a:gd name="connsiteY32" fmla="*/ 2677336 h 3121026"/>
                    <a:gd name="connsiteX33" fmla="*/ 0 w 3832225"/>
                    <a:gd name="connsiteY33" fmla="*/ 2282269 h 3121026"/>
                    <a:gd name="connsiteX34" fmla="*/ 0 w 3832225"/>
                    <a:gd name="connsiteY34" fmla="*/ 395067 h 3121026"/>
                    <a:gd name="connsiteX35" fmla="*/ 393826 w 3832225"/>
                    <a:gd name="connsiteY35" fmla="*/ 0 h 312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832225" h="3121026">
                      <a:moveTo>
                        <a:pt x="393379" y="122238"/>
                      </a:moveTo>
                      <a:cubicBezTo>
                        <a:pt x="244893" y="122238"/>
                        <a:pt x="120650" y="243807"/>
                        <a:pt x="120650" y="395768"/>
                      </a:cubicBezTo>
                      <a:cubicBezTo>
                        <a:pt x="120650" y="2283121"/>
                        <a:pt x="120650" y="2283121"/>
                        <a:pt x="120650" y="2283121"/>
                      </a:cubicBezTo>
                      <a:cubicBezTo>
                        <a:pt x="120650" y="2435082"/>
                        <a:pt x="244893" y="2556651"/>
                        <a:pt x="393379" y="2556651"/>
                      </a:cubicBezTo>
                      <a:cubicBezTo>
                        <a:pt x="1672172" y="2556651"/>
                        <a:pt x="1672172" y="2556651"/>
                        <a:pt x="1672172" y="2556651"/>
                      </a:cubicBezTo>
                      <a:cubicBezTo>
                        <a:pt x="1672172" y="2900082"/>
                        <a:pt x="1672172" y="2900082"/>
                        <a:pt x="1672172" y="2900082"/>
                      </a:cubicBezTo>
                      <a:cubicBezTo>
                        <a:pt x="1169140" y="2900082"/>
                        <a:pt x="1169140" y="2900082"/>
                        <a:pt x="1169140" y="2900082"/>
                      </a:cubicBezTo>
                      <a:cubicBezTo>
                        <a:pt x="1111564" y="2900082"/>
                        <a:pt x="1066109" y="2945670"/>
                        <a:pt x="1063079" y="3000376"/>
                      </a:cubicBezTo>
                      <a:cubicBezTo>
                        <a:pt x="2769147" y="3000376"/>
                        <a:pt x="2769147" y="3000376"/>
                        <a:pt x="2769147" y="3000376"/>
                      </a:cubicBezTo>
                      <a:cubicBezTo>
                        <a:pt x="2766116" y="2945670"/>
                        <a:pt x="2720662" y="2900082"/>
                        <a:pt x="2666116" y="2900082"/>
                      </a:cubicBezTo>
                      <a:cubicBezTo>
                        <a:pt x="2160053" y="2900082"/>
                        <a:pt x="2160053" y="2900082"/>
                        <a:pt x="2160053" y="2900082"/>
                      </a:cubicBezTo>
                      <a:cubicBezTo>
                        <a:pt x="2160053" y="2556651"/>
                        <a:pt x="2160053" y="2556651"/>
                        <a:pt x="2160053" y="2556651"/>
                      </a:cubicBezTo>
                      <a:cubicBezTo>
                        <a:pt x="3441877" y="2556651"/>
                        <a:pt x="3441877" y="2556651"/>
                        <a:pt x="3441877" y="2556651"/>
                      </a:cubicBezTo>
                      <a:cubicBezTo>
                        <a:pt x="3590362" y="2556651"/>
                        <a:pt x="3711575" y="2435082"/>
                        <a:pt x="3711575" y="2283121"/>
                      </a:cubicBezTo>
                      <a:cubicBezTo>
                        <a:pt x="3711575" y="395768"/>
                        <a:pt x="3711575" y="395768"/>
                        <a:pt x="3711575" y="395768"/>
                      </a:cubicBezTo>
                      <a:cubicBezTo>
                        <a:pt x="3711575" y="243807"/>
                        <a:pt x="3590362" y="122238"/>
                        <a:pt x="3441877" y="122238"/>
                      </a:cubicBezTo>
                      <a:cubicBezTo>
                        <a:pt x="393379" y="122238"/>
                        <a:pt x="393379" y="122238"/>
                        <a:pt x="393379" y="122238"/>
                      </a:cubicBezTo>
                      <a:close/>
                      <a:moveTo>
                        <a:pt x="393826" y="0"/>
                      </a:moveTo>
                      <a:cubicBezTo>
                        <a:pt x="3441429" y="0"/>
                        <a:pt x="3441429" y="0"/>
                        <a:pt x="3441429" y="0"/>
                      </a:cubicBezTo>
                      <a:cubicBezTo>
                        <a:pt x="3656518" y="0"/>
                        <a:pt x="3832225" y="176261"/>
                        <a:pt x="3832225" y="395067"/>
                      </a:cubicBezTo>
                      <a:cubicBezTo>
                        <a:pt x="3832225" y="2282269"/>
                        <a:pt x="3832225" y="2282269"/>
                        <a:pt x="3832225" y="2282269"/>
                      </a:cubicBezTo>
                      <a:cubicBezTo>
                        <a:pt x="3832225" y="2501075"/>
                        <a:pt x="3656518" y="2677336"/>
                        <a:pt x="3441429" y="2677336"/>
                      </a:cubicBezTo>
                      <a:cubicBezTo>
                        <a:pt x="2281159" y="2677336"/>
                        <a:pt x="2281159" y="2677336"/>
                        <a:pt x="2281159" y="2677336"/>
                      </a:cubicBezTo>
                      <a:cubicBezTo>
                        <a:pt x="2281159" y="2777622"/>
                        <a:pt x="2281159" y="2777622"/>
                        <a:pt x="2281159" y="2777622"/>
                      </a:cubicBezTo>
                      <a:cubicBezTo>
                        <a:pt x="2665896" y="2777622"/>
                        <a:pt x="2665896" y="2777622"/>
                        <a:pt x="2665896" y="2777622"/>
                      </a:cubicBezTo>
                      <a:cubicBezTo>
                        <a:pt x="2790102" y="2777622"/>
                        <a:pt x="2890073" y="2880947"/>
                        <a:pt x="2890073" y="3005545"/>
                      </a:cubicBezTo>
                      <a:lnTo>
                        <a:pt x="2890073" y="3121026"/>
                      </a:lnTo>
                      <a:cubicBezTo>
                        <a:pt x="942152" y="3121026"/>
                        <a:pt x="942152" y="3121026"/>
                        <a:pt x="942152" y="3121026"/>
                      </a:cubicBezTo>
                      <a:cubicBezTo>
                        <a:pt x="942152" y="3005545"/>
                        <a:pt x="942152" y="3005545"/>
                        <a:pt x="942152" y="3005545"/>
                      </a:cubicBezTo>
                      <a:cubicBezTo>
                        <a:pt x="942152" y="2880947"/>
                        <a:pt x="1045152" y="2777622"/>
                        <a:pt x="1169359" y="2777622"/>
                      </a:cubicBezTo>
                      <a:cubicBezTo>
                        <a:pt x="1551067" y="2777622"/>
                        <a:pt x="1551067" y="2777622"/>
                        <a:pt x="1551067" y="2777622"/>
                      </a:cubicBezTo>
                      <a:cubicBezTo>
                        <a:pt x="1551067" y="2677336"/>
                        <a:pt x="1551067" y="2677336"/>
                        <a:pt x="1551067" y="2677336"/>
                      </a:cubicBezTo>
                      <a:cubicBezTo>
                        <a:pt x="393826" y="2677336"/>
                        <a:pt x="393826" y="2677336"/>
                        <a:pt x="393826" y="2677336"/>
                      </a:cubicBezTo>
                      <a:cubicBezTo>
                        <a:pt x="178736" y="2677336"/>
                        <a:pt x="0" y="2501075"/>
                        <a:pt x="0" y="2282269"/>
                      </a:cubicBezTo>
                      <a:cubicBezTo>
                        <a:pt x="0" y="395067"/>
                        <a:pt x="0" y="395067"/>
                        <a:pt x="0" y="395067"/>
                      </a:cubicBezTo>
                      <a:cubicBezTo>
                        <a:pt x="0" y="176261"/>
                        <a:pt x="178736" y="0"/>
                        <a:pt x="393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u="none" strike="noStrike" kern="1200" cap="none" spc="0" normalizeH="0" baseline="0" noProof="0">
                    <a:ln>
                      <a:noFill/>
                    </a:ln>
                    <a:effectLst/>
                    <a:uLnTx/>
                    <a:uFillTx/>
                    <a:ea typeface="+mn-ea"/>
                    <a:cs typeface="+mn-cs"/>
                  </a:endParaRPr>
                </a:p>
              </p:txBody>
            </p:sp>
            <p:sp>
              <p:nvSpPr>
                <p:cNvPr id="40" name="Freeform 8"/>
                <p:cNvSpPr>
                  <a:spLocks/>
                </p:cNvSpPr>
                <p:nvPr/>
              </p:nvSpPr>
              <p:spPr bwMode="auto">
                <a:xfrm>
                  <a:off x="5000627" y="2468563"/>
                  <a:ext cx="2168525" cy="1239838"/>
                </a:xfrm>
                <a:custGeom>
                  <a:avLst/>
                  <a:gdLst>
                    <a:gd name="T0" fmla="*/ 53 w 1366"/>
                    <a:gd name="T1" fmla="*/ 781 h 781"/>
                    <a:gd name="T2" fmla="*/ 0 w 1366"/>
                    <a:gd name="T3" fmla="*/ 728 h 781"/>
                    <a:gd name="T4" fmla="*/ 181 w 1366"/>
                    <a:gd name="T5" fmla="*/ 553 h 781"/>
                    <a:gd name="T6" fmla="*/ 342 w 1366"/>
                    <a:gd name="T7" fmla="*/ 628 h 781"/>
                    <a:gd name="T8" fmla="*/ 416 w 1366"/>
                    <a:gd name="T9" fmla="*/ 375 h 781"/>
                    <a:gd name="T10" fmla="*/ 683 w 1366"/>
                    <a:gd name="T11" fmla="*/ 530 h 781"/>
                    <a:gd name="T12" fmla="*/ 878 w 1366"/>
                    <a:gd name="T13" fmla="*/ 207 h 781"/>
                    <a:gd name="T14" fmla="*/ 1336 w 1366"/>
                    <a:gd name="T15" fmla="*/ 0 h 781"/>
                    <a:gd name="T16" fmla="*/ 1366 w 1366"/>
                    <a:gd name="T17" fmla="*/ 69 h 781"/>
                    <a:gd name="T18" fmla="*/ 931 w 1366"/>
                    <a:gd name="T19" fmla="*/ 268 h 781"/>
                    <a:gd name="T20" fmla="*/ 710 w 1366"/>
                    <a:gd name="T21" fmla="*/ 634 h 781"/>
                    <a:gd name="T22" fmla="*/ 462 w 1366"/>
                    <a:gd name="T23" fmla="*/ 490 h 781"/>
                    <a:gd name="T24" fmla="*/ 391 w 1366"/>
                    <a:gd name="T25" fmla="*/ 735 h 781"/>
                    <a:gd name="T26" fmla="*/ 197 w 1366"/>
                    <a:gd name="T27" fmla="*/ 645 h 781"/>
                    <a:gd name="T28" fmla="*/ 53 w 1366"/>
                    <a:gd name="T29" fmla="*/ 781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6" h="781">
                      <a:moveTo>
                        <a:pt x="53" y="781"/>
                      </a:moveTo>
                      <a:lnTo>
                        <a:pt x="0" y="728"/>
                      </a:lnTo>
                      <a:lnTo>
                        <a:pt x="181" y="553"/>
                      </a:lnTo>
                      <a:lnTo>
                        <a:pt x="342" y="628"/>
                      </a:lnTo>
                      <a:lnTo>
                        <a:pt x="416" y="375"/>
                      </a:lnTo>
                      <a:lnTo>
                        <a:pt x="683" y="530"/>
                      </a:lnTo>
                      <a:lnTo>
                        <a:pt x="878" y="207"/>
                      </a:lnTo>
                      <a:lnTo>
                        <a:pt x="1336" y="0"/>
                      </a:lnTo>
                      <a:lnTo>
                        <a:pt x="1366" y="69"/>
                      </a:lnTo>
                      <a:lnTo>
                        <a:pt x="931" y="268"/>
                      </a:lnTo>
                      <a:lnTo>
                        <a:pt x="710" y="634"/>
                      </a:lnTo>
                      <a:lnTo>
                        <a:pt x="462" y="490"/>
                      </a:lnTo>
                      <a:lnTo>
                        <a:pt x="391" y="735"/>
                      </a:lnTo>
                      <a:lnTo>
                        <a:pt x="197" y="645"/>
                      </a:lnTo>
                      <a:lnTo>
                        <a:pt x="53" y="7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u="none" strike="noStrike" kern="1200" cap="none" spc="0" normalizeH="0" baseline="0" noProof="0">
                    <a:ln>
                      <a:noFill/>
                    </a:ln>
                    <a:effectLst/>
                    <a:uLnTx/>
                    <a:uFillTx/>
                    <a:ea typeface="+mn-ea"/>
                    <a:cs typeface="+mn-cs"/>
                  </a:endParaRPr>
                </a:p>
              </p:txBody>
            </p:sp>
            <p:sp>
              <p:nvSpPr>
                <p:cNvPr id="41" name="Freeform 124"/>
                <p:cNvSpPr/>
                <p:nvPr/>
              </p:nvSpPr>
              <p:spPr bwMode="auto">
                <a:xfrm rot="5400000">
                  <a:off x="5184881" y="1650831"/>
                  <a:ext cx="1866110" cy="2950967"/>
                </a:xfrm>
                <a:custGeom>
                  <a:avLst/>
                  <a:gdLst>
                    <a:gd name="connsiteX0" fmla="*/ 0 w 1866110"/>
                    <a:gd name="connsiteY0" fmla="*/ 2809648 h 2950967"/>
                    <a:gd name="connsiteX1" fmla="*/ 243653 w 1866110"/>
                    <a:gd name="connsiteY1" fmla="*/ 2668329 h 2950967"/>
                    <a:gd name="connsiteX2" fmla="*/ 243653 w 1866110"/>
                    <a:gd name="connsiteY2" fmla="*/ 2755869 h 2950967"/>
                    <a:gd name="connsiteX3" fmla="*/ 1670555 w 1866110"/>
                    <a:gd name="connsiteY3" fmla="*/ 2755869 h 2950967"/>
                    <a:gd name="connsiteX4" fmla="*/ 1670555 w 1866110"/>
                    <a:gd name="connsiteY4" fmla="*/ 243653 h 2950967"/>
                    <a:gd name="connsiteX5" fmla="*/ 1583472 w 1866110"/>
                    <a:gd name="connsiteY5" fmla="*/ 243653 h 2950967"/>
                    <a:gd name="connsiteX6" fmla="*/ 1724791 w 1866110"/>
                    <a:gd name="connsiteY6" fmla="*/ 0 h 2950967"/>
                    <a:gd name="connsiteX7" fmla="*/ 1866110 w 1866110"/>
                    <a:gd name="connsiteY7" fmla="*/ 243653 h 2950967"/>
                    <a:gd name="connsiteX8" fmla="*/ 1783428 w 1866110"/>
                    <a:gd name="connsiteY8" fmla="*/ 243653 h 2950967"/>
                    <a:gd name="connsiteX9" fmla="*/ 1783428 w 1866110"/>
                    <a:gd name="connsiteY9" fmla="*/ 2872192 h 2950967"/>
                    <a:gd name="connsiteX10" fmla="*/ 243653 w 1866110"/>
                    <a:gd name="connsiteY10" fmla="*/ 2872192 h 2950967"/>
                    <a:gd name="connsiteX11" fmla="*/ 243653 w 1866110"/>
                    <a:gd name="connsiteY11" fmla="*/ 2950967 h 295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6110" h="2950967">
                      <a:moveTo>
                        <a:pt x="0" y="2809648"/>
                      </a:moveTo>
                      <a:lnTo>
                        <a:pt x="243653" y="2668329"/>
                      </a:lnTo>
                      <a:lnTo>
                        <a:pt x="243653" y="2755869"/>
                      </a:lnTo>
                      <a:lnTo>
                        <a:pt x="1670555" y="2755869"/>
                      </a:lnTo>
                      <a:lnTo>
                        <a:pt x="1670555" y="243653"/>
                      </a:lnTo>
                      <a:lnTo>
                        <a:pt x="1583472" y="243653"/>
                      </a:lnTo>
                      <a:lnTo>
                        <a:pt x="1724791" y="0"/>
                      </a:lnTo>
                      <a:lnTo>
                        <a:pt x="1866110" y="243653"/>
                      </a:lnTo>
                      <a:lnTo>
                        <a:pt x="1783428" y="243653"/>
                      </a:lnTo>
                      <a:lnTo>
                        <a:pt x="1783428" y="2872192"/>
                      </a:lnTo>
                      <a:lnTo>
                        <a:pt x="243653" y="2872192"/>
                      </a:lnTo>
                      <a:lnTo>
                        <a:pt x="243653" y="295096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600" u="none" strike="noStrike" kern="1200" cap="none" spc="-50" normalizeH="0" baseline="0" noProof="0" err="1">
                    <a:ln>
                      <a:noFill/>
                    </a:ln>
                    <a:solidFill>
                      <a:schemeClr val="tx1"/>
                    </a:solidFill>
                    <a:effectLst/>
                    <a:uLnTx/>
                    <a:uFillTx/>
                    <a:ea typeface="Segoe UI" pitchFamily="34" charset="0"/>
                    <a:cs typeface="Segoe UI" pitchFamily="34" charset="0"/>
                  </a:endParaRPr>
                </a:p>
              </p:txBody>
            </p:sp>
          </p:grpSp>
        </p:grpSp>
      </p:grpSp>
      <p:sp>
        <p:nvSpPr>
          <p:cNvPr id="55" name="Oval 54"/>
          <p:cNvSpPr/>
          <p:nvPr/>
        </p:nvSpPr>
        <p:spPr bwMode="auto">
          <a:xfrm>
            <a:off x="4099642" y="1749310"/>
            <a:ext cx="1463040" cy="1463040"/>
          </a:xfrm>
          <a:prstGeom prst="ellipse">
            <a:avLst/>
          </a:prstGeom>
          <a:noFill/>
          <a:ln w="50800">
            <a:solidFill>
              <a:schemeClr val="accent1"/>
            </a:solidFill>
          </a:ln>
        </p:spPr>
        <p:txBody>
          <a:bodyPr vert="horz" wrap="square" lIns="91440" tIns="45720" rIns="91440" bIns="4572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u="none" strike="noStrike" kern="1200" cap="none" spc="0" normalizeH="0" baseline="0" noProof="0">
              <a:ln>
                <a:noFill/>
              </a:ln>
              <a:effectLst/>
              <a:uLnTx/>
              <a:uFillTx/>
              <a:ea typeface="+mn-ea"/>
              <a:cs typeface="+mn-cs"/>
            </a:endParaRPr>
          </a:p>
        </p:txBody>
      </p:sp>
      <p:sp>
        <p:nvSpPr>
          <p:cNvPr id="58" name="TextBox 57"/>
          <p:cNvSpPr txBox="1"/>
          <p:nvPr/>
        </p:nvSpPr>
        <p:spPr>
          <a:xfrm>
            <a:off x="3844949" y="3282667"/>
            <a:ext cx="1976426" cy="193899"/>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u="none" strike="noStrike" kern="1200" cap="none" spc="0" normalizeH="0" baseline="0" noProof="0">
                <a:ln>
                  <a:noFill/>
                </a:ln>
                <a:effectLst/>
                <a:uLnTx/>
                <a:uFillTx/>
                <a:ea typeface="+mn-ea"/>
                <a:cs typeface="+mn-cs"/>
              </a:rPr>
              <a:t>Power BI Report Server</a:t>
            </a:r>
          </a:p>
        </p:txBody>
      </p:sp>
      <p:grpSp>
        <p:nvGrpSpPr>
          <p:cNvPr id="80" name="Group 79"/>
          <p:cNvGrpSpPr/>
          <p:nvPr/>
        </p:nvGrpSpPr>
        <p:grpSpPr>
          <a:xfrm>
            <a:off x="6380162" y="2481540"/>
            <a:ext cx="5307409" cy="1097281"/>
            <a:chOff x="6401248" y="2126732"/>
            <a:chExt cx="5307409" cy="1097281"/>
          </a:xfrm>
        </p:grpSpPr>
        <p:sp>
          <p:nvSpPr>
            <p:cNvPr id="61" name="Rectangle 60"/>
            <p:cNvSpPr/>
            <p:nvPr/>
          </p:nvSpPr>
          <p:spPr bwMode="auto">
            <a:xfrm>
              <a:off x="6401248" y="2126732"/>
              <a:ext cx="5307409" cy="1097280"/>
            </a:xfrm>
            <a:prstGeom prst="rect">
              <a:avLst/>
            </a:prstGeom>
            <a:solidFill>
              <a:schemeClr val="bg1">
                <a:lumMod val="95000"/>
              </a:schemeClr>
            </a:solidFill>
            <a:ln>
              <a:noFill/>
            </a:ln>
          </p:spPr>
          <p:txBody>
            <a:bodyPr vert="horz" wrap="square" lIns="182880" tIns="45720" rIns="182880" bIns="45720" numCol="1" rtlCol="0" anchor="t" anchorCtr="0" compatLnSpc="1">
              <a:prstTxWarp prst="textNoShape">
                <a:avLst/>
              </a:prstTxWarp>
              <a:no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a:ln>
                    <a:noFill/>
                  </a:ln>
                  <a:effectLst/>
                  <a:uLnTx/>
                  <a:uFillTx/>
                  <a:latin typeface="Segoe UI Semilight"/>
                  <a:ea typeface="+mn-ea"/>
                  <a:cs typeface="+mn-cs"/>
                </a:rPr>
                <a:t>Clone the database hosting all your SSRS reports</a:t>
              </a:r>
            </a:p>
          </p:txBody>
        </p:sp>
        <p:sp>
          <p:nvSpPr>
            <p:cNvPr id="62" name="Rectangle 61"/>
            <p:cNvSpPr/>
            <p:nvPr/>
          </p:nvSpPr>
          <p:spPr bwMode="auto">
            <a:xfrm rot="16200000">
              <a:off x="5875468" y="2652513"/>
              <a:ext cx="1097280" cy="45720"/>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182880" bIns="45720" numCol="1" rtlCol="0" anchor="ctr" anchorCtr="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tx1"/>
                </a:solidFill>
                <a:effectLst/>
                <a:uLnTx/>
                <a:uFillTx/>
                <a:latin typeface="Segoe UI Light"/>
                <a:ea typeface="+mn-ea"/>
                <a:cs typeface="Segoe UI Semibold" panose="020B0702040204020203" pitchFamily="34" charset="0"/>
              </a:endParaRPr>
            </a:p>
          </p:txBody>
        </p:sp>
      </p:grpSp>
      <p:grpSp>
        <p:nvGrpSpPr>
          <p:cNvPr id="31" name="Group 30"/>
          <p:cNvGrpSpPr/>
          <p:nvPr/>
        </p:nvGrpSpPr>
        <p:grpSpPr>
          <a:xfrm>
            <a:off x="6380162" y="3766971"/>
            <a:ext cx="5307409" cy="1097280"/>
            <a:chOff x="6401248" y="3646227"/>
            <a:chExt cx="5307409" cy="1097280"/>
          </a:xfrm>
        </p:grpSpPr>
        <p:sp>
          <p:nvSpPr>
            <p:cNvPr id="64" name="Rectangle 63"/>
            <p:cNvSpPr/>
            <p:nvPr/>
          </p:nvSpPr>
          <p:spPr bwMode="auto">
            <a:xfrm>
              <a:off x="6401248" y="3646227"/>
              <a:ext cx="5307409" cy="1097280"/>
            </a:xfrm>
            <a:prstGeom prst="rect">
              <a:avLst/>
            </a:prstGeom>
            <a:solidFill>
              <a:schemeClr val="bg1">
                <a:lumMod val="95000"/>
              </a:schemeClr>
            </a:solidFill>
            <a:ln>
              <a:noFill/>
            </a:ln>
          </p:spPr>
          <p:txBody>
            <a:bodyPr vert="horz" wrap="square" lIns="182880" tIns="45720" rIns="182880" bIns="45720" numCol="1" rtlCol="0" anchor="t" anchorCtr="0" compatLnSpc="1">
              <a:prstTxWarp prst="textNoShape">
                <a:avLst/>
              </a:prstTxWarp>
              <a:noAutofit/>
            </a:bodyPr>
            <a:lstStyle/>
            <a:p>
              <a:pPr marL="347663" marR="0" lvl="0" indent="-347663"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2000" b="0" i="0" u="none" strike="noStrike" kern="1200" cap="none" spc="0" normalizeH="0" baseline="0" noProof="0">
                  <a:ln>
                    <a:noFill/>
                  </a:ln>
                  <a:effectLst/>
                  <a:uLnTx/>
                  <a:uFillTx/>
                  <a:latin typeface="Segoe UI Semilight"/>
                  <a:ea typeface="+mn-ea"/>
                  <a:cs typeface="+mn-cs"/>
                </a:rPr>
                <a:t>Set up Power BI Report Server using</a:t>
              </a:r>
              <a:br>
                <a:rPr kumimoji="0" lang="en-US" sz="2000" b="0" i="0" u="none" strike="noStrike" kern="1200" cap="none" spc="0" normalizeH="0" baseline="0" noProof="0">
                  <a:ln>
                    <a:noFill/>
                  </a:ln>
                  <a:effectLst/>
                  <a:uLnTx/>
                  <a:uFillTx/>
                  <a:latin typeface="Segoe UI Semilight"/>
                  <a:ea typeface="+mn-ea"/>
                  <a:cs typeface="+mn-cs"/>
                </a:rPr>
              </a:br>
              <a:r>
                <a:rPr kumimoji="0" lang="en-US" sz="2000" b="0" i="0" u="none" strike="noStrike" kern="1200" cap="none" spc="0" normalizeH="0" baseline="0" noProof="0">
                  <a:ln>
                    <a:noFill/>
                  </a:ln>
                  <a:effectLst/>
                  <a:uLnTx/>
                  <a:uFillTx/>
                  <a:latin typeface="Segoe UI Semilight"/>
                  <a:ea typeface="+mn-ea"/>
                  <a:cs typeface="+mn-cs"/>
                </a:rPr>
                <a:t>the installation wizard</a:t>
              </a:r>
            </a:p>
          </p:txBody>
        </p:sp>
        <p:sp>
          <p:nvSpPr>
            <p:cNvPr id="65" name="Rectangle 64"/>
            <p:cNvSpPr/>
            <p:nvPr/>
          </p:nvSpPr>
          <p:spPr bwMode="auto">
            <a:xfrm rot="16200000">
              <a:off x="5875468" y="4172007"/>
              <a:ext cx="1097280" cy="45720"/>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182880" bIns="45720" numCol="1" rtlCol="0" anchor="ctr" anchorCtr="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tx1"/>
                </a:solidFill>
                <a:effectLst/>
                <a:uLnTx/>
                <a:uFillTx/>
                <a:latin typeface="Segoe UI Light"/>
                <a:ea typeface="+mn-ea"/>
                <a:cs typeface="Segoe UI Semibold" panose="020B0702040204020203" pitchFamily="34" charset="0"/>
              </a:endParaRPr>
            </a:p>
          </p:txBody>
        </p:sp>
      </p:grpSp>
      <p:grpSp>
        <p:nvGrpSpPr>
          <p:cNvPr id="33" name="Group 32"/>
          <p:cNvGrpSpPr/>
          <p:nvPr/>
        </p:nvGrpSpPr>
        <p:grpSpPr>
          <a:xfrm>
            <a:off x="6380162" y="5052401"/>
            <a:ext cx="5307409" cy="1097281"/>
            <a:chOff x="6401248" y="4697593"/>
            <a:chExt cx="5307409" cy="1097281"/>
          </a:xfrm>
        </p:grpSpPr>
        <p:sp>
          <p:nvSpPr>
            <p:cNvPr id="66" name="Rectangle 65"/>
            <p:cNvSpPr/>
            <p:nvPr/>
          </p:nvSpPr>
          <p:spPr bwMode="auto">
            <a:xfrm>
              <a:off x="6401248" y="4697593"/>
              <a:ext cx="5307409" cy="1097280"/>
            </a:xfrm>
            <a:prstGeom prst="rect">
              <a:avLst/>
            </a:prstGeom>
            <a:solidFill>
              <a:schemeClr val="bg1">
                <a:lumMod val="95000"/>
              </a:schemeClr>
            </a:solidFill>
            <a:ln>
              <a:noFill/>
            </a:ln>
          </p:spPr>
          <p:txBody>
            <a:bodyPr vert="horz" wrap="square" lIns="182880" tIns="45720" rIns="182880" bIns="45720" numCol="1" rtlCol="0" anchor="t" anchorCtr="0" compatLnSpc="1">
              <a:prstTxWarp prst="textNoShape">
                <a:avLst/>
              </a:prstTxWarp>
              <a:noAutofit/>
            </a:bodyPr>
            <a:lstStyle/>
            <a:p>
              <a:pPr marL="347663" marR="0" lvl="0" indent="-347663" algn="l" defTabSz="914400" rtl="0" eaLnBrk="1" fontAlgn="auto" latinLnBrk="0" hangingPunct="1">
                <a:lnSpc>
                  <a:spcPct val="100000"/>
                </a:lnSpc>
                <a:spcBef>
                  <a:spcPts val="0"/>
                </a:spcBef>
                <a:spcAft>
                  <a:spcPts val="0"/>
                </a:spcAft>
                <a:buClrTx/>
                <a:buSzTx/>
                <a:buFont typeface="+mj-lt"/>
                <a:buAutoNum type="arabicPeriod" startAt="3"/>
                <a:tabLst/>
                <a:defRPr/>
              </a:pPr>
              <a:r>
                <a:rPr kumimoji="0" lang="en-US" sz="2000" b="0" i="0" u="none" strike="noStrike" kern="1200" cap="none" spc="0" normalizeH="0" baseline="0" noProof="0">
                  <a:ln>
                    <a:noFill/>
                  </a:ln>
                  <a:effectLst/>
                  <a:uLnTx/>
                  <a:uFillTx/>
                  <a:latin typeface="Segoe UI Semilight"/>
                  <a:ea typeface="+mn-ea"/>
                  <a:cs typeface="+mn-cs"/>
                </a:rPr>
                <a:t>Connect Power BI Report Server to the cloned database via Report Server Configuration Manager</a:t>
              </a:r>
            </a:p>
          </p:txBody>
        </p:sp>
        <p:sp>
          <p:nvSpPr>
            <p:cNvPr id="67" name="Rectangle 66"/>
            <p:cNvSpPr/>
            <p:nvPr/>
          </p:nvSpPr>
          <p:spPr bwMode="auto">
            <a:xfrm rot="16200000">
              <a:off x="5875468" y="5223374"/>
              <a:ext cx="1097280" cy="45720"/>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182880" bIns="45720" numCol="1" rtlCol="0" anchor="ctr" anchorCtr="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tx1"/>
                </a:solidFill>
                <a:effectLst/>
                <a:uLnTx/>
                <a:uFillTx/>
                <a:latin typeface="Segoe UI Light"/>
                <a:ea typeface="+mn-ea"/>
                <a:cs typeface="Segoe UI Semibold" panose="020B0702040204020203" pitchFamily="34" charset="0"/>
              </a:endParaRPr>
            </a:p>
          </p:txBody>
        </p:sp>
      </p:grpSp>
      <p:grpSp>
        <p:nvGrpSpPr>
          <p:cNvPr id="59" name="Group 58"/>
          <p:cNvGrpSpPr/>
          <p:nvPr/>
        </p:nvGrpSpPr>
        <p:grpSpPr>
          <a:xfrm rot="10800000">
            <a:off x="2797197" y="4995258"/>
            <a:ext cx="822960" cy="115872"/>
            <a:chOff x="2220913" y="3983038"/>
            <a:chExt cx="818832" cy="115888"/>
          </a:xfrm>
          <a:solidFill>
            <a:schemeClr val="bg1">
              <a:lumMod val="75000"/>
            </a:schemeClr>
          </a:solidFill>
        </p:grpSpPr>
        <p:sp>
          <p:nvSpPr>
            <p:cNvPr id="60" name="Line 83"/>
            <p:cNvSpPr>
              <a:spLocks noChangeShapeType="1"/>
            </p:cNvSpPr>
            <p:nvPr/>
          </p:nvSpPr>
          <p:spPr bwMode="auto">
            <a:xfrm flipH="1">
              <a:off x="2308225" y="4041775"/>
              <a:ext cx="731520" cy="0"/>
            </a:xfrm>
            <a:prstGeom prst="line">
              <a:avLst/>
            </a:prstGeom>
            <a:grpFill/>
            <a:ln w="22225" cap="rnd">
              <a:solidFill>
                <a:schemeClr val="bg1">
                  <a:lumMod val="75000"/>
                </a:schemeClr>
              </a:solidFill>
              <a:prstDash val="solid"/>
              <a:round/>
              <a:headEnd/>
              <a:tailEnd/>
            </a:ln>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Light"/>
                <a:ea typeface="+mn-ea"/>
                <a:cs typeface="+mn-cs"/>
              </a:endParaRPr>
            </a:p>
          </p:txBody>
        </p:sp>
        <p:sp>
          <p:nvSpPr>
            <p:cNvPr id="63"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grpFill/>
            <a:ln w="0">
              <a:solidFill>
                <a:schemeClr val="bg1">
                  <a:lumMod val="75000"/>
                </a:schemeClr>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Light"/>
                <a:ea typeface="+mn-ea"/>
                <a:cs typeface="+mn-cs"/>
              </a:endParaRPr>
            </a:p>
          </p:txBody>
        </p:sp>
      </p:grpSp>
      <p:sp>
        <p:nvSpPr>
          <p:cNvPr id="68" name="TextBox 67"/>
          <p:cNvSpPr txBox="1"/>
          <p:nvPr/>
        </p:nvSpPr>
        <p:spPr>
          <a:xfrm>
            <a:off x="2457943" y="4771913"/>
            <a:ext cx="1505711" cy="1938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effectLst/>
                <a:uLnTx/>
                <a:uFillTx/>
                <a:latin typeface="Segoe UI Semilight"/>
                <a:ea typeface="+mn-ea"/>
                <a:cs typeface="+mn-cs"/>
              </a:rPr>
              <a:t>Copy/Move</a:t>
            </a:r>
          </a:p>
        </p:txBody>
      </p:sp>
      <p:sp>
        <p:nvSpPr>
          <p:cNvPr id="75" name="Freeform: Shape 74"/>
          <p:cNvSpPr>
            <a:spLocks noChangeArrowheads="1"/>
          </p:cNvSpPr>
          <p:nvPr/>
        </p:nvSpPr>
        <p:spPr bwMode="auto">
          <a:xfrm>
            <a:off x="4185629" y="4326276"/>
            <a:ext cx="1291066" cy="1453836"/>
          </a:xfrm>
          <a:custGeom>
            <a:avLst/>
            <a:gdLst>
              <a:gd name="connsiteX0" fmla="*/ 691074 w 719138"/>
              <a:gd name="connsiteY0" fmla="*/ 569495 h 841376"/>
              <a:gd name="connsiteX1" fmla="*/ 658553 w 719138"/>
              <a:gd name="connsiteY1" fmla="*/ 598358 h 841376"/>
              <a:gd name="connsiteX2" fmla="*/ 359569 w 719138"/>
              <a:gd name="connsiteY2" fmla="*/ 673101 h 841376"/>
              <a:gd name="connsiteX3" fmla="*/ 60585 w 719138"/>
              <a:gd name="connsiteY3" fmla="*/ 598358 h 841376"/>
              <a:gd name="connsiteX4" fmla="*/ 28064 w 719138"/>
              <a:gd name="connsiteY4" fmla="*/ 569495 h 841376"/>
              <a:gd name="connsiteX5" fmla="*/ 28064 w 719138"/>
              <a:gd name="connsiteY5" fmla="*/ 601845 h 841376"/>
              <a:gd name="connsiteX6" fmla="*/ 28064 w 719138"/>
              <a:gd name="connsiteY6" fmla="*/ 670325 h 841376"/>
              <a:gd name="connsiteX7" fmla="*/ 359569 w 719138"/>
              <a:gd name="connsiteY7" fmla="*/ 813450 h 841376"/>
              <a:gd name="connsiteX8" fmla="*/ 691074 w 719138"/>
              <a:gd name="connsiteY8" fmla="*/ 670325 h 841376"/>
              <a:gd name="connsiteX9" fmla="*/ 691074 w 719138"/>
              <a:gd name="connsiteY9" fmla="*/ 576482 h 841376"/>
              <a:gd name="connsiteX10" fmla="*/ 691074 w 719138"/>
              <a:gd name="connsiteY10" fmla="*/ 401220 h 841376"/>
              <a:gd name="connsiteX11" fmla="*/ 658553 w 719138"/>
              <a:gd name="connsiteY11" fmla="*/ 430083 h 841376"/>
              <a:gd name="connsiteX12" fmla="*/ 359569 w 719138"/>
              <a:gd name="connsiteY12" fmla="*/ 504826 h 841376"/>
              <a:gd name="connsiteX13" fmla="*/ 60585 w 719138"/>
              <a:gd name="connsiteY13" fmla="*/ 430083 h 841376"/>
              <a:gd name="connsiteX14" fmla="*/ 28064 w 719138"/>
              <a:gd name="connsiteY14" fmla="*/ 401220 h 841376"/>
              <a:gd name="connsiteX15" fmla="*/ 28064 w 719138"/>
              <a:gd name="connsiteY15" fmla="*/ 433570 h 841376"/>
              <a:gd name="connsiteX16" fmla="*/ 28064 w 719138"/>
              <a:gd name="connsiteY16" fmla="*/ 502050 h 841376"/>
              <a:gd name="connsiteX17" fmla="*/ 359569 w 719138"/>
              <a:gd name="connsiteY17" fmla="*/ 645175 h 841376"/>
              <a:gd name="connsiteX18" fmla="*/ 691074 w 719138"/>
              <a:gd name="connsiteY18" fmla="*/ 502050 h 841376"/>
              <a:gd name="connsiteX19" fmla="*/ 691074 w 719138"/>
              <a:gd name="connsiteY19" fmla="*/ 408207 h 841376"/>
              <a:gd name="connsiteX20" fmla="*/ 691074 w 719138"/>
              <a:gd name="connsiteY20" fmla="*/ 235688 h 841376"/>
              <a:gd name="connsiteX21" fmla="*/ 690881 w 719138"/>
              <a:gd name="connsiteY21" fmla="*/ 235982 h 841376"/>
              <a:gd name="connsiteX22" fmla="*/ 359569 w 719138"/>
              <a:gd name="connsiteY22" fmla="*/ 339726 h 841376"/>
              <a:gd name="connsiteX23" fmla="*/ 28257 w 719138"/>
              <a:gd name="connsiteY23" fmla="*/ 235982 h 841376"/>
              <a:gd name="connsiteX24" fmla="*/ 28064 w 719138"/>
              <a:gd name="connsiteY24" fmla="*/ 235688 h 841376"/>
              <a:gd name="connsiteX25" fmla="*/ 28064 w 719138"/>
              <a:gd name="connsiteY25" fmla="*/ 265295 h 841376"/>
              <a:gd name="connsiteX26" fmla="*/ 28064 w 719138"/>
              <a:gd name="connsiteY26" fmla="*/ 333775 h 841376"/>
              <a:gd name="connsiteX27" fmla="*/ 359569 w 719138"/>
              <a:gd name="connsiteY27" fmla="*/ 476899 h 841376"/>
              <a:gd name="connsiteX28" fmla="*/ 691074 w 719138"/>
              <a:gd name="connsiteY28" fmla="*/ 333775 h 841376"/>
              <a:gd name="connsiteX29" fmla="*/ 691074 w 719138"/>
              <a:gd name="connsiteY29" fmla="*/ 239932 h 841376"/>
              <a:gd name="connsiteX30" fmla="*/ 359569 w 719138"/>
              <a:gd name="connsiteY30" fmla="*/ 28575 h 841376"/>
              <a:gd name="connsiteX31" fmla="*/ 28575 w 719138"/>
              <a:gd name="connsiteY31" fmla="*/ 170657 h 841376"/>
              <a:gd name="connsiteX32" fmla="*/ 359569 w 719138"/>
              <a:gd name="connsiteY32" fmla="*/ 312739 h 841376"/>
              <a:gd name="connsiteX33" fmla="*/ 690563 w 719138"/>
              <a:gd name="connsiteY33" fmla="*/ 170657 h 841376"/>
              <a:gd name="connsiteX34" fmla="*/ 359569 w 719138"/>
              <a:gd name="connsiteY34" fmla="*/ 28575 h 841376"/>
              <a:gd name="connsiteX35" fmla="*/ 359569 w 719138"/>
              <a:gd name="connsiteY35" fmla="*/ 0 h 841376"/>
              <a:gd name="connsiteX36" fmla="*/ 719138 w 719138"/>
              <a:gd name="connsiteY36" fmla="*/ 169863 h 841376"/>
              <a:gd name="connsiteX37" fmla="*/ 718799 w 719138"/>
              <a:gd name="connsiteY37" fmla="*/ 171451 h 841376"/>
              <a:gd name="connsiteX38" fmla="*/ 719138 w 719138"/>
              <a:gd name="connsiteY38" fmla="*/ 171451 h 841376"/>
              <a:gd name="connsiteX39" fmla="*/ 719138 w 719138"/>
              <a:gd name="connsiteY39" fmla="*/ 333775 h 841376"/>
              <a:gd name="connsiteX40" fmla="*/ 717915 w 719138"/>
              <a:gd name="connsiteY40" fmla="*/ 339726 h 841376"/>
              <a:gd name="connsiteX41" fmla="*/ 719138 w 719138"/>
              <a:gd name="connsiteY41" fmla="*/ 339726 h 841376"/>
              <a:gd name="connsiteX42" fmla="*/ 719138 w 719138"/>
              <a:gd name="connsiteY42" fmla="*/ 502050 h 841376"/>
              <a:gd name="connsiteX43" fmla="*/ 717915 w 719138"/>
              <a:gd name="connsiteY43" fmla="*/ 508001 h 841376"/>
              <a:gd name="connsiteX44" fmla="*/ 719138 w 719138"/>
              <a:gd name="connsiteY44" fmla="*/ 508001 h 841376"/>
              <a:gd name="connsiteX45" fmla="*/ 719138 w 719138"/>
              <a:gd name="connsiteY45" fmla="*/ 670325 h 841376"/>
              <a:gd name="connsiteX46" fmla="*/ 359569 w 719138"/>
              <a:gd name="connsiteY46" fmla="*/ 841376 h 841376"/>
              <a:gd name="connsiteX47" fmla="*/ 0 w 719138"/>
              <a:gd name="connsiteY47" fmla="*/ 670325 h 841376"/>
              <a:gd name="connsiteX48" fmla="*/ 0 w 719138"/>
              <a:gd name="connsiteY48" fmla="*/ 508001 h 841376"/>
              <a:gd name="connsiteX49" fmla="*/ 1224 w 719138"/>
              <a:gd name="connsiteY49" fmla="*/ 508001 h 841376"/>
              <a:gd name="connsiteX50" fmla="*/ 0 w 719138"/>
              <a:gd name="connsiteY50" fmla="*/ 502050 h 841376"/>
              <a:gd name="connsiteX51" fmla="*/ 0 w 719138"/>
              <a:gd name="connsiteY51" fmla="*/ 339726 h 841376"/>
              <a:gd name="connsiteX52" fmla="*/ 1224 w 719138"/>
              <a:gd name="connsiteY52" fmla="*/ 339726 h 841376"/>
              <a:gd name="connsiteX53" fmla="*/ 0 w 719138"/>
              <a:gd name="connsiteY53" fmla="*/ 333775 h 841376"/>
              <a:gd name="connsiteX54" fmla="*/ 0 w 719138"/>
              <a:gd name="connsiteY54" fmla="*/ 171451 h 841376"/>
              <a:gd name="connsiteX55" fmla="*/ 339 w 719138"/>
              <a:gd name="connsiteY55" fmla="*/ 171451 h 841376"/>
              <a:gd name="connsiteX56" fmla="*/ 0 w 719138"/>
              <a:gd name="connsiteY56" fmla="*/ 169863 h 841376"/>
              <a:gd name="connsiteX57" fmla="*/ 359569 w 719138"/>
              <a:gd name="connsiteY57" fmla="*/ 0 h 84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719138" h="841376">
                <a:moveTo>
                  <a:pt x="691074" y="569495"/>
                </a:moveTo>
                <a:lnTo>
                  <a:pt x="658553" y="598358"/>
                </a:lnTo>
                <a:cubicBezTo>
                  <a:pt x="594577" y="643784"/>
                  <a:pt x="485638" y="673101"/>
                  <a:pt x="359569" y="673101"/>
                </a:cubicBezTo>
                <a:cubicBezTo>
                  <a:pt x="233501" y="673101"/>
                  <a:pt x="124561" y="643784"/>
                  <a:pt x="60585" y="598358"/>
                </a:cubicBezTo>
                <a:lnTo>
                  <a:pt x="28064" y="569495"/>
                </a:lnTo>
                <a:lnTo>
                  <a:pt x="28064" y="601845"/>
                </a:lnTo>
                <a:cubicBezTo>
                  <a:pt x="28064" y="670325"/>
                  <a:pt x="28064" y="670325"/>
                  <a:pt x="28064" y="670325"/>
                </a:cubicBezTo>
                <a:cubicBezTo>
                  <a:pt x="28064" y="748869"/>
                  <a:pt x="180662" y="813450"/>
                  <a:pt x="359569" y="813450"/>
                </a:cubicBezTo>
                <a:cubicBezTo>
                  <a:pt x="538477" y="813450"/>
                  <a:pt x="691074" y="748869"/>
                  <a:pt x="691074" y="670325"/>
                </a:cubicBezTo>
                <a:cubicBezTo>
                  <a:pt x="691074" y="629744"/>
                  <a:pt x="691074" y="599308"/>
                  <a:pt x="691074" y="576482"/>
                </a:cubicBezTo>
                <a:close/>
                <a:moveTo>
                  <a:pt x="691074" y="401220"/>
                </a:moveTo>
                <a:lnTo>
                  <a:pt x="658553" y="430083"/>
                </a:lnTo>
                <a:cubicBezTo>
                  <a:pt x="594577" y="475509"/>
                  <a:pt x="485638" y="504826"/>
                  <a:pt x="359569" y="504826"/>
                </a:cubicBezTo>
                <a:cubicBezTo>
                  <a:pt x="233501" y="504826"/>
                  <a:pt x="124561" y="475509"/>
                  <a:pt x="60585" y="430083"/>
                </a:cubicBezTo>
                <a:lnTo>
                  <a:pt x="28064" y="401220"/>
                </a:lnTo>
                <a:lnTo>
                  <a:pt x="28064" y="433570"/>
                </a:lnTo>
                <a:cubicBezTo>
                  <a:pt x="28064" y="502050"/>
                  <a:pt x="28064" y="502050"/>
                  <a:pt x="28064" y="502050"/>
                </a:cubicBezTo>
                <a:cubicBezTo>
                  <a:pt x="28064" y="580594"/>
                  <a:pt x="180662" y="645175"/>
                  <a:pt x="359569" y="645175"/>
                </a:cubicBezTo>
                <a:cubicBezTo>
                  <a:pt x="538477" y="645175"/>
                  <a:pt x="691074" y="580594"/>
                  <a:pt x="691074" y="502050"/>
                </a:cubicBezTo>
                <a:cubicBezTo>
                  <a:pt x="691074" y="461469"/>
                  <a:pt x="691074" y="431033"/>
                  <a:pt x="691074" y="408207"/>
                </a:cubicBezTo>
                <a:close/>
                <a:moveTo>
                  <a:pt x="691074" y="235688"/>
                </a:moveTo>
                <a:lnTo>
                  <a:pt x="690881" y="235982"/>
                </a:lnTo>
                <a:cubicBezTo>
                  <a:pt x="636296" y="296948"/>
                  <a:pt x="508507" y="339726"/>
                  <a:pt x="359569" y="339726"/>
                </a:cubicBezTo>
                <a:cubicBezTo>
                  <a:pt x="210631" y="339726"/>
                  <a:pt x="82843" y="296948"/>
                  <a:pt x="28257" y="235982"/>
                </a:cubicBezTo>
                <a:lnTo>
                  <a:pt x="28064" y="235688"/>
                </a:lnTo>
                <a:lnTo>
                  <a:pt x="28064" y="265295"/>
                </a:lnTo>
                <a:cubicBezTo>
                  <a:pt x="28064" y="333775"/>
                  <a:pt x="28064" y="333775"/>
                  <a:pt x="28064" y="333775"/>
                </a:cubicBezTo>
                <a:cubicBezTo>
                  <a:pt x="28064" y="410574"/>
                  <a:pt x="180662" y="476899"/>
                  <a:pt x="359569" y="476899"/>
                </a:cubicBezTo>
                <a:cubicBezTo>
                  <a:pt x="538477" y="476899"/>
                  <a:pt x="691074" y="410574"/>
                  <a:pt x="691074" y="333775"/>
                </a:cubicBezTo>
                <a:cubicBezTo>
                  <a:pt x="691074" y="293194"/>
                  <a:pt x="691074" y="262758"/>
                  <a:pt x="691074" y="239932"/>
                </a:cubicBezTo>
                <a:close/>
                <a:moveTo>
                  <a:pt x="359569" y="28575"/>
                </a:moveTo>
                <a:cubicBezTo>
                  <a:pt x="176766" y="28575"/>
                  <a:pt x="28575" y="92187"/>
                  <a:pt x="28575" y="170657"/>
                </a:cubicBezTo>
                <a:cubicBezTo>
                  <a:pt x="28575" y="249127"/>
                  <a:pt x="176766" y="312739"/>
                  <a:pt x="359569" y="312739"/>
                </a:cubicBezTo>
                <a:cubicBezTo>
                  <a:pt x="542372" y="312739"/>
                  <a:pt x="690563" y="249127"/>
                  <a:pt x="690563" y="170657"/>
                </a:cubicBezTo>
                <a:cubicBezTo>
                  <a:pt x="690563" y="92187"/>
                  <a:pt x="542372" y="28575"/>
                  <a:pt x="359569" y="28575"/>
                </a:cubicBezTo>
                <a:close/>
                <a:moveTo>
                  <a:pt x="359569" y="0"/>
                </a:moveTo>
                <a:cubicBezTo>
                  <a:pt x="558153" y="0"/>
                  <a:pt x="719138" y="76050"/>
                  <a:pt x="719138" y="169863"/>
                </a:cubicBezTo>
                <a:lnTo>
                  <a:pt x="718799" y="171451"/>
                </a:lnTo>
                <a:lnTo>
                  <a:pt x="719138" y="171451"/>
                </a:lnTo>
                <a:cubicBezTo>
                  <a:pt x="719138" y="333775"/>
                  <a:pt x="719138" y="333775"/>
                  <a:pt x="719138" y="333775"/>
                </a:cubicBezTo>
                <a:lnTo>
                  <a:pt x="717915" y="339726"/>
                </a:lnTo>
                <a:lnTo>
                  <a:pt x="719138" y="339726"/>
                </a:lnTo>
                <a:cubicBezTo>
                  <a:pt x="719138" y="502050"/>
                  <a:pt x="719138" y="502050"/>
                  <a:pt x="719138" y="502050"/>
                </a:cubicBezTo>
                <a:lnTo>
                  <a:pt x="717915" y="508001"/>
                </a:lnTo>
                <a:lnTo>
                  <a:pt x="719138" y="508001"/>
                </a:lnTo>
                <a:cubicBezTo>
                  <a:pt x="719138" y="670325"/>
                  <a:pt x="719138" y="670325"/>
                  <a:pt x="719138" y="670325"/>
                </a:cubicBezTo>
                <a:cubicBezTo>
                  <a:pt x="719138" y="766323"/>
                  <a:pt x="561279" y="841376"/>
                  <a:pt x="359569" y="841376"/>
                </a:cubicBezTo>
                <a:cubicBezTo>
                  <a:pt x="157860" y="841376"/>
                  <a:pt x="0" y="766323"/>
                  <a:pt x="0" y="670325"/>
                </a:cubicBezTo>
                <a:cubicBezTo>
                  <a:pt x="0" y="508001"/>
                  <a:pt x="0" y="508001"/>
                  <a:pt x="0" y="508001"/>
                </a:cubicBezTo>
                <a:lnTo>
                  <a:pt x="1224" y="508001"/>
                </a:lnTo>
                <a:lnTo>
                  <a:pt x="0" y="502050"/>
                </a:lnTo>
                <a:cubicBezTo>
                  <a:pt x="0" y="339726"/>
                  <a:pt x="0" y="339726"/>
                  <a:pt x="0" y="339726"/>
                </a:cubicBezTo>
                <a:lnTo>
                  <a:pt x="1224" y="339726"/>
                </a:lnTo>
                <a:lnTo>
                  <a:pt x="0" y="333775"/>
                </a:lnTo>
                <a:cubicBezTo>
                  <a:pt x="0" y="171451"/>
                  <a:pt x="0" y="171451"/>
                  <a:pt x="0" y="171451"/>
                </a:cubicBezTo>
                <a:lnTo>
                  <a:pt x="339" y="171451"/>
                </a:lnTo>
                <a:lnTo>
                  <a:pt x="0" y="169863"/>
                </a:lnTo>
                <a:cubicBezTo>
                  <a:pt x="0" y="76050"/>
                  <a:pt x="160985" y="0"/>
                  <a:pt x="359569" y="0"/>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9" name="Oval 68"/>
          <p:cNvSpPr/>
          <p:nvPr/>
        </p:nvSpPr>
        <p:spPr bwMode="auto">
          <a:xfrm>
            <a:off x="4100745" y="1749310"/>
            <a:ext cx="1463040" cy="1463040"/>
          </a:xfrm>
          <a:prstGeom prst="ellipse">
            <a:avLst/>
          </a:prstGeom>
          <a:noFill/>
          <a:ln w="50800">
            <a:solidFill>
              <a:schemeClr val="accent1"/>
            </a:solidFill>
          </a:ln>
        </p:spPr>
        <p:txBody>
          <a:bodyPr vert="horz" wrap="square" lIns="91440" tIns="45720" rIns="91440" bIns="4572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u="none" strike="noStrike" kern="1200" cap="none" spc="0" normalizeH="0" baseline="0" noProof="0">
              <a:ln>
                <a:noFill/>
              </a:ln>
              <a:effectLst/>
              <a:uLnTx/>
              <a:uFillTx/>
              <a:ea typeface="+mn-ea"/>
              <a:cs typeface="+mn-cs"/>
            </a:endParaRPr>
          </a:p>
        </p:txBody>
      </p:sp>
      <p:sp>
        <p:nvSpPr>
          <p:cNvPr id="70" name="TextBox 69"/>
          <p:cNvSpPr txBox="1"/>
          <p:nvPr/>
        </p:nvSpPr>
        <p:spPr>
          <a:xfrm>
            <a:off x="1185867" y="5943190"/>
            <a:ext cx="931757" cy="387798"/>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u="none" strike="noStrike" kern="1200" cap="none" spc="0" normalizeH="0" baseline="0" noProof="0">
                <a:ln>
                  <a:noFill/>
                </a:ln>
                <a:effectLst/>
                <a:uLnTx/>
                <a:uFillTx/>
                <a:ea typeface="+mn-ea"/>
                <a:cs typeface="+mn-cs"/>
              </a:rPr>
              <a:t>SSRS Database</a:t>
            </a:r>
          </a:p>
        </p:txBody>
      </p:sp>
      <p:sp>
        <p:nvSpPr>
          <p:cNvPr id="71" name="TextBox 70"/>
          <p:cNvSpPr txBox="1"/>
          <p:nvPr/>
        </p:nvSpPr>
        <p:spPr>
          <a:xfrm>
            <a:off x="4232462" y="5943190"/>
            <a:ext cx="1197399" cy="581698"/>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u="none" strike="noStrike" kern="1200" cap="none" spc="0" normalizeH="0" baseline="0" noProof="0">
                <a:ln>
                  <a:noFill/>
                </a:ln>
                <a:effectLst/>
                <a:uLnTx/>
                <a:uFillTx/>
                <a:ea typeface="+mn-ea"/>
                <a:cs typeface="+mn-cs"/>
              </a:rPr>
              <a:t>Power BI Report Server Database</a:t>
            </a:r>
          </a:p>
        </p:txBody>
      </p:sp>
    </p:spTree>
    <p:extLst>
      <p:ext uri="{BB962C8B-B14F-4D97-AF65-F5344CB8AC3E}">
        <p14:creationId xmlns:p14="http://schemas.microsoft.com/office/powerpoint/2010/main" val="2957650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left)">
                                      <p:cBhvr>
                                        <p:cTn id="7" dur="500"/>
                                        <p:tgtEl>
                                          <p:spTgt spid="59"/>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75"/>
                                        </p:tgtEl>
                                        <p:attrNameLst>
                                          <p:attrName>style.visibility</p:attrName>
                                        </p:attrNameLst>
                                      </p:cBhvr>
                                      <p:to>
                                        <p:strVal val="visible"/>
                                      </p:to>
                                    </p:set>
                                    <p:animEffect transition="in" filter="fade">
                                      <p:cBhvr>
                                        <p:cTn id="13" dur="500"/>
                                        <p:tgtEl>
                                          <p:spTgt spid="7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500"/>
                                        <p:tgtEl>
                                          <p:spTgt spid="71"/>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wipe(up)">
                                      <p:cBhvr>
                                        <p:cTn id="2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75" grpId="0" animBg="1"/>
      <p:bldP spid="7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a:extLst/>
          </p:cNvPr>
          <p:cNvSpPr/>
          <p:nvPr/>
        </p:nvSpPr>
        <p:spPr bwMode="auto">
          <a:xfrm>
            <a:off x="515595" y="2051225"/>
            <a:ext cx="2272966" cy="2271913"/>
          </a:xfrm>
          <a:prstGeom prst="rect">
            <a:avLst/>
          </a:prstGeom>
          <a:noFill/>
          <a:ln>
            <a:solidFill>
              <a:schemeClr val="accent5"/>
            </a:solidFill>
          </a:ln>
        </p:spPr>
        <p:txBody>
          <a:bodyPr vert="horz" wrap="square" lIns="182880" tIns="45720" rIns="182880" bIns="45720" numCol="1" rtlCol="0" anchor="t" anchorCtr="0" compatLnSpc="1">
            <a:prstTxWarp prst="textNoShape">
              <a:avLst/>
            </a:prstTxWarp>
            <a:noAutofit/>
          </a:bodyPr>
          <a:lstStyle/>
          <a:p>
            <a:endParaRPr lang="en-US" sz="1050">
              <a:latin typeface="Consolas" panose="020B0609020204030204" pitchFamily="49" charset="0"/>
            </a:endParaRPr>
          </a:p>
        </p:txBody>
      </p:sp>
      <p:sp>
        <p:nvSpPr>
          <p:cNvPr id="64" name="Freeform: Shape 63"/>
          <p:cNvSpPr/>
          <p:nvPr/>
        </p:nvSpPr>
        <p:spPr bwMode="auto">
          <a:xfrm>
            <a:off x="3018286" y="2716811"/>
            <a:ext cx="5727862" cy="592123"/>
          </a:xfrm>
          <a:custGeom>
            <a:avLst/>
            <a:gdLst>
              <a:gd name="connsiteX0" fmla="*/ 1701994 w 3403989"/>
              <a:gd name="connsiteY0" fmla="*/ 0 h 896831"/>
              <a:gd name="connsiteX1" fmla="*/ 3295201 w 3403989"/>
              <a:gd name="connsiteY1" fmla="*/ 751351 h 896831"/>
              <a:gd name="connsiteX2" fmla="*/ 3403989 w 3403989"/>
              <a:gd name="connsiteY2" fmla="*/ 896831 h 896831"/>
              <a:gd name="connsiteX3" fmla="*/ 0 w 3403989"/>
              <a:gd name="connsiteY3" fmla="*/ 896831 h 896831"/>
              <a:gd name="connsiteX4" fmla="*/ 108787 w 3403989"/>
              <a:gd name="connsiteY4" fmla="*/ 751351 h 896831"/>
              <a:gd name="connsiteX5" fmla="*/ 1701994 w 3403989"/>
              <a:gd name="connsiteY5" fmla="*/ 0 h 896831"/>
              <a:gd name="connsiteX0" fmla="*/ 0 w 3403989"/>
              <a:gd name="connsiteY0" fmla="*/ 896831 h 988271"/>
              <a:gd name="connsiteX1" fmla="*/ 108787 w 3403989"/>
              <a:gd name="connsiteY1" fmla="*/ 751351 h 988271"/>
              <a:gd name="connsiteX2" fmla="*/ 1701994 w 3403989"/>
              <a:gd name="connsiteY2" fmla="*/ 0 h 988271"/>
              <a:gd name="connsiteX3" fmla="*/ 3295201 w 3403989"/>
              <a:gd name="connsiteY3" fmla="*/ 751351 h 988271"/>
              <a:gd name="connsiteX4" fmla="*/ 3403989 w 3403989"/>
              <a:gd name="connsiteY4" fmla="*/ 896831 h 988271"/>
              <a:gd name="connsiteX5" fmla="*/ 91440 w 3403989"/>
              <a:gd name="connsiteY5" fmla="*/ 988271 h 988271"/>
              <a:gd name="connsiteX0" fmla="*/ 0 w 3403989"/>
              <a:gd name="connsiteY0" fmla="*/ 896831 h 896831"/>
              <a:gd name="connsiteX1" fmla="*/ 108787 w 3403989"/>
              <a:gd name="connsiteY1" fmla="*/ 751351 h 896831"/>
              <a:gd name="connsiteX2" fmla="*/ 1701994 w 3403989"/>
              <a:gd name="connsiteY2" fmla="*/ 0 h 896831"/>
              <a:gd name="connsiteX3" fmla="*/ 3295201 w 3403989"/>
              <a:gd name="connsiteY3" fmla="*/ 751351 h 896831"/>
              <a:gd name="connsiteX4" fmla="*/ 3403989 w 3403989"/>
              <a:gd name="connsiteY4" fmla="*/ 896831 h 896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3989" h="896831">
                <a:moveTo>
                  <a:pt x="0" y="896831"/>
                </a:moveTo>
                <a:lnTo>
                  <a:pt x="108787" y="751351"/>
                </a:lnTo>
                <a:cubicBezTo>
                  <a:pt x="487480" y="292482"/>
                  <a:pt x="1060581" y="0"/>
                  <a:pt x="1701994" y="0"/>
                </a:cubicBezTo>
                <a:cubicBezTo>
                  <a:pt x="2343408" y="0"/>
                  <a:pt x="2916509" y="292482"/>
                  <a:pt x="3295201" y="751351"/>
                </a:cubicBezTo>
                <a:lnTo>
                  <a:pt x="3403989" y="896831"/>
                </a:lnTo>
              </a:path>
            </a:pathLst>
          </a:custGeom>
          <a:noFill/>
          <a:ln w="22225" cap="rnd">
            <a:solidFill>
              <a:schemeClr val="bg1">
                <a:lumMod val="75000"/>
              </a:schemeClr>
            </a:solidFill>
            <a:prstDash val="dash"/>
            <a:round/>
            <a:headEnd/>
            <a:tailEnd type="stealth" w="lg" len="lg"/>
          </a:ln>
        </p:spPr>
        <p:txBody>
          <a:bodyPr vert="horz" wrap="square" lIns="91427" tIns="45713" rIns="91427" bIns="45713" numCol="1" anchor="t" anchorCtr="0" compatLnSpc="1">
            <a:prstTxWarp prst="textNoShape">
              <a:avLst/>
            </a:prstTxWarp>
          </a:bodyPr>
          <a:lstStyle/>
          <a:p>
            <a:pPr defTabSz="914367"/>
            <a:endParaRPr lang="en-US">
              <a:solidFill>
                <a:srgbClr val="505050"/>
              </a:solidFill>
              <a:latin typeface="Segoe UI Light"/>
            </a:endParaRPr>
          </a:p>
        </p:txBody>
      </p:sp>
      <p:sp>
        <p:nvSpPr>
          <p:cNvPr id="81" name="Oval 80"/>
          <p:cNvSpPr/>
          <p:nvPr/>
        </p:nvSpPr>
        <p:spPr bwMode="auto">
          <a:xfrm>
            <a:off x="4643797" y="1543307"/>
            <a:ext cx="1845466" cy="1845197"/>
          </a:xfrm>
          <a:prstGeom prst="ellipse">
            <a:avLst/>
          </a:prstGeom>
          <a:solidFill>
            <a:schemeClr val="bg1"/>
          </a:solidFill>
          <a:ln w="50800">
            <a:solidFill>
              <a:schemeClr val="accent2"/>
            </a:solidFill>
          </a:ln>
        </p:spPr>
        <p:txBody>
          <a:bodyPr vert="horz" wrap="square" lIns="91440" tIns="45720" rIns="91440" bIns="4572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u="none" strike="noStrike" kern="1200" cap="none" spc="0" normalizeH="0" baseline="0" noProof="0">
              <a:ln>
                <a:noFill/>
              </a:ln>
              <a:effectLst/>
              <a:uLnTx/>
              <a:uFillTx/>
              <a:ea typeface="+mn-ea"/>
              <a:cs typeface="+mn-cs"/>
            </a:endParaRPr>
          </a:p>
        </p:txBody>
      </p:sp>
      <p:sp>
        <p:nvSpPr>
          <p:cNvPr id="3" name="Title 2"/>
          <p:cNvSpPr>
            <a:spLocks noGrp="1"/>
          </p:cNvSpPr>
          <p:nvPr>
            <p:ph type="title"/>
          </p:nvPr>
        </p:nvSpPr>
        <p:spPr/>
        <p:txBody>
          <a:bodyPr/>
          <a:lstStyle/>
          <a:p>
            <a:r>
              <a:rPr lang="en-US" sz="4400"/>
              <a:t>Migrate from SSRS (SharePoint-integrated mode)</a:t>
            </a:r>
          </a:p>
        </p:txBody>
      </p:sp>
      <p:sp>
        <p:nvSpPr>
          <p:cNvPr id="198" name="Rectangle 197">
            <a:extLst>
              <a:ext uri="{FF2B5EF4-FFF2-40B4-BE49-F238E27FC236}">
                <a16:creationId xmlns:a16="http://schemas.microsoft.com/office/drawing/2014/main" id="{ABAC3D4F-2F1D-432C-A063-B1C83A6323FA}"/>
              </a:ext>
            </a:extLst>
          </p:cNvPr>
          <p:cNvSpPr/>
          <p:nvPr/>
        </p:nvSpPr>
        <p:spPr bwMode="auto">
          <a:xfrm>
            <a:off x="4132709" y="4671871"/>
            <a:ext cx="3652493" cy="1431722"/>
          </a:xfrm>
          <a:prstGeom prst="rect">
            <a:avLst/>
          </a:prstGeom>
          <a:solidFill>
            <a:schemeClr val="bg1">
              <a:lumMod val="95000"/>
            </a:schemeClr>
          </a:solidFill>
          <a:ln>
            <a:noFill/>
          </a:ln>
        </p:spPr>
        <p:txBody>
          <a:bodyPr vert="horz" wrap="square" lIns="182880" tIns="45720" rIns="182880" bIns="45720" numCol="1" rtlCol="0" anchor="t" anchorCtr="0" compatLnSpc="1">
            <a:prstTxWarp prst="textNoShape">
              <a:avLst/>
            </a:prstTxWarp>
            <a:noAutofit/>
          </a:bodyPr>
          <a:lstStyle/>
          <a:p>
            <a:r>
              <a:rPr lang="en-US" sz="1200">
                <a:solidFill>
                  <a:srgbClr val="0078D7"/>
                </a:solidFill>
                <a:latin typeface="Segoe UI Semibold" panose="020B0702040204020203" pitchFamily="34" charset="0"/>
                <a:ea typeface="Segoe UI" pitchFamily="34" charset="0"/>
                <a:cs typeface="Segoe UI Semibold" panose="020B0702040204020203" pitchFamily="34" charset="0"/>
              </a:rPr>
              <a:t>Sample Script</a:t>
            </a:r>
          </a:p>
          <a:p>
            <a:r>
              <a:rPr lang="en-US" sz="1050">
                <a:latin typeface="Consolas" panose="020B0609020204030204" pitchFamily="49" charset="0"/>
              </a:rPr>
              <a:t>rs.exe</a:t>
            </a:r>
          </a:p>
          <a:p>
            <a:r>
              <a:rPr lang="en-US" sz="1050">
                <a:latin typeface="Consolas" panose="020B0609020204030204" pitchFamily="49" charset="0"/>
              </a:rPr>
              <a:t>-</a:t>
            </a:r>
            <a:r>
              <a:rPr lang="en-US" sz="1050" err="1">
                <a:latin typeface="Consolas" panose="020B0609020204030204" pitchFamily="49" charset="0"/>
              </a:rPr>
              <a:t>i</a:t>
            </a:r>
            <a:r>
              <a:rPr lang="en-US" sz="1050">
                <a:latin typeface="Consolas" panose="020B0609020204030204" pitchFamily="49" charset="0"/>
              </a:rPr>
              <a:t> </a:t>
            </a:r>
            <a:r>
              <a:rPr lang="en-US" sz="1050" err="1">
                <a:latin typeface="Consolas" panose="020B0609020204030204" pitchFamily="49" charset="0"/>
              </a:rPr>
              <a:t>ssrs_migration.rss</a:t>
            </a:r>
            <a:r>
              <a:rPr lang="en-US" sz="1050">
                <a:latin typeface="Consolas" panose="020B0609020204030204" pitchFamily="49" charset="0"/>
              </a:rPr>
              <a:t> -e Mgmt2010</a:t>
            </a:r>
          </a:p>
          <a:p>
            <a:r>
              <a:rPr lang="en-US" sz="1050">
                <a:latin typeface="Consolas" panose="020B0609020204030204" pitchFamily="49" charset="0"/>
              </a:rPr>
              <a:t>-s </a:t>
            </a:r>
            <a:r>
              <a:rPr lang="en-US" sz="1050">
                <a:latin typeface="Consolas" panose="020B0609020204030204" pitchFamily="49" charset="0"/>
                <a:hlinkClick r:id="rId3"/>
              </a:rPr>
              <a:t>http://SourceServer/_vti_bin/reportserver</a:t>
            </a:r>
            <a:endParaRPr lang="en-US" sz="1050">
              <a:latin typeface="Consolas" panose="020B0609020204030204" pitchFamily="49" charset="0"/>
            </a:endParaRPr>
          </a:p>
          <a:p>
            <a:r>
              <a:rPr lang="en-US" sz="1050">
                <a:latin typeface="Consolas" panose="020B0609020204030204" pitchFamily="49" charset="0"/>
              </a:rPr>
              <a:t>-v </a:t>
            </a:r>
            <a:r>
              <a:rPr lang="en-US" sz="1050" err="1">
                <a:latin typeface="Consolas" panose="020B0609020204030204" pitchFamily="49" charset="0"/>
              </a:rPr>
              <a:t>st</a:t>
            </a:r>
            <a:r>
              <a:rPr lang="en-US" sz="1050">
                <a:latin typeface="Consolas" panose="020B0609020204030204" pitchFamily="49" charset="0"/>
              </a:rPr>
              <a:t>="sites/bi" -v f="Shared Documents“</a:t>
            </a:r>
          </a:p>
          <a:p>
            <a:r>
              <a:rPr lang="en-US" sz="1050">
                <a:latin typeface="Consolas" panose="020B0609020204030204" pitchFamily="49" charset="0"/>
              </a:rPr>
              <a:t>-u Domain\User1 -p Password</a:t>
            </a:r>
          </a:p>
          <a:p>
            <a:r>
              <a:rPr lang="en-US" sz="1050">
                <a:latin typeface="Consolas" panose="020B0609020204030204" pitchFamily="49" charset="0"/>
              </a:rPr>
              <a:t>-v </a:t>
            </a:r>
            <a:r>
              <a:rPr lang="en-US" sz="1050" err="1">
                <a:latin typeface="Consolas" panose="020B0609020204030204" pitchFamily="49" charset="0"/>
              </a:rPr>
              <a:t>ts</a:t>
            </a:r>
            <a:r>
              <a:rPr lang="en-US" sz="1050">
                <a:latin typeface="Consolas" panose="020B0609020204030204" pitchFamily="49" charset="0"/>
              </a:rPr>
              <a:t>=</a:t>
            </a:r>
            <a:r>
              <a:rPr lang="en-US" sz="1050">
                <a:latin typeface="Consolas" panose="020B0609020204030204" pitchFamily="49" charset="0"/>
                <a:hlinkClick r:id="rId4"/>
              </a:rPr>
              <a:t>http://TargetServer/reportserver</a:t>
            </a:r>
            <a:endParaRPr lang="en-US" sz="1050">
              <a:latin typeface="Consolas" panose="020B0609020204030204" pitchFamily="49" charset="0"/>
            </a:endParaRPr>
          </a:p>
          <a:p>
            <a:r>
              <a:rPr lang="en-US" sz="1050">
                <a:latin typeface="Consolas" panose="020B0609020204030204" pitchFamily="49" charset="0"/>
              </a:rPr>
              <a:t>-v </a:t>
            </a:r>
            <a:r>
              <a:rPr lang="en-US" sz="1050" err="1">
                <a:latin typeface="Consolas" panose="020B0609020204030204" pitchFamily="49" charset="0"/>
              </a:rPr>
              <a:t>tu</a:t>
            </a:r>
            <a:r>
              <a:rPr lang="en-US" sz="1050">
                <a:latin typeface="Consolas" panose="020B0609020204030204" pitchFamily="49" charset="0"/>
              </a:rPr>
              <a:t>="Domain\User" -v </a:t>
            </a:r>
            <a:r>
              <a:rPr lang="en-US" sz="1050" err="1">
                <a:latin typeface="Consolas" panose="020B0609020204030204" pitchFamily="49" charset="0"/>
              </a:rPr>
              <a:t>tp</a:t>
            </a:r>
            <a:r>
              <a:rPr lang="en-US" sz="1050">
                <a:latin typeface="Consolas" panose="020B0609020204030204" pitchFamily="49" charset="0"/>
              </a:rPr>
              <a:t>="Password"</a:t>
            </a:r>
          </a:p>
        </p:txBody>
      </p:sp>
      <p:sp>
        <p:nvSpPr>
          <p:cNvPr id="27" name="Freeform: Shape 26"/>
          <p:cNvSpPr>
            <a:spLocks noChangeArrowheads="1"/>
          </p:cNvSpPr>
          <p:nvPr/>
        </p:nvSpPr>
        <p:spPr bwMode="auto">
          <a:xfrm>
            <a:off x="1001356" y="5056345"/>
            <a:ext cx="1291066" cy="1453836"/>
          </a:xfrm>
          <a:custGeom>
            <a:avLst/>
            <a:gdLst>
              <a:gd name="connsiteX0" fmla="*/ 691074 w 719138"/>
              <a:gd name="connsiteY0" fmla="*/ 569495 h 841376"/>
              <a:gd name="connsiteX1" fmla="*/ 658553 w 719138"/>
              <a:gd name="connsiteY1" fmla="*/ 598358 h 841376"/>
              <a:gd name="connsiteX2" fmla="*/ 359569 w 719138"/>
              <a:gd name="connsiteY2" fmla="*/ 673101 h 841376"/>
              <a:gd name="connsiteX3" fmla="*/ 60585 w 719138"/>
              <a:gd name="connsiteY3" fmla="*/ 598358 h 841376"/>
              <a:gd name="connsiteX4" fmla="*/ 28064 w 719138"/>
              <a:gd name="connsiteY4" fmla="*/ 569495 h 841376"/>
              <a:gd name="connsiteX5" fmla="*/ 28064 w 719138"/>
              <a:gd name="connsiteY5" fmla="*/ 601845 h 841376"/>
              <a:gd name="connsiteX6" fmla="*/ 28064 w 719138"/>
              <a:gd name="connsiteY6" fmla="*/ 670325 h 841376"/>
              <a:gd name="connsiteX7" fmla="*/ 359569 w 719138"/>
              <a:gd name="connsiteY7" fmla="*/ 813450 h 841376"/>
              <a:gd name="connsiteX8" fmla="*/ 691074 w 719138"/>
              <a:gd name="connsiteY8" fmla="*/ 670325 h 841376"/>
              <a:gd name="connsiteX9" fmla="*/ 691074 w 719138"/>
              <a:gd name="connsiteY9" fmla="*/ 576482 h 841376"/>
              <a:gd name="connsiteX10" fmla="*/ 691074 w 719138"/>
              <a:gd name="connsiteY10" fmla="*/ 401220 h 841376"/>
              <a:gd name="connsiteX11" fmla="*/ 658553 w 719138"/>
              <a:gd name="connsiteY11" fmla="*/ 430083 h 841376"/>
              <a:gd name="connsiteX12" fmla="*/ 359569 w 719138"/>
              <a:gd name="connsiteY12" fmla="*/ 504826 h 841376"/>
              <a:gd name="connsiteX13" fmla="*/ 60585 w 719138"/>
              <a:gd name="connsiteY13" fmla="*/ 430083 h 841376"/>
              <a:gd name="connsiteX14" fmla="*/ 28064 w 719138"/>
              <a:gd name="connsiteY14" fmla="*/ 401220 h 841376"/>
              <a:gd name="connsiteX15" fmla="*/ 28064 w 719138"/>
              <a:gd name="connsiteY15" fmla="*/ 433570 h 841376"/>
              <a:gd name="connsiteX16" fmla="*/ 28064 w 719138"/>
              <a:gd name="connsiteY16" fmla="*/ 502050 h 841376"/>
              <a:gd name="connsiteX17" fmla="*/ 359569 w 719138"/>
              <a:gd name="connsiteY17" fmla="*/ 645175 h 841376"/>
              <a:gd name="connsiteX18" fmla="*/ 691074 w 719138"/>
              <a:gd name="connsiteY18" fmla="*/ 502050 h 841376"/>
              <a:gd name="connsiteX19" fmla="*/ 691074 w 719138"/>
              <a:gd name="connsiteY19" fmla="*/ 408207 h 841376"/>
              <a:gd name="connsiteX20" fmla="*/ 691074 w 719138"/>
              <a:gd name="connsiteY20" fmla="*/ 235688 h 841376"/>
              <a:gd name="connsiteX21" fmla="*/ 690881 w 719138"/>
              <a:gd name="connsiteY21" fmla="*/ 235982 h 841376"/>
              <a:gd name="connsiteX22" fmla="*/ 359569 w 719138"/>
              <a:gd name="connsiteY22" fmla="*/ 339726 h 841376"/>
              <a:gd name="connsiteX23" fmla="*/ 28257 w 719138"/>
              <a:gd name="connsiteY23" fmla="*/ 235982 h 841376"/>
              <a:gd name="connsiteX24" fmla="*/ 28064 w 719138"/>
              <a:gd name="connsiteY24" fmla="*/ 235688 h 841376"/>
              <a:gd name="connsiteX25" fmla="*/ 28064 w 719138"/>
              <a:gd name="connsiteY25" fmla="*/ 265295 h 841376"/>
              <a:gd name="connsiteX26" fmla="*/ 28064 w 719138"/>
              <a:gd name="connsiteY26" fmla="*/ 333775 h 841376"/>
              <a:gd name="connsiteX27" fmla="*/ 359569 w 719138"/>
              <a:gd name="connsiteY27" fmla="*/ 476899 h 841376"/>
              <a:gd name="connsiteX28" fmla="*/ 691074 w 719138"/>
              <a:gd name="connsiteY28" fmla="*/ 333775 h 841376"/>
              <a:gd name="connsiteX29" fmla="*/ 691074 w 719138"/>
              <a:gd name="connsiteY29" fmla="*/ 239932 h 841376"/>
              <a:gd name="connsiteX30" fmla="*/ 359569 w 719138"/>
              <a:gd name="connsiteY30" fmla="*/ 28575 h 841376"/>
              <a:gd name="connsiteX31" fmla="*/ 28575 w 719138"/>
              <a:gd name="connsiteY31" fmla="*/ 170657 h 841376"/>
              <a:gd name="connsiteX32" fmla="*/ 359569 w 719138"/>
              <a:gd name="connsiteY32" fmla="*/ 312739 h 841376"/>
              <a:gd name="connsiteX33" fmla="*/ 690563 w 719138"/>
              <a:gd name="connsiteY33" fmla="*/ 170657 h 841376"/>
              <a:gd name="connsiteX34" fmla="*/ 359569 w 719138"/>
              <a:gd name="connsiteY34" fmla="*/ 28575 h 841376"/>
              <a:gd name="connsiteX35" fmla="*/ 359569 w 719138"/>
              <a:gd name="connsiteY35" fmla="*/ 0 h 841376"/>
              <a:gd name="connsiteX36" fmla="*/ 719138 w 719138"/>
              <a:gd name="connsiteY36" fmla="*/ 169863 h 841376"/>
              <a:gd name="connsiteX37" fmla="*/ 718799 w 719138"/>
              <a:gd name="connsiteY37" fmla="*/ 171451 h 841376"/>
              <a:gd name="connsiteX38" fmla="*/ 719138 w 719138"/>
              <a:gd name="connsiteY38" fmla="*/ 171451 h 841376"/>
              <a:gd name="connsiteX39" fmla="*/ 719138 w 719138"/>
              <a:gd name="connsiteY39" fmla="*/ 333775 h 841376"/>
              <a:gd name="connsiteX40" fmla="*/ 717915 w 719138"/>
              <a:gd name="connsiteY40" fmla="*/ 339726 h 841376"/>
              <a:gd name="connsiteX41" fmla="*/ 719138 w 719138"/>
              <a:gd name="connsiteY41" fmla="*/ 339726 h 841376"/>
              <a:gd name="connsiteX42" fmla="*/ 719138 w 719138"/>
              <a:gd name="connsiteY42" fmla="*/ 502050 h 841376"/>
              <a:gd name="connsiteX43" fmla="*/ 717915 w 719138"/>
              <a:gd name="connsiteY43" fmla="*/ 508001 h 841376"/>
              <a:gd name="connsiteX44" fmla="*/ 719138 w 719138"/>
              <a:gd name="connsiteY44" fmla="*/ 508001 h 841376"/>
              <a:gd name="connsiteX45" fmla="*/ 719138 w 719138"/>
              <a:gd name="connsiteY45" fmla="*/ 670325 h 841376"/>
              <a:gd name="connsiteX46" fmla="*/ 359569 w 719138"/>
              <a:gd name="connsiteY46" fmla="*/ 841376 h 841376"/>
              <a:gd name="connsiteX47" fmla="*/ 0 w 719138"/>
              <a:gd name="connsiteY47" fmla="*/ 670325 h 841376"/>
              <a:gd name="connsiteX48" fmla="*/ 0 w 719138"/>
              <a:gd name="connsiteY48" fmla="*/ 508001 h 841376"/>
              <a:gd name="connsiteX49" fmla="*/ 1224 w 719138"/>
              <a:gd name="connsiteY49" fmla="*/ 508001 h 841376"/>
              <a:gd name="connsiteX50" fmla="*/ 0 w 719138"/>
              <a:gd name="connsiteY50" fmla="*/ 502050 h 841376"/>
              <a:gd name="connsiteX51" fmla="*/ 0 w 719138"/>
              <a:gd name="connsiteY51" fmla="*/ 339726 h 841376"/>
              <a:gd name="connsiteX52" fmla="*/ 1224 w 719138"/>
              <a:gd name="connsiteY52" fmla="*/ 339726 h 841376"/>
              <a:gd name="connsiteX53" fmla="*/ 0 w 719138"/>
              <a:gd name="connsiteY53" fmla="*/ 333775 h 841376"/>
              <a:gd name="connsiteX54" fmla="*/ 0 w 719138"/>
              <a:gd name="connsiteY54" fmla="*/ 171451 h 841376"/>
              <a:gd name="connsiteX55" fmla="*/ 339 w 719138"/>
              <a:gd name="connsiteY55" fmla="*/ 171451 h 841376"/>
              <a:gd name="connsiteX56" fmla="*/ 0 w 719138"/>
              <a:gd name="connsiteY56" fmla="*/ 169863 h 841376"/>
              <a:gd name="connsiteX57" fmla="*/ 359569 w 719138"/>
              <a:gd name="connsiteY57" fmla="*/ 0 h 84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719138" h="841376">
                <a:moveTo>
                  <a:pt x="691074" y="569495"/>
                </a:moveTo>
                <a:lnTo>
                  <a:pt x="658553" y="598358"/>
                </a:lnTo>
                <a:cubicBezTo>
                  <a:pt x="594577" y="643784"/>
                  <a:pt x="485638" y="673101"/>
                  <a:pt x="359569" y="673101"/>
                </a:cubicBezTo>
                <a:cubicBezTo>
                  <a:pt x="233501" y="673101"/>
                  <a:pt x="124561" y="643784"/>
                  <a:pt x="60585" y="598358"/>
                </a:cubicBezTo>
                <a:lnTo>
                  <a:pt x="28064" y="569495"/>
                </a:lnTo>
                <a:lnTo>
                  <a:pt x="28064" y="601845"/>
                </a:lnTo>
                <a:cubicBezTo>
                  <a:pt x="28064" y="670325"/>
                  <a:pt x="28064" y="670325"/>
                  <a:pt x="28064" y="670325"/>
                </a:cubicBezTo>
                <a:cubicBezTo>
                  <a:pt x="28064" y="748869"/>
                  <a:pt x="180662" y="813450"/>
                  <a:pt x="359569" y="813450"/>
                </a:cubicBezTo>
                <a:cubicBezTo>
                  <a:pt x="538477" y="813450"/>
                  <a:pt x="691074" y="748869"/>
                  <a:pt x="691074" y="670325"/>
                </a:cubicBezTo>
                <a:cubicBezTo>
                  <a:pt x="691074" y="629744"/>
                  <a:pt x="691074" y="599308"/>
                  <a:pt x="691074" y="576482"/>
                </a:cubicBezTo>
                <a:close/>
                <a:moveTo>
                  <a:pt x="691074" y="401220"/>
                </a:moveTo>
                <a:lnTo>
                  <a:pt x="658553" y="430083"/>
                </a:lnTo>
                <a:cubicBezTo>
                  <a:pt x="594577" y="475509"/>
                  <a:pt x="485638" y="504826"/>
                  <a:pt x="359569" y="504826"/>
                </a:cubicBezTo>
                <a:cubicBezTo>
                  <a:pt x="233501" y="504826"/>
                  <a:pt x="124561" y="475509"/>
                  <a:pt x="60585" y="430083"/>
                </a:cubicBezTo>
                <a:lnTo>
                  <a:pt x="28064" y="401220"/>
                </a:lnTo>
                <a:lnTo>
                  <a:pt x="28064" y="433570"/>
                </a:lnTo>
                <a:cubicBezTo>
                  <a:pt x="28064" y="502050"/>
                  <a:pt x="28064" y="502050"/>
                  <a:pt x="28064" y="502050"/>
                </a:cubicBezTo>
                <a:cubicBezTo>
                  <a:pt x="28064" y="580594"/>
                  <a:pt x="180662" y="645175"/>
                  <a:pt x="359569" y="645175"/>
                </a:cubicBezTo>
                <a:cubicBezTo>
                  <a:pt x="538477" y="645175"/>
                  <a:pt x="691074" y="580594"/>
                  <a:pt x="691074" y="502050"/>
                </a:cubicBezTo>
                <a:cubicBezTo>
                  <a:pt x="691074" y="461469"/>
                  <a:pt x="691074" y="431033"/>
                  <a:pt x="691074" y="408207"/>
                </a:cubicBezTo>
                <a:close/>
                <a:moveTo>
                  <a:pt x="691074" y="235688"/>
                </a:moveTo>
                <a:lnTo>
                  <a:pt x="690881" y="235982"/>
                </a:lnTo>
                <a:cubicBezTo>
                  <a:pt x="636296" y="296948"/>
                  <a:pt x="508507" y="339726"/>
                  <a:pt x="359569" y="339726"/>
                </a:cubicBezTo>
                <a:cubicBezTo>
                  <a:pt x="210631" y="339726"/>
                  <a:pt x="82843" y="296948"/>
                  <a:pt x="28257" y="235982"/>
                </a:cubicBezTo>
                <a:lnTo>
                  <a:pt x="28064" y="235688"/>
                </a:lnTo>
                <a:lnTo>
                  <a:pt x="28064" y="265295"/>
                </a:lnTo>
                <a:cubicBezTo>
                  <a:pt x="28064" y="333775"/>
                  <a:pt x="28064" y="333775"/>
                  <a:pt x="28064" y="333775"/>
                </a:cubicBezTo>
                <a:cubicBezTo>
                  <a:pt x="28064" y="410574"/>
                  <a:pt x="180662" y="476899"/>
                  <a:pt x="359569" y="476899"/>
                </a:cubicBezTo>
                <a:cubicBezTo>
                  <a:pt x="538477" y="476899"/>
                  <a:pt x="691074" y="410574"/>
                  <a:pt x="691074" y="333775"/>
                </a:cubicBezTo>
                <a:cubicBezTo>
                  <a:pt x="691074" y="293194"/>
                  <a:pt x="691074" y="262758"/>
                  <a:pt x="691074" y="239932"/>
                </a:cubicBezTo>
                <a:close/>
                <a:moveTo>
                  <a:pt x="359569" y="28575"/>
                </a:moveTo>
                <a:cubicBezTo>
                  <a:pt x="176766" y="28575"/>
                  <a:pt x="28575" y="92187"/>
                  <a:pt x="28575" y="170657"/>
                </a:cubicBezTo>
                <a:cubicBezTo>
                  <a:pt x="28575" y="249127"/>
                  <a:pt x="176766" y="312739"/>
                  <a:pt x="359569" y="312739"/>
                </a:cubicBezTo>
                <a:cubicBezTo>
                  <a:pt x="542372" y="312739"/>
                  <a:pt x="690563" y="249127"/>
                  <a:pt x="690563" y="170657"/>
                </a:cubicBezTo>
                <a:cubicBezTo>
                  <a:pt x="690563" y="92187"/>
                  <a:pt x="542372" y="28575"/>
                  <a:pt x="359569" y="28575"/>
                </a:cubicBezTo>
                <a:close/>
                <a:moveTo>
                  <a:pt x="359569" y="0"/>
                </a:moveTo>
                <a:cubicBezTo>
                  <a:pt x="558153" y="0"/>
                  <a:pt x="719138" y="76050"/>
                  <a:pt x="719138" y="169863"/>
                </a:cubicBezTo>
                <a:lnTo>
                  <a:pt x="718799" y="171451"/>
                </a:lnTo>
                <a:lnTo>
                  <a:pt x="719138" y="171451"/>
                </a:lnTo>
                <a:cubicBezTo>
                  <a:pt x="719138" y="333775"/>
                  <a:pt x="719138" y="333775"/>
                  <a:pt x="719138" y="333775"/>
                </a:cubicBezTo>
                <a:lnTo>
                  <a:pt x="717915" y="339726"/>
                </a:lnTo>
                <a:lnTo>
                  <a:pt x="719138" y="339726"/>
                </a:lnTo>
                <a:cubicBezTo>
                  <a:pt x="719138" y="502050"/>
                  <a:pt x="719138" y="502050"/>
                  <a:pt x="719138" y="502050"/>
                </a:cubicBezTo>
                <a:lnTo>
                  <a:pt x="717915" y="508001"/>
                </a:lnTo>
                <a:lnTo>
                  <a:pt x="719138" y="508001"/>
                </a:lnTo>
                <a:cubicBezTo>
                  <a:pt x="719138" y="670325"/>
                  <a:pt x="719138" y="670325"/>
                  <a:pt x="719138" y="670325"/>
                </a:cubicBezTo>
                <a:cubicBezTo>
                  <a:pt x="719138" y="766323"/>
                  <a:pt x="561279" y="841376"/>
                  <a:pt x="359569" y="841376"/>
                </a:cubicBezTo>
                <a:cubicBezTo>
                  <a:pt x="157860" y="841376"/>
                  <a:pt x="0" y="766323"/>
                  <a:pt x="0" y="670325"/>
                </a:cubicBezTo>
                <a:cubicBezTo>
                  <a:pt x="0" y="508001"/>
                  <a:pt x="0" y="508001"/>
                  <a:pt x="0" y="508001"/>
                </a:cubicBezTo>
                <a:lnTo>
                  <a:pt x="1224" y="508001"/>
                </a:lnTo>
                <a:lnTo>
                  <a:pt x="0" y="502050"/>
                </a:lnTo>
                <a:cubicBezTo>
                  <a:pt x="0" y="339726"/>
                  <a:pt x="0" y="339726"/>
                  <a:pt x="0" y="339726"/>
                </a:cubicBezTo>
                <a:lnTo>
                  <a:pt x="1224" y="339726"/>
                </a:lnTo>
                <a:lnTo>
                  <a:pt x="0" y="333775"/>
                </a:lnTo>
                <a:cubicBezTo>
                  <a:pt x="0" y="171451"/>
                  <a:pt x="0" y="171451"/>
                  <a:pt x="0" y="171451"/>
                </a:cubicBezTo>
                <a:lnTo>
                  <a:pt x="339" y="171451"/>
                </a:lnTo>
                <a:lnTo>
                  <a:pt x="0" y="169863"/>
                </a:lnTo>
                <a:cubicBezTo>
                  <a:pt x="0" y="76050"/>
                  <a:pt x="160985" y="0"/>
                  <a:pt x="359569" y="0"/>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a:ln>
                <a:noFill/>
              </a:ln>
              <a:solidFill>
                <a:srgbClr val="353535"/>
              </a:solidFill>
              <a:effectLst/>
              <a:uLnTx/>
              <a:uFillTx/>
              <a:latin typeface="Segoe UI Semilight"/>
              <a:ea typeface="+mn-ea"/>
              <a:cs typeface="+mn-cs"/>
            </a:endParaRPr>
          </a:p>
        </p:txBody>
      </p:sp>
      <p:sp>
        <p:nvSpPr>
          <p:cNvPr id="28" name="Freeform: Shape 27"/>
          <p:cNvSpPr>
            <a:spLocks noChangeArrowheads="1"/>
          </p:cNvSpPr>
          <p:nvPr/>
        </p:nvSpPr>
        <p:spPr bwMode="auto">
          <a:xfrm>
            <a:off x="9093463" y="5066027"/>
            <a:ext cx="1291066" cy="1453836"/>
          </a:xfrm>
          <a:custGeom>
            <a:avLst/>
            <a:gdLst>
              <a:gd name="connsiteX0" fmla="*/ 691074 w 719138"/>
              <a:gd name="connsiteY0" fmla="*/ 569495 h 841376"/>
              <a:gd name="connsiteX1" fmla="*/ 658553 w 719138"/>
              <a:gd name="connsiteY1" fmla="*/ 598358 h 841376"/>
              <a:gd name="connsiteX2" fmla="*/ 359569 w 719138"/>
              <a:gd name="connsiteY2" fmla="*/ 673101 h 841376"/>
              <a:gd name="connsiteX3" fmla="*/ 60585 w 719138"/>
              <a:gd name="connsiteY3" fmla="*/ 598358 h 841376"/>
              <a:gd name="connsiteX4" fmla="*/ 28064 w 719138"/>
              <a:gd name="connsiteY4" fmla="*/ 569495 h 841376"/>
              <a:gd name="connsiteX5" fmla="*/ 28064 w 719138"/>
              <a:gd name="connsiteY5" fmla="*/ 601845 h 841376"/>
              <a:gd name="connsiteX6" fmla="*/ 28064 w 719138"/>
              <a:gd name="connsiteY6" fmla="*/ 670325 h 841376"/>
              <a:gd name="connsiteX7" fmla="*/ 359569 w 719138"/>
              <a:gd name="connsiteY7" fmla="*/ 813450 h 841376"/>
              <a:gd name="connsiteX8" fmla="*/ 691074 w 719138"/>
              <a:gd name="connsiteY8" fmla="*/ 670325 h 841376"/>
              <a:gd name="connsiteX9" fmla="*/ 691074 w 719138"/>
              <a:gd name="connsiteY9" fmla="*/ 576482 h 841376"/>
              <a:gd name="connsiteX10" fmla="*/ 691074 w 719138"/>
              <a:gd name="connsiteY10" fmla="*/ 401220 h 841376"/>
              <a:gd name="connsiteX11" fmla="*/ 658553 w 719138"/>
              <a:gd name="connsiteY11" fmla="*/ 430083 h 841376"/>
              <a:gd name="connsiteX12" fmla="*/ 359569 w 719138"/>
              <a:gd name="connsiteY12" fmla="*/ 504826 h 841376"/>
              <a:gd name="connsiteX13" fmla="*/ 60585 w 719138"/>
              <a:gd name="connsiteY13" fmla="*/ 430083 h 841376"/>
              <a:gd name="connsiteX14" fmla="*/ 28064 w 719138"/>
              <a:gd name="connsiteY14" fmla="*/ 401220 h 841376"/>
              <a:gd name="connsiteX15" fmla="*/ 28064 w 719138"/>
              <a:gd name="connsiteY15" fmla="*/ 433570 h 841376"/>
              <a:gd name="connsiteX16" fmla="*/ 28064 w 719138"/>
              <a:gd name="connsiteY16" fmla="*/ 502050 h 841376"/>
              <a:gd name="connsiteX17" fmla="*/ 359569 w 719138"/>
              <a:gd name="connsiteY17" fmla="*/ 645175 h 841376"/>
              <a:gd name="connsiteX18" fmla="*/ 691074 w 719138"/>
              <a:gd name="connsiteY18" fmla="*/ 502050 h 841376"/>
              <a:gd name="connsiteX19" fmla="*/ 691074 w 719138"/>
              <a:gd name="connsiteY19" fmla="*/ 408207 h 841376"/>
              <a:gd name="connsiteX20" fmla="*/ 691074 w 719138"/>
              <a:gd name="connsiteY20" fmla="*/ 235688 h 841376"/>
              <a:gd name="connsiteX21" fmla="*/ 690881 w 719138"/>
              <a:gd name="connsiteY21" fmla="*/ 235982 h 841376"/>
              <a:gd name="connsiteX22" fmla="*/ 359569 w 719138"/>
              <a:gd name="connsiteY22" fmla="*/ 339726 h 841376"/>
              <a:gd name="connsiteX23" fmla="*/ 28257 w 719138"/>
              <a:gd name="connsiteY23" fmla="*/ 235982 h 841376"/>
              <a:gd name="connsiteX24" fmla="*/ 28064 w 719138"/>
              <a:gd name="connsiteY24" fmla="*/ 235688 h 841376"/>
              <a:gd name="connsiteX25" fmla="*/ 28064 w 719138"/>
              <a:gd name="connsiteY25" fmla="*/ 265295 h 841376"/>
              <a:gd name="connsiteX26" fmla="*/ 28064 w 719138"/>
              <a:gd name="connsiteY26" fmla="*/ 333775 h 841376"/>
              <a:gd name="connsiteX27" fmla="*/ 359569 w 719138"/>
              <a:gd name="connsiteY27" fmla="*/ 476899 h 841376"/>
              <a:gd name="connsiteX28" fmla="*/ 691074 w 719138"/>
              <a:gd name="connsiteY28" fmla="*/ 333775 h 841376"/>
              <a:gd name="connsiteX29" fmla="*/ 691074 w 719138"/>
              <a:gd name="connsiteY29" fmla="*/ 239932 h 841376"/>
              <a:gd name="connsiteX30" fmla="*/ 359569 w 719138"/>
              <a:gd name="connsiteY30" fmla="*/ 28575 h 841376"/>
              <a:gd name="connsiteX31" fmla="*/ 28575 w 719138"/>
              <a:gd name="connsiteY31" fmla="*/ 170657 h 841376"/>
              <a:gd name="connsiteX32" fmla="*/ 359569 w 719138"/>
              <a:gd name="connsiteY32" fmla="*/ 312739 h 841376"/>
              <a:gd name="connsiteX33" fmla="*/ 690563 w 719138"/>
              <a:gd name="connsiteY33" fmla="*/ 170657 h 841376"/>
              <a:gd name="connsiteX34" fmla="*/ 359569 w 719138"/>
              <a:gd name="connsiteY34" fmla="*/ 28575 h 841376"/>
              <a:gd name="connsiteX35" fmla="*/ 359569 w 719138"/>
              <a:gd name="connsiteY35" fmla="*/ 0 h 841376"/>
              <a:gd name="connsiteX36" fmla="*/ 719138 w 719138"/>
              <a:gd name="connsiteY36" fmla="*/ 169863 h 841376"/>
              <a:gd name="connsiteX37" fmla="*/ 718799 w 719138"/>
              <a:gd name="connsiteY37" fmla="*/ 171451 h 841376"/>
              <a:gd name="connsiteX38" fmla="*/ 719138 w 719138"/>
              <a:gd name="connsiteY38" fmla="*/ 171451 h 841376"/>
              <a:gd name="connsiteX39" fmla="*/ 719138 w 719138"/>
              <a:gd name="connsiteY39" fmla="*/ 333775 h 841376"/>
              <a:gd name="connsiteX40" fmla="*/ 717915 w 719138"/>
              <a:gd name="connsiteY40" fmla="*/ 339726 h 841376"/>
              <a:gd name="connsiteX41" fmla="*/ 719138 w 719138"/>
              <a:gd name="connsiteY41" fmla="*/ 339726 h 841376"/>
              <a:gd name="connsiteX42" fmla="*/ 719138 w 719138"/>
              <a:gd name="connsiteY42" fmla="*/ 502050 h 841376"/>
              <a:gd name="connsiteX43" fmla="*/ 717915 w 719138"/>
              <a:gd name="connsiteY43" fmla="*/ 508001 h 841376"/>
              <a:gd name="connsiteX44" fmla="*/ 719138 w 719138"/>
              <a:gd name="connsiteY44" fmla="*/ 508001 h 841376"/>
              <a:gd name="connsiteX45" fmla="*/ 719138 w 719138"/>
              <a:gd name="connsiteY45" fmla="*/ 670325 h 841376"/>
              <a:gd name="connsiteX46" fmla="*/ 359569 w 719138"/>
              <a:gd name="connsiteY46" fmla="*/ 841376 h 841376"/>
              <a:gd name="connsiteX47" fmla="*/ 0 w 719138"/>
              <a:gd name="connsiteY47" fmla="*/ 670325 h 841376"/>
              <a:gd name="connsiteX48" fmla="*/ 0 w 719138"/>
              <a:gd name="connsiteY48" fmla="*/ 508001 h 841376"/>
              <a:gd name="connsiteX49" fmla="*/ 1224 w 719138"/>
              <a:gd name="connsiteY49" fmla="*/ 508001 h 841376"/>
              <a:gd name="connsiteX50" fmla="*/ 0 w 719138"/>
              <a:gd name="connsiteY50" fmla="*/ 502050 h 841376"/>
              <a:gd name="connsiteX51" fmla="*/ 0 w 719138"/>
              <a:gd name="connsiteY51" fmla="*/ 339726 h 841376"/>
              <a:gd name="connsiteX52" fmla="*/ 1224 w 719138"/>
              <a:gd name="connsiteY52" fmla="*/ 339726 h 841376"/>
              <a:gd name="connsiteX53" fmla="*/ 0 w 719138"/>
              <a:gd name="connsiteY53" fmla="*/ 333775 h 841376"/>
              <a:gd name="connsiteX54" fmla="*/ 0 w 719138"/>
              <a:gd name="connsiteY54" fmla="*/ 171451 h 841376"/>
              <a:gd name="connsiteX55" fmla="*/ 339 w 719138"/>
              <a:gd name="connsiteY55" fmla="*/ 171451 h 841376"/>
              <a:gd name="connsiteX56" fmla="*/ 0 w 719138"/>
              <a:gd name="connsiteY56" fmla="*/ 169863 h 841376"/>
              <a:gd name="connsiteX57" fmla="*/ 359569 w 719138"/>
              <a:gd name="connsiteY57" fmla="*/ 0 h 84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719138" h="841376">
                <a:moveTo>
                  <a:pt x="691074" y="569495"/>
                </a:moveTo>
                <a:lnTo>
                  <a:pt x="658553" y="598358"/>
                </a:lnTo>
                <a:cubicBezTo>
                  <a:pt x="594577" y="643784"/>
                  <a:pt x="485638" y="673101"/>
                  <a:pt x="359569" y="673101"/>
                </a:cubicBezTo>
                <a:cubicBezTo>
                  <a:pt x="233501" y="673101"/>
                  <a:pt x="124561" y="643784"/>
                  <a:pt x="60585" y="598358"/>
                </a:cubicBezTo>
                <a:lnTo>
                  <a:pt x="28064" y="569495"/>
                </a:lnTo>
                <a:lnTo>
                  <a:pt x="28064" y="601845"/>
                </a:lnTo>
                <a:cubicBezTo>
                  <a:pt x="28064" y="670325"/>
                  <a:pt x="28064" y="670325"/>
                  <a:pt x="28064" y="670325"/>
                </a:cubicBezTo>
                <a:cubicBezTo>
                  <a:pt x="28064" y="748869"/>
                  <a:pt x="180662" y="813450"/>
                  <a:pt x="359569" y="813450"/>
                </a:cubicBezTo>
                <a:cubicBezTo>
                  <a:pt x="538477" y="813450"/>
                  <a:pt x="691074" y="748869"/>
                  <a:pt x="691074" y="670325"/>
                </a:cubicBezTo>
                <a:cubicBezTo>
                  <a:pt x="691074" y="629744"/>
                  <a:pt x="691074" y="599308"/>
                  <a:pt x="691074" y="576482"/>
                </a:cubicBezTo>
                <a:close/>
                <a:moveTo>
                  <a:pt x="691074" y="401220"/>
                </a:moveTo>
                <a:lnTo>
                  <a:pt x="658553" y="430083"/>
                </a:lnTo>
                <a:cubicBezTo>
                  <a:pt x="594577" y="475509"/>
                  <a:pt x="485638" y="504826"/>
                  <a:pt x="359569" y="504826"/>
                </a:cubicBezTo>
                <a:cubicBezTo>
                  <a:pt x="233501" y="504826"/>
                  <a:pt x="124561" y="475509"/>
                  <a:pt x="60585" y="430083"/>
                </a:cubicBezTo>
                <a:lnTo>
                  <a:pt x="28064" y="401220"/>
                </a:lnTo>
                <a:lnTo>
                  <a:pt x="28064" y="433570"/>
                </a:lnTo>
                <a:cubicBezTo>
                  <a:pt x="28064" y="502050"/>
                  <a:pt x="28064" y="502050"/>
                  <a:pt x="28064" y="502050"/>
                </a:cubicBezTo>
                <a:cubicBezTo>
                  <a:pt x="28064" y="580594"/>
                  <a:pt x="180662" y="645175"/>
                  <a:pt x="359569" y="645175"/>
                </a:cubicBezTo>
                <a:cubicBezTo>
                  <a:pt x="538477" y="645175"/>
                  <a:pt x="691074" y="580594"/>
                  <a:pt x="691074" y="502050"/>
                </a:cubicBezTo>
                <a:cubicBezTo>
                  <a:pt x="691074" y="461469"/>
                  <a:pt x="691074" y="431033"/>
                  <a:pt x="691074" y="408207"/>
                </a:cubicBezTo>
                <a:close/>
                <a:moveTo>
                  <a:pt x="691074" y="235688"/>
                </a:moveTo>
                <a:lnTo>
                  <a:pt x="690881" y="235982"/>
                </a:lnTo>
                <a:cubicBezTo>
                  <a:pt x="636296" y="296948"/>
                  <a:pt x="508507" y="339726"/>
                  <a:pt x="359569" y="339726"/>
                </a:cubicBezTo>
                <a:cubicBezTo>
                  <a:pt x="210631" y="339726"/>
                  <a:pt x="82843" y="296948"/>
                  <a:pt x="28257" y="235982"/>
                </a:cubicBezTo>
                <a:lnTo>
                  <a:pt x="28064" y="235688"/>
                </a:lnTo>
                <a:lnTo>
                  <a:pt x="28064" y="265295"/>
                </a:lnTo>
                <a:cubicBezTo>
                  <a:pt x="28064" y="333775"/>
                  <a:pt x="28064" y="333775"/>
                  <a:pt x="28064" y="333775"/>
                </a:cubicBezTo>
                <a:cubicBezTo>
                  <a:pt x="28064" y="410574"/>
                  <a:pt x="180662" y="476899"/>
                  <a:pt x="359569" y="476899"/>
                </a:cubicBezTo>
                <a:cubicBezTo>
                  <a:pt x="538477" y="476899"/>
                  <a:pt x="691074" y="410574"/>
                  <a:pt x="691074" y="333775"/>
                </a:cubicBezTo>
                <a:cubicBezTo>
                  <a:pt x="691074" y="293194"/>
                  <a:pt x="691074" y="262758"/>
                  <a:pt x="691074" y="239932"/>
                </a:cubicBezTo>
                <a:close/>
                <a:moveTo>
                  <a:pt x="359569" y="28575"/>
                </a:moveTo>
                <a:cubicBezTo>
                  <a:pt x="176766" y="28575"/>
                  <a:pt x="28575" y="92187"/>
                  <a:pt x="28575" y="170657"/>
                </a:cubicBezTo>
                <a:cubicBezTo>
                  <a:pt x="28575" y="249127"/>
                  <a:pt x="176766" y="312739"/>
                  <a:pt x="359569" y="312739"/>
                </a:cubicBezTo>
                <a:cubicBezTo>
                  <a:pt x="542372" y="312739"/>
                  <a:pt x="690563" y="249127"/>
                  <a:pt x="690563" y="170657"/>
                </a:cubicBezTo>
                <a:cubicBezTo>
                  <a:pt x="690563" y="92187"/>
                  <a:pt x="542372" y="28575"/>
                  <a:pt x="359569" y="28575"/>
                </a:cubicBezTo>
                <a:close/>
                <a:moveTo>
                  <a:pt x="359569" y="0"/>
                </a:moveTo>
                <a:cubicBezTo>
                  <a:pt x="558153" y="0"/>
                  <a:pt x="719138" y="76050"/>
                  <a:pt x="719138" y="169863"/>
                </a:cubicBezTo>
                <a:lnTo>
                  <a:pt x="718799" y="171451"/>
                </a:lnTo>
                <a:lnTo>
                  <a:pt x="719138" y="171451"/>
                </a:lnTo>
                <a:cubicBezTo>
                  <a:pt x="719138" y="333775"/>
                  <a:pt x="719138" y="333775"/>
                  <a:pt x="719138" y="333775"/>
                </a:cubicBezTo>
                <a:lnTo>
                  <a:pt x="717915" y="339726"/>
                </a:lnTo>
                <a:lnTo>
                  <a:pt x="719138" y="339726"/>
                </a:lnTo>
                <a:cubicBezTo>
                  <a:pt x="719138" y="502050"/>
                  <a:pt x="719138" y="502050"/>
                  <a:pt x="719138" y="502050"/>
                </a:cubicBezTo>
                <a:lnTo>
                  <a:pt x="717915" y="508001"/>
                </a:lnTo>
                <a:lnTo>
                  <a:pt x="719138" y="508001"/>
                </a:lnTo>
                <a:cubicBezTo>
                  <a:pt x="719138" y="670325"/>
                  <a:pt x="719138" y="670325"/>
                  <a:pt x="719138" y="670325"/>
                </a:cubicBezTo>
                <a:cubicBezTo>
                  <a:pt x="719138" y="766323"/>
                  <a:pt x="561279" y="841376"/>
                  <a:pt x="359569" y="841376"/>
                </a:cubicBezTo>
                <a:cubicBezTo>
                  <a:pt x="157860" y="841376"/>
                  <a:pt x="0" y="766323"/>
                  <a:pt x="0" y="670325"/>
                </a:cubicBezTo>
                <a:cubicBezTo>
                  <a:pt x="0" y="508001"/>
                  <a:pt x="0" y="508001"/>
                  <a:pt x="0" y="508001"/>
                </a:cubicBezTo>
                <a:lnTo>
                  <a:pt x="1224" y="508001"/>
                </a:lnTo>
                <a:lnTo>
                  <a:pt x="0" y="502050"/>
                </a:lnTo>
                <a:cubicBezTo>
                  <a:pt x="0" y="339726"/>
                  <a:pt x="0" y="339726"/>
                  <a:pt x="0" y="339726"/>
                </a:cubicBezTo>
                <a:lnTo>
                  <a:pt x="1224" y="339726"/>
                </a:lnTo>
                <a:lnTo>
                  <a:pt x="0" y="333775"/>
                </a:lnTo>
                <a:cubicBezTo>
                  <a:pt x="0" y="171451"/>
                  <a:pt x="0" y="171451"/>
                  <a:pt x="0" y="171451"/>
                </a:cubicBezTo>
                <a:lnTo>
                  <a:pt x="339" y="171451"/>
                </a:lnTo>
                <a:lnTo>
                  <a:pt x="0" y="169863"/>
                </a:lnTo>
                <a:cubicBezTo>
                  <a:pt x="0" y="76050"/>
                  <a:pt x="160985" y="0"/>
                  <a:pt x="359569" y="0"/>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a:ln>
                <a:noFill/>
              </a:ln>
              <a:solidFill>
                <a:srgbClr val="353535"/>
              </a:solidFill>
              <a:effectLst/>
              <a:uLnTx/>
              <a:uFillTx/>
              <a:latin typeface="Segoe UI Semilight"/>
              <a:ea typeface="+mn-ea"/>
              <a:cs typeface="+mn-cs"/>
            </a:endParaRPr>
          </a:p>
        </p:txBody>
      </p:sp>
      <p:grpSp>
        <p:nvGrpSpPr>
          <p:cNvPr id="52" name="Group 51"/>
          <p:cNvGrpSpPr/>
          <p:nvPr/>
        </p:nvGrpSpPr>
        <p:grpSpPr>
          <a:xfrm>
            <a:off x="612595" y="2118503"/>
            <a:ext cx="518492" cy="498632"/>
            <a:chOff x="5208588" y="1645736"/>
            <a:chExt cx="4848225" cy="4662521"/>
          </a:xfrm>
          <a:solidFill>
            <a:schemeClr val="accent5"/>
          </a:solidFill>
        </p:grpSpPr>
        <p:sp>
          <p:nvSpPr>
            <p:cNvPr id="53" name="Freeform 188"/>
            <p:cNvSpPr>
              <a:spLocks/>
            </p:cNvSpPr>
            <p:nvPr/>
          </p:nvSpPr>
          <p:spPr bwMode="auto">
            <a:xfrm>
              <a:off x="5921376" y="2979269"/>
              <a:ext cx="1204913" cy="1924050"/>
            </a:xfrm>
            <a:custGeom>
              <a:avLst/>
              <a:gdLst>
                <a:gd name="T0" fmla="*/ 134 w 284"/>
                <a:gd name="T1" fmla="*/ 453 h 453"/>
                <a:gd name="T2" fmla="*/ 121 w 284"/>
                <a:gd name="T3" fmla="*/ 453 h 453"/>
                <a:gd name="T4" fmla="*/ 113 w 284"/>
                <a:gd name="T5" fmla="*/ 453 h 453"/>
                <a:gd name="T6" fmla="*/ 16 w 284"/>
                <a:gd name="T7" fmla="*/ 427 h 453"/>
                <a:gd name="T8" fmla="*/ 10 w 284"/>
                <a:gd name="T9" fmla="*/ 416 h 453"/>
                <a:gd name="T10" fmla="*/ 27 w 284"/>
                <a:gd name="T11" fmla="*/ 339 h 453"/>
                <a:gd name="T12" fmla="*/ 32 w 284"/>
                <a:gd name="T13" fmla="*/ 332 h 453"/>
                <a:gd name="T14" fmla="*/ 41 w 284"/>
                <a:gd name="T15" fmla="*/ 332 h 453"/>
                <a:gd name="T16" fmla="*/ 142 w 284"/>
                <a:gd name="T17" fmla="*/ 354 h 453"/>
                <a:gd name="T18" fmla="*/ 166 w 284"/>
                <a:gd name="T19" fmla="*/ 321 h 453"/>
                <a:gd name="T20" fmla="*/ 114 w 284"/>
                <a:gd name="T21" fmla="*/ 270 h 453"/>
                <a:gd name="T22" fmla="*/ 16 w 284"/>
                <a:gd name="T23" fmla="*/ 112 h 453"/>
                <a:gd name="T24" fmla="*/ 111 w 284"/>
                <a:gd name="T25" fmla="*/ 5 h 453"/>
                <a:gd name="T26" fmla="*/ 112 w 284"/>
                <a:gd name="T27" fmla="*/ 4 h 453"/>
                <a:gd name="T28" fmla="*/ 116 w 284"/>
                <a:gd name="T29" fmla="*/ 4 h 453"/>
                <a:gd name="T30" fmla="*/ 152 w 284"/>
                <a:gd name="T31" fmla="*/ 0 h 453"/>
                <a:gd name="T32" fmla="*/ 152 w 284"/>
                <a:gd name="T33" fmla="*/ 0 h 453"/>
                <a:gd name="T34" fmla="*/ 167 w 284"/>
                <a:gd name="T35" fmla="*/ 1 h 453"/>
                <a:gd name="T36" fmla="*/ 246 w 284"/>
                <a:gd name="T37" fmla="*/ 21 h 453"/>
                <a:gd name="T38" fmla="*/ 252 w 284"/>
                <a:gd name="T39" fmla="*/ 32 h 453"/>
                <a:gd name="T40" fmla="*/ 235 w 284"/>
                <a:gd name="T41" fmla="*/ 111 h 453"/>
                <a:gd name="T42" fmla="*/ 229 w 284"/>
                <a:gd name="T43" fmla="*/ 118 h 453"/>
                <a:gd name="T44" fmla="*/ 219 w 284"/>
                <a:gd name="T45" fmla="*/ 116 h 453"/>
                <a:gd name="T46" fmla="*/ 134 w 284"/>
                <a:gd name="T47" fmla="*/ 95 h 453"/>
                <a:gd name="T48" fmla="*/ 112 w 284"/>
                <a:gd name="T49" fmla="*/ 126 h 453"/>
                <a:gd name="T50" fmla="*/ 165 w 284"/>
                <a:gd name="T51" fmla="*/ 174 h 453"/>
                <a:gd name="T52" fmla="*/ 264 w 284"/>
                <a:gd name="T53" fmla="*/ 341 h 453"/>
                <a:gd name="T54" fmla="*/ 264 w 284"/>
                <a:gd name="T55" fmla="*/ 341 h 453"/>
                <a:gd name="T56" fmla="*/ 264 w 284"/>
                <a:gd name="T57" fmla="*/ 343 h 453"/>
                <a:gd name="T58" fmla="*/ 169 w 284"/>
                <a:gd name="T59" fmla="*/ 450 h 453"/>
                <a:gd name="T60" fmla="*/ 168 w 284"/>
                <a:gd name="T61" fmla="*/ 450 h 453"/>
                <a:gd name="T62" fmla="*/ 134 w 284"/>
                <a:gd name="T63" fmla="*/ 453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4" h="453">
                  <a:moveTo>
                    <a:pt x="134" y="453"/>
                  </a:moveTo>
                  <a:cubicBezTo>
                    <a:pt x="130" y="453"/>
                    <a:pt x="126" y="453"/>
                    <a:pt x="121" y="453"/>
                  </a:cubicBezTo>
                  <a:cubicBezTo>
                    <a:pt x="113" y="453"/>
                    <a:pt x="113" y="453"/>
                    <a:pt x="113" y="453"/>
                  </a:cubicBezTo>
                  <a:cubicBezTo>
                    <a:pt x="85" y="452"/>
                    <a:pt x="54" y="443"/>
                    <a:pt x="16" y="427"/>
                  </a:cubicBezTo>
                  <a:cubicBezTo>
                    <a:pt x="12" y="425"/>
                    <a:pt x="10" y="420"/>
                    <a:pt x="10" y="416"/>
                  </a:cubicBezTo>
                  <a:cubicBezTo>
                    <a:pt x="27" y="339"/>
                    <a:pt x="27" y="339"/>
                    <a:pt x="27" y="339"/>
                  </a:cubicBezTo>
                  <a:cubicBezTo>
                    <a:pt x="27" y="336"/>
                    <a:pt x="29" y="333"/>
                    <a:pt x="32" y="332"/>
                  </a:cubicBezTo>
                  <a:cubicBezTo>
                    <a:pt x="35" y="331"/>
                    <a:pt x="38" y="331"/>
                    <a:pt x="41" y="332"/>
                  </a:cubicBezTo>
                  <a:cubicBezTo>
                    <a:pt x="73" y="350"/>
                    <a:pt x="116" y="365"/>
                    <a:pt x="142" y="354"/>
                  </a:cubicBezTo>
                  <a:cubicBezTo>
                    <a:pt x="154" y="348"/>
                    <a:pt x="162" y="338"/>
                    <a:pt x="166" y="321"/>
                  </a:cubicBezTo>
                  <a:cubicBezTo>
                    <a:pt x="169" y="297"/>
                    <a:pt x="149" y="286"/>
                    <a:pt x="114" y="270"/>
                  </a:cubicBezTo>
                  <a:cubicBezTo>
                    <a:pt x="66" y="247"/>
                    <a:pt x="0" y="215"/>
                    <a:pt x="16" y="112"/>
                  </a:cubicBezTo>
                  <a:cubicBezTo>
                    <a:pt x="21" y="58"/>
                    <a:pt x="58" y="17"/>
                    <a:pt x="111" y="5"/>
                  </a:cubicBezTo>
                  <a:cubicBezTo>
                    <a:pt x="111" y="5"/>
                    <a:pt x="111" y="5"/>
                    <a:pt x="112" y="4"/>
                  </a:cubicBezTo>
                  <a:cubicBezTo>
                    <a:pt x="116" y="4"/>
                    <a:pt x="116" y="4"/>
                    <a:pt x="116" y="4"/>
                  </a:cubicBezTo>
                  <a:cubicBezTo>
                    <a:pt x="132" y="1"/>
                    <a:pt x="140" y="0"/>
                    <a:pt x="152" y="0"/>
                  </a:cubicBezTo>
                  <a:cubicBezTo>
                    <a:pt x="152" y="0"/>
                    <a:pt x="152" y="0"/>
                    <a:pt x="152" y="0"/>
                  </a:cubicBezTo>
                  <a:cubicBezTo>
                    <a:pt x="156" y="0"/>
                    <a:pt x="161" y="1"/>
                    <a:pt x="167" y="1"/>
                  </a:cubicBezTo>
                  <a:cubicBezTo>
                    <a:pt x="191" y="2"/>
                    <a:pt x="217" y="9"/>
                    <a:pt x="246" y="21"/>
                  </a:cubicBezTo>
                  <a:cubicBezTo>
                    <a:pt x="250" y="22"/>
                    <a:pt x="252" y="27"/>
                    <a:pt x="252" y="32"/>
                  </a:cubicBezTo>
                  <a:cubicBezTo>
                    <a:pt x="235" y="111"/>
                    <a:pt x="235" y="111"/>
                    <a:pt x="235" y="111"/>
                  </a:cubicBezTo>
                  <a:cubicBezTo>
                    <a:pt x="235" y="114"/>
                    <a:pt x="232" y="117"/>
                    <a:pt x="229" y="118"/>
                  </a:cubicBezTo>
                  <a:cubicBezTo>
                    <a:pt x="225" y="119"/>
                    <a:pt x="222" y="119"/>
                    <a:pt x="219" y="116"/>
                  </a:cubicBezTo>
                  <a:cubicBezTo>
                    <a:pt x="204" y="103"/>
                    <a:pt x="161" y="85"/>
                    <a:pt x="134" y="95"/>
                  </a:cubicBezTo>
                  <a:cubicBezTo>
                    <a:pt x="122" y="99"/>
                    <a:pt x="115" y="109"/>
                    <a:pt x="112" y="126"/>
                  </a:cubicBezTo>
                  <a:cubicBezTo>
                    <a:pt x="113" y="144"/>
                    <a:pt x="137" y="158"/>
                    <a:pt x="165" y="174"/>
                  </a:cubicBezTo>
                  <a:cubicBezTo>
                    <a:pt x="215" y="202"/>
                    <a:pt x="284" y="241"/>
                    <a:pt x="264" y="341"/>
                  </a:cubicBezTo>
                  <a:cubicBezTo>
                    <a:pt x="264" y="341"/>
                    <a:pt x="264" y="341"/>
                    <a:pt x="264" y="341"/>
                  </a:cubicBezTo>
                  <a:cubicBezTo>
                    <a:pt x="264" y="343"/>
                    <a:pt x="264" y="343"/>
                    <a:pt x="264" y="343"/>
                  </a:cubicBezTo>
                  <a:cubicBezTo>
                    <a:pt x="257" y="367"/>
                    <a:pt x="239" y="433"/>
                    <a:pt x="169" y="450"/>
                  </a:cubicBezTo>
                  <a:cubicBezTo>
                    <a:pt x="169" y="450"/>
                    <a:pt x="168" y="450"/>
                    <a:pt x="168" y="450"/>
                  </a:cubicBezTo>
                  <a:cubicBezTo>
                    <a:pt x="150" y="453"/>
                    <a:pt x="144" y="453"/>
                    <a:pt x="134" y="4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80"/>
            <p:cNvSpPr>
              <a:spLocks/>
            </p:cNvSpPr>
            <p:nvPr/>
          </p:nvSpPr>
          <p:spPr bwMode="auto">
            <a:xfrm>
              <a:off x="5208588" y="1645736"/>
              <a:ext cx="4848225" cy="4662521"/>
            </a:xfrm>
            <a:custGeom>
              <a:avLst/>
              <a:gdLst>
                <a:gd name="connsiteX0" fmla="*/ 4305301 w 4848225"/>
                <a:gd name="connsiteY0" fmla="*/ 1916146 h 4662521"/>
                <a:gd name="connsiteX1" fmla="*/ 3932238 w 4848225"/>
                <a:gd name="connsiteY1" fmla="*/ 2289209 h 4662521"/>
                <a:gd name="connsiteX2" fmla="*/ 4305301 w 4848225"/>
                <a:gd name="connsiteY2" fmla="*/ 2662272 h 4662521"/>
                <a:gd name="connsiteX3" fmla="*/ 4678364 w 4848225"/>
                <a:gd name="connsiteY3" fmla="*/ 2289209 h 4662521"/>
                <a:gd name="connsiteX4" fmla="*/ 4305301 w 4848225"/>
                <a:gd name="connsiteY4" fmla="*/ 1916146 h 4662521"/>
                <a:gd name="connsiteX5" fmla="*/ 3083741 w 4848225"/>
                <a:gd name="connsiteY5" fmla="*/ 531846 h 4662521"/>
                <a:gd name="connsiteX6" fmla="*/ 3627438 w 4848225"/>
                <a:gd name="connsiteY6" fmla="*/ 1071060 h 4662521"/>
                <a:gd name="connsiteX7" fmla="*/ 3618670 w 4848225"/>
                <a:gd name="connsiteY7" fmla="*/ 1157359 h 4662521"/>
                <a:gd name="connsiteX8" fmla="*/ 3751903 w 4848225"/>
                <a:gd name="connsiteY8" fmla="*/ 1249021 h 4662521"/>
                <a:gd name="connsiteX9" fmla="*/ 4131350 w 4848225"/>
                <a:gd name="connsiteY9" fmla="*/ 1716082 h 4662521"/>
                <a:gd name="connsiteX10" fmla="*/ 4155419 w 4848225"/>
                <a:gd name="connsiteY10" fmla="*/ 1769874 h 4662521"/>
                <a:gd name="connsiteX11" fmla="*/ 4195882 w 4848225"/>
                <a:gd name="connsiteY11" fmla="*/ 1757313 h 4662521"/>
                <a:gd name="connsiteX12" fmla="*/ 4305300 w 4848225"/>
                <a:gd name="connsiteY12" fmla="*/ 1746283 h 4662521"/>
                <a:gd name="connsiteX13" fmla="*/ 4848225 w 4848225"/>
                <a:gd name="connsiteY13" fmla="*/ 2289208 h 4662521"/>
                <a:gd name="connsiteX14" fmla="*/ 4305300 w 4848225"/>
                <a:gd name="connsiteY14" fmla="*/ 2832133 h 4662521"/>
                <a:gd name="connsiteX15" fmla="*/ 4200648 w 4848225"/>
                <a:gd name="connsiteY15" fmla="*/ 2821583 h 4662521"/>
                <a:gd name="connsiteX16" fmla="*/ 4182128 w 4848225"/>
                <a:gd name="connsiteY16" fmla="*/ 2872889 h 4662521"/>
                <a:gd name="connsiteX17" fmla="*/ 3695535 w 4848225"/>
                <a:gd name="connsiteY17" fmla="*/ 3487574 h 4662521"/>
                <a:gd name="connsiteX18" fmla="*/ 3627305 w 4848225"/>
                <a:gd name="connsiteY18" fmla="*/ 3531708 h 4662521"/>
                <a:gd name="connsiteX19" fmla="*/ 3627438 w 4848225"/>
                <a:gd name="connsiteY19" fmla="*/ 3533015 h 4662521"/>
                <a:gd name="connsiteX20" fmla="*/ 3083741 w 4848225"/>
                <a:gd name="connsiteY20" fmla="*/ 4076734 h 4662521"/>
                <a:gd name="connsiteX21" fmla="*/ 2998788 w 4848225"/>
                <a:gd name="connsiteY21" fmla="*/ 3991778 h 4662521"/>
                <a:gd name="connsiteX22" fmla="*/ 3083741 w 4848225"/>
                <a:gd name="connsiteY22" fmla="*/ 3906822 h 4662521"/>
                <a:gd name="connsiteX23" fmla="*/ 3457533 w 4848225"/>
                <a:gd name="connsiteY23" fmla="*/ 3533015 h 4662521"/>
                <a:gd name="connsiteX24" fmla="*/ 3083741 w 4848225"/>
                <a:gd name="connsiteY24" fmla="*/ 3159208 h 4662521"/>
                <a:gd name="connsiteX25" fmla="*/ 2998788 w 4848225"/>
                <a:gd name="connsiteY25" fmla="*/ 3074252 h 4662521"/>
                <a:gd name="connsiteX26" fmla="*/ 3083741 w 4848225"/>
                <a:gd name="connsiteY26" fmla="*/ 2989296 h 4662521"/>
                <a:gd name="connsiteX27" fmla="*/ 3584298 w 4848225"/>
                <a:gd name="connsiteY27" fmla="*/ 3320824 h 4662521"/>
                <a:gd name="connsiteX28" fmla="*/ 3593666 w 4848225"/>
                <a:gd name="connsiteY28" fmla="*/ 3350779 h 4662521"/>
                <a:gd name="connsiteX29" fmla="*/ 3596969 w 4848225"/>
                <a:gd name="connsiteY29" fmla="*/ 3348673 h 4662521"/>
                <a:gd name="connsiteX30" fmla="*/ 4022572 w 4848225"/>
                <a:gd name="connsiteY30" fmla="*/ 2808423 h 4662521"/>
                <a:gd name="connsiteX31" fmla="*/ 4039559 w 4848225"/>
                <a:gd name="connsiteY31" fmla="*/ 2759934 h 4662521"/>
                <a:gd name="connsiteX32" fmla="*/ 4001746 w 4848225"/>
                <a:gd name="connsiteY32" fmla="*/ 2739410 h 4662521"/>
                <a:gd name="connsiteX33" fmla="*/ 3762375 w 4848225"/>
                <a:gd name="connsiteY33" fmla="*/ 2289208 h 4662521"/>
                <a:gd name="connsiteX34" fmla="*/ 3921394 w 4848225"/>
                <a:gd name="connsiteY34" fmla="*/ 1905302 h 4662521"/>
                <a:gd name="connsiteX35" fmla="*/ 4001025 w 4848225"/>
                <a:gd name="connsiteY35" fmla="*/ 1839601 h 4662521"/>
                <a:gd name="connsiteX36" fmla="*/ 3979745 w 4848225"/>
                <a:gd name="connsiteY36" fmla="*/ 1792320 h 4662521"/>
                <a:gd name="connsiteX37" fmla="*/ 3646047 w 4848225"/>
                <a:gd name="connsiteY37" fmla="*/ 1382555 h 4662521"/>
                <a:gd name="connsiteX38" fmla="*/ 3561530 w 4848225"/>
                <a:gd name="connsiteY38" fmla="*/ 1324788 h 4662521"/>
                <a:gd name="connsiteX39" fmla="*/ 3533807 w 4848225"/>
                <a:gd name="connsiteY39" fmla="*/ 1375488 h 4662521"/>
                <a:gd name="connsiteX40" fmla="*/ 3083741 w 4848225"/>
                <a:gd name="connsiteY40" fmla="*/ 1614521 h 4662521"/>
                <a:gd name="connsiteX41" fmla="*/ 2998788 w 4848225"/>
                <a:gd name="connsiteY41" fmla="*/ 1529605 h 4662521"/>
                <a:gd name="connsiteX42" fmla="*/ 3083741 w 4848225"/>
                <a:gd name="connsiteY42" fmla="*/ 1444689 h 4662521"/>
                <a:gd name="connsiteX43" fmla="*/ 3457533 w 4848225"/>
                <a:gd name="connsiteY43" fmla="*/ 1071060 h 4662521"/>
                <a:gd name="connsiteX44" fmla="*/ 3083741 w 4848225"/>
                <a:gd name="connsiteY44" fmla="*/ 701677 h 4662521"/>
                <a:gd name="connsiteX45" fmla="*/ 2998788 w 4848225"/>
                <a:gd name="connsiteY45" fmla="*/ 616762 h 4662521"/>
                <a:gd name="connsiteX46" fmla="*/ 3083741 w 4848225"/>
                <a:gd name="connsiteY46" fmla="*/ 531846 h 4662521"/>
                <a:gd name="connsiteX47" fmla="*/ 2660651 w 4848225"/>
                <a:gd name="connsiteY47" fmla="*/ 184183 h 4662521"/>
                <a:gd name="connsiteX48" fmla="*/ 169863 w 4848225"/>
                <a:gd name="connsiteY48" fmla="*/ 600108 h 4662521"/>
                <a:gd name="connsiteX49" fmla="*/ 169863 w 4848225"/>
                <a:gd name="connsiteY49" fmla="*/ 4059271 h 4662521"/>
                <a:gd name="connsiteX50" fmla="*/ 2660651 w 4848225"/>
                <a:gd name="connsiteY50" fmla="*/ 4475196 h 4662521"/>
                <a:gd name="connsiteX51" fmla="*/ 2731376 w 4848225"/>
                <a:gd name="connsiteY51" fmla="*/ 1104 h 4662521"/>
                <a:gd name="connsiteX52" fmla="*/ 2799236 w 4848225"/>
                <a:gd name="connsiteY52" fmla="*/ 18085 h 4662521"/>
                <a:gd name="connsiteX53" fmla="*/ 2824684 w 4848225"/>
                <a:gd name="connsiteY53" fmla="*/ 56293 h 4662521"/>
                <a:gd name="connsiteX54" fmla="*/ 2828925 w 4848225"/>
                <a:gd name="connsiteY54" fmla="*/ 86011 h 4662521"/>
                <a:gd name="connsiteX55" fmla="*/ 2828925 w 4848225"/>
                <a:gd name="connsiteY55" fmla="*/ 4577614 h 4662521"/>
                <a:gd name="connsiteX56" fmla="*/ 2799236 w 4848225"/>
                <a:gd name="connsiteY56" fmla="*/ 4645540 h 4662521"/>
                <a:gd name="connsiteX57" fmla="*/ 2744100 w 4848225"/>
                <a:gd name="connsiteY57" fmla="*/ 4662521 h 4662521"/>
                <a:gd name="connsiteX58" fmla="*/ 2722893 w 4848225"/>
                <a:gd name="connsiteY58" fmla="*/ 4658276 h 4662521"/>
                <a:gd name="connsiteX59" fmla="*/ 2705928 w 4848225"/>
                <a:gd name="connsiteY59" fmla="*/ 4654031 h 4662521"/>
                <a:gd name="connsiteX60" fmla="*/ 72102 w 4848225"/>
                <a:gd name="connsiteY60" fmla="*/ 4216757 h 4662521"/>
                <a:gd name="connsiteX61" fmla="*/ 0 w 4848225"/>
                <a:gd name="connsiteY61" fmla="*/ 4131850 h 4662521"/>
                <a:gd name="connsiteX62" fmla="*/ 0 w 4848225"/>
                <a:gd name="connsiteY62" fmla="*/ 527530 h 4662521"/>
                <a:gd name="connsiteX63" fmla="*/ 72102 w 4848225"/>
                <a:gd name="connsiteY63" fmla="*/ 442622 h 4662521"/>
                <a:gd name="connsiteX64" fmla="*/ 2731376 w 4848225"/>
                <a:gd name="connsiteY64" fmla="*/ 1104 h 4662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848225" h="4662521">
                  <a:moveTo>
                    <a:pt x="4305301" y="1916146"/>
                  </a:moveTo>
                  <a:cubicBezTo>
                    <a:pt x="4099264" y="1916146"/>
                    <a:pt x="3932238" y="2083172"/>
                    <a:pt x="3932238" y="2289209"/>
                  </a:cubicBezTo>
                  <a:cubicBezTo>
                    <a:pt x="3932238" y="2495246"/>
                    <a:pt x="4099264" y="2662272"/>
                    <a:pt x="4305301" y="2662272"/>
                  </a:cubicBezTo>
                  <a:cubicBezTo>
                    <a:pt x="4511338" y="2662272"/>
                    <a:pt x="4678364" y="2495246"/>
                    <a:pt x="4678364" y="2289209"/>
                  </a:cubicBezTo>
                  <a:cubicBezTo>
                    <a:pt x="4678364" y="2083172"/>
                    <a:pt x="4511338" y="1916146"/>
                    <a:pt x="4305301" y="1916146"/>
                  </a:cubicBezTo>
                  <a:close/>
                  <a:moveTo>
                    <a:pt x="3083741" y="531846"/>
                  </a:moveTo>
                  <a:cubicBezTo>
                    <a:pt x="3381075" y="531846"/>
                    <a:pt x="3627438" y="773856"/>
                    <a:pt x="3627438" y="1071060"/>
                  </a:cubicBezTo>
                  <a:lnTo>
                    <a:pt x="3618670" y="1157359"/>
                  </a:lnTo>
                  <a:lnTo>
                    <a:pt x="3751903" y="1249021"/>
                  </a:lnTo>
                  <a:cubicBezTo>
                    <a:pt x="3910129" y="1375330"/>
                    <a:pt x="4040608" y="1534618"/>
                    <a:pt x="4131350" y="1716082"/>
                  </a:cubicBezTo>
                  <a:lnTo>
                    <a:pt x="4155419" y="1769874"/>
                  </a:lnTo>
                  <a:lnTo>
                    <a:pt x="4195882" y="1757313"/>
                  </a:lnTo>
                  <a:cubicBezTo>
                    <a:pt x="4231225" y="1750081"/>
                    <a:pt x="4267819" y="1746283"/>
                    <a:pt x="4305300" y="1746283"/>
                  </a:cubicBezTo>
                  <a:cubicBezTo>
                    <a:pt x="4605149" y="1746283"/>
                    <a:pt x="4848225" y="1989359"/>
                    <a:pt x="4848225" y="2289208"/>
                  </a:cubicBezTo>
                  <a:cubicBezTo>
                    <a:pt x="4848225" y="2589057"/>
                    <a:pt x="4605149" y="2832133"/>
                    <a:pt x="4305300" y="2832133"/>
                  </a:cubicBezTo>
                  <a:lnTo>
                    <a:pt x="4200648" y="2821583"/>
                  </a:lnTo>
                  <a:lnTo>
                    <a:pt x="4182128" y="2872889"/>
                  </a:lnTo>
                  <a:cubicBezTo>
                    <a:pt x="4081394" y="3120140"/>
                    <a:pt x="3913484" y="3332025"/>
                    <a:pt x="3695535" y="3487574"/>
                  </a:cubicBezTo>
                  <a:lnTo>
                    <a:pt x="3627305" y="3531708"/>
                  </a:lnTo>
                  <a:lnTo>
                    <a:pt x="3627438" y="3533015"/>
                  </a:lnTo>
                  <a:cubicBezTo>
                    <a:pt x="3627438" y="3830362"/>
                    <a:pt x="3381075" y="4076734"/>
                    <a:pt x="3083741" y="4076734"/>
                  </a:cubicBezTo>
                  <a:cubicBezTo>
                    <a:pt x="3037017" y="4076734"/>
                    <a:pt x="2998788" y="4038504"/>
                    <a:pt x="2998788" y="3991778"/>
                  </a:cubicBezTo>
                  <a:cubicBezTo>
                    <a:pt x="2998788" y="3945052"/>
                    <a:pt x="3037017" y="3906822"/>
                    <a:pt x="3083741" y="3906822"/>
                  </a:cubicBezTo>
                  <a:cubicBezTo>
                    <a:pt x="3287627" y="3906822"/>
                    <a:pt x="3457533" y="3736910"/>
                    <a:pt x="3457533" y="3533015"/>
                  </a:cubicBezTo>
                  <a:cubicBezTo>
                    <a:pt x="3457533" y="3324873"/>
                    <a:pt x="3287627" y="3159208"/>
                    <a:pt x="3083741" y="3159208"/>
                  </a:cubicBezTo>
                  <a:cubicBezTo>
                    <a:pt x="3037017" y="3159208"/>
                    <a:pt x="2998788" y="3120978"/>
                    <a:pt x="2998788" y="3074252"/>
                  </a:cubicBezTo>
                  <a:cubicBezTo>
                    <a:pt x="2998788" y="3027526"/>
                    <a:pt x="3037017" y="2989296"/>
                    <a:pt x="3083741" y="2989296"/>
                  </a:cubicBezTo>
                  <a:cubicBezTo>
                    <a:pt x="3306741" y="2989296"/>
                    <a:pt x="3501071" y="3125492"/>
                    <a:pt x="3584298" y="3320824"/>
                  </a:cubicBezTo>
                  <a:lnTo>
                    <a:pt x="3593666" y="3350779"/>
                  </a:lnTo>
                  <a:lnTo>
                    <a:pt x="3596969" y="3348673"/>
                  </a:lnTo>
                  <a:cubicBezTo>
                    <a:pt x="3788075" y="3213553"/>
                    <a:pt x="3936289" y="3025208"/>
                    <a:pt x="4022572" y="2808423"/>
                  </a:cubicBezTo>
                  <a:lnTo>
                    <a:pt x="4039559" y="2759934"/>
                  </a:lnTo>
                  <a:lnTo>
                    <a:pt x="4001746" y="2739410"/>
                  </a:lnTo>
                  <a:cubicBezTo>
                    <a:pt x="3857327" y="2641842"/>
                    <a:pt x="3762375" y="2476614"/>
                    <a:pt x="3762375" y="2289208"/>
                  </a:cubicBezTo>
                  <a:cubicBezTo>
                    <a:pt x="3762375" y="2139283"/>
                    <a:pt x="3823144" y="2003552"/>
                    <a:pt x="3921394" y="1905302"/>
                  </a:cubicBezTo>
                  <a:lnTo>
                    <a:pt x="4001025" y="1839601"/>
                  </a:lnTo>
                  <a:lnTo>
                    <a:pt x="3979745" y="1792320"/>
                  </a:lnTo>
                  <a:cubicBezTo>
                    <a:pt x="3899401" y="1632412"/>
                    <a:pt x="3784571" y="1492623"/>
                    <a:pt x="3646047" y="1382555"/>
                  </a:cubicBezTo>
                  <a:lnTo>
                    <a:pt x="3561530" y="1324788"/>
                  </a:lnTo>
                  <a:lnTo>
                    <a:pt x="3533807" y="1375488"/>
                  </a:lnTo>
                  <a:cubicBezTo>
                    <a:pt x="3435498" y="1519986"/>
                    <a:pt x="3269575" y="1614521"/>
                    <a:pt x="3083741" y="1614521"/>
                  </a:cubicBezTo>
                  <a:cubicBezTo>
                    <a:pt x="3037017" y="1614521"/>
                    <a:pt x="2998788" y="1576309"/>
                    <a:pt x="2998788" y="1529605"/>
                  </a:cubicBezTo>
                  <a:cubicBezTo>
                    <a:pt x="2998788" y="1482902"/>
                    <a:pt x="3037017" y="1444689"/>
                    <a:pt x="3083741" y="1444689"/>
                  </a:cubicBezTo>
                  <a:cubicBezTo>
                    <a:pt x="3287627" y="1444689"/>
                    <a:pt x="3457533" y="1279104"/>
                    <a:pt x="3457533" y="1071060"/>
                  </a:cubicBezTo>
                  <a:cubicBezTo>
                    <a:pt x="3457533" y="867263"/>
                    <a:pt x="3287627" y="701677"/>
                    <a:pt x="3083741" y="701677"/>
                  </a:cubicBezTo>
                  <a:cubicBezTo>
                    <a:pt x="3037017" y="701677"/>
                    <a:pt x="2998788" y="663465"/>
                    <a:pt x="2998788" y="616762"/>
                  </a:cubicBezTo>
                  <a:cubicBezTo>
                    <a:pt x="2998788" y="570058"/>
                    <a:pt x="3037017" y="531846"/>
                    <a:pt x="3083741" y="531846"/>
                  </a:cubicBezTo>
                  <a:close/>
                  <a:moveTo>
                    <a:pt x="2660651" y="184183"/>
                  </a:moveTo>
                  <a:lnTo>
                    <a:pt x="169863" y="600108"/>
                  </a:lnTo>
                  <a:lnTo>
                    <a:pt x="169863" y="4059271"/>
                  </a:lnTo>
                  <a:lnTo>
                    <a:pt x="2660651" y="4475196"/>
                  </a:lnTo>
                  <a:close/>
                  <a:moveTo>
                    <a:pt x="2731376" y="1104"/>
                  </a:moveTo>
                  <a:cubicBezTo>
                    <a:pt x="2756824" y="-3142"/>
                    <a:pt x="2782271" y="5349"/>
                    <a:pt x="2799236" y="18085"/>
                  </a:cubicBezTo>
                  <a:cubicBezTo>
                    <a:pt x="2811960" y="30821"/>
                    <a:pt x="2820443" y="43557"/>
                    <a:pt x="2824684" y="56293"/>
                  </a:cubicBezTo>
                  <a:cubicBezTo>
                    <a:pt x="2828925" y="64784"/>
                    <a:pt x="2828925" y="77520"/>
                    <a:pt x="2828925" y="86011"/>
                  </a:cubicBezTo>
                  <a:cubicBezTo>
                    <a:pt x="2828925" y="4577614"/>
                    <a:pt x="2828925" y="4577614"/>
                    <a:pt x="2828925" y="4577614"/>
                  </a:cubicBezTo>
                  <a:cubicBezTo>
                    <a:pt x="2828925" y="4603086"/>
                    <a:pt x="2820443" y="4628558"/>
                    <a:pt x="2799236" y="4645540"/>
                  </a:cubicBezTo>
                  <a:cubicBezTo>
                    <a:pt x="2782271" y="4658276"/>
                    <a:pt x="2765306" y="4662521"/>
                    <a:pt x="2744100" y="4662521"/>
                  </a:cubicBezTo>
                  <a:cubicBezTo>
                    <a:pt x="2739859" y="4662521"/>
                    <a:pt x="2731376" y="4662521"/>
                    <a:pt x="2722893" y="4658276"/>
                  </a:cubicBezTo>
                  <a:cubicBezTo>
                    <a:pt x="2705928" y="4654031"/>
                    <a:pt x="2705928" y="4654031"/>
                    <a:pt x="2705928" y="4654031"/>
                  </a:cubicBezTo>
                  <a:cubicBezTo>
                    <a:pt x="72102" y="4216757"/>
                    <a:pt x="72102" y="4216757"/>
                    <a:pt x="72102" y="4216757"/>
                  </a:cubicBezTo>
                  <a:cubicBezTo>
                    <a:pt x="29689" y="4208267"/>
                    <a:pt x="0" y="4174303"/>
                    <a:pt x="0" y="4131850"/>
                  </a:cubicBezTo>
                  <a:cubicBezTo>
                    <a:pt x="0" y="527530"/>
                    <a:pt x="0" y="527530"/>
                    <a:pt x="0" y="527530"/>
                  </a:cubicBezTo>
                  <a:cubicBezTo>
                    <a:pt x="0" y="485076"/>
                    <a:pt x="29689" y="451113"/>
                    <a:pt x="72102" y="442622"/>
                  </a:cubicBezTo>
                  <a:cubicBezTo>
                    <a:pt x="2731376" y="1104"/>
                    <a:pt x="2731376" y="1104"/>
                    <a:pt x="2731376" y="1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3" name="TextBox 12"/>
          <p:cNvSpPr txBox="1"/>
          <p:nvPr/>
        </p:nvSpPr>
        <p:spPr>
          <a:xfrm>
            <a:off x="527236" y="4350807"/>
            <a:ext cx="1289110" cy="246221"/>
          </a:xfrm>
          <a:prstGeom prst="rect">
            <a:avLst/>
          </a:prstGeom>
          <a:noFill/>
        </p:spPr>
        <p:txBody>
          <a:bodyPr wrap="square" lIns="0" tIns="0" rIns="0" bIns="0" rtlCol="0">
            <a:spAutoFit/>
          </a:bodyPr>
          <a:lstStyle/>
          <a:p>
            <a:pPr>
              <a:spcAft>
                <a:spcPts val="600"/>
              </a:spcAft>
            </a:pPr>
            <a:r>
              <a:rPr lang="en-US" sz="1600">
                <a:solidFill>
                  <a:schemeClr val="accent5"/>
                </a:solidFill>
                <a:latin typeface="Segoe UI Semibold" panose="020B0702040204020203" pitchFamily="34" charset="0"/>
                <a:cs typeface="Segoe UI Semibold" panose="020B0702040204020203" pitchFamily="34" charset="0"/>
              </a:rPr>
              <a:t>SharePoint</a:t>
            </a:r>
          </a:p>
        </p:txBody>
      </p:sp>
      <p:sp>
        <p:nvSpPr>
          <p:cNvPr id="83" name="Rectangle 82"/>
          <p:cNvSpPr/>
          <p:nvPr/>
        </p:nvSpPr>
        <p:spPr bwMode="auto">
          <a:xfrm>
            <a:off x="4992035" y="1813938"/>
            <a:ext cx="887435" cy="849797"/>
          </a:xfrm>
          <a:prstGeom prst="rect">
            <a:avLst/>
          </a:prstGeom>
          <a:solidFill>
            <a:schemeClr val="bg1"/>
          </a:solidFill>
          <a:ln>
            <a:noFill/>
          </a:ln>
        </p:spPr>
        <p:txBody>
          <a:bodyPr vert="horz" wrap="square" lIns="91440" tIns="45720" rIns="91440" bIns="45720" numCol="1" rtlCol="0" anchor="t" anchorCtr="0" compatLnSpc="1">
            <a:prstTxWarp prst="textNoShape">
              <a:avLst/>
            </a:prstTxWarp>
            <a:noAutofit/>
          </a:bodyPr>
          <a:lstStyle/>
          <a:p>
            <a:pPr algn="ctr"/>
            <a:endParaRPr lang="en-US"/>
          </a:p>
        </p:txBody>
      </p:sp>
      <p:pic>
        <p:nvPicPr>
          <p:cNvPr id="86" name="Graphic 85"/>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898260" y="1855218"/>
            <a:ext cx="808517" cy="808517"/>
          </a:xfrm>
          <a:prstGeom prst="rect">
            <a:avLst/>
          </a:prstGeom>
        </p:spPr>
      </p:pic>
      <p:sp>
        <p:nvSpPr>
          <p:cNvPr id="84" name="Rectangle 83"/>
          <p:cNvSpPr/>
          <p:nvPr/>
        </p:nvSpPr>
        <p:spPr bwMode="auto">
          <a:xfrm>
            <a:off x="5212871" y="2051226"/>
            <a:ext cx="868167" cy="992272"/>
          </a:xfrm>
          <a:prstGeom prst="rect">
            <a:avLst/>
          </a:prstGeom>
          <a:solidFill>
            <a:schemeClr val="bg1"/>
          </a:solidFill>
          <a:ln>
            <a:noFill/>
          </a:ln>
        </p:spPr>
        <p:txBody>
          <a:bodyPr vert="horz" wrap="square" lIns="91440" tIns="45720" rIns="91440" bIns="45720" numCol="1" rtlCol="0" anchor="t" anchorCtr="0" compatLnSpc="1">
            <a:prstTxWarp prst="textNoShape">
              <a:avLst/>
            </a:prstTxWarp>
            <a:noAutofit/>
          </a:bodyPr>
          <a:lstStyle/>
          <a:p>
            <a:pPr algn="ctr"/>
            <a:endParaRPr lang="en-US"/>
          </a:p>
        </p:txBody>
      </p:sp>
      <p:pic>
        <p:nvPicPr>
          <p:cNvPr id="9" name="Graphic 8"/>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114071" y="2054699"/>
            <a:ext cx="808517" cy="808517"/>
          </a:xfrm>
          <a:prstGeom prst="rect">
            <a:avLst/>
          </a:prstGeom>
        </p:spPr>
      </p:pic>
      <p:sp>
        <p:nvSpPr>
          <p:cNvPr id="85" name="Rectangle 84"/>
          <p:cNvSpPr/>
          <p:nvPr/>
        </p:nvSpPr>
        <p:spPr bwMode="auto">
          <a:xfrm>
            <a:off x="5503510" y="2265499"/>
            <a:ext cx="697262" cy="840766"/>
          </a:xfrm>
          <a:prstGeom prst="rect">
            <a:avLst/>
          </a:prstGeom>
          <a:solidFill>
            <a:schemeClr val="bg1"/>
          </a:solidFill>
          <a:ln>
            <a:noFill/>
          </a:ln>
        </p:spPr>
        <p:txBody>
          <a:bodyPr vert="horz" wrap="square" lIns="91440" tIns="45720" rIns="91440" bIns="45720" numCol="1" rtlCol="0" anchor="t" anchorCtr="0" compatLnSpc="1">
            <a:prstTxWarp prst="textNoShape">
              <a:avLst/>
            </a:prstTxWarp>
            <a:noAutofit/>
          </a:bodyPr>
          <a:lstStyle/>
          <a:p>
            <a:pPr algn="ctr"/>
            <a:endParaRPr lang="en-US"/>
          </a:p>
        </p:txBody>
      </p:sp>
      <p:pic>
        <p:nvPicPr>
          <p:cNvPr id="7" name="Graphic 6"/>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465690" y="2256716"/>
            <a:ext cx="793847" cy="793847"/>
          </a:xfrm>
          <a:prstGeom prst="rect">
            <a:avLst/>
          </a:prstGeom>
        </p:spPr>
      </p:pic>
      <p:grpSp>
        <p:nvGrpSpPr>
          <p:cNvPr id="23" name="Group 22"/>
          <p:cNvGrpSpPr/>
          <p:nvPr/>
        </p:nvGrpSpPr>
        <p:grpSpPr>
          <a:xfrm>
            <a:off x="1588953" y="4346551"/>
            <a:ext cx="115872" cy="640080"/>
            <a:chOff x="1578829" y="4346551"/>
            <a:chExt cx="115872" cy="640080"/>
          </a:xfrm>
        </p:grpSpPr>
        <p:sp>
          <p:nvSpPr>
            <p:cNvPr id="99" name="Line 83"/>
            <p:cNvSpPr>
              <a:spLocks noChangeShapeType="1"/>
            </p:cNvSpPr>
            <p:nvPr/>
          </p:nvSpPr>
          <p:spPr bwMode="auto">
            <a:xfrm rot="16200000" flipH="1">
              <a:off x="1351644" y="4632465"/>
              <a:ext cx="571828" cy="0"/>
            </a:xfrm>
            <a:prstGeom prst="line">
              <a:avLst/>
            </a:prstGeom>
            <a:solidFill>
              <a:schemeClr val="bg1">
                <a:lumMod val="75000"/>
              </a:schemeClr>
            </a:solidFill>
            <a:ln w="22225" cap="rnd">
              <a:solidFill>
                <a:schemeClr val="bg1">
                  <a:lumMod val="75000"/>
                </a:schemeClr>
              </a:solidFill>
              <a:prstDash val="solid"/>
              <a:round/>
              <a:headEnd/>
              <a:tailEnd/>
            </a:ln>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a:ln>
                  <a:noFill/>
                </a:ln>
                <a:solidFill>
                  <a:srgbClr val="505050"/>
                </a:solidFill>
                <a:effectLst/>
                <a:uLnTx/>
                <a:uFillTx/>
                <a:latin typeface="Segoe UI Light"/>
                <a:ea typeface="+mn-ea"/>
                <a:cs typeface="+mn-cs"/>
              </a:endParaRPr>
            </a:p>
          </p:txBody>
        </p:sp>
        <p:sp>
          <p:nvSpPr>
            <p:cNvPr id="100" name="Freeform 84"/>
            <p:cNvSpPr>
              <a:spLocks/>
            </p:cNvSpPr>
            <p:nvPr/>
          </p:nvSpPr>
          <p:spPr bwMode="auto">
            <a:xfrm rot="16200000">
              <a:off x="1591470" y="4883400"/>
              <a:ext cx="90590" cy="115872"/>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solidFill>
              <a:schemeClr val="bg1">
                <a:lumMod val="75000"/>
              </a:schemeClr>
            </a:solidFill>
            <a:ln w="0">
              <a:solidFill>
                <a:schemeClr val="bg1">
                  <a:lumMod val="75000"/>
                </a:schemeClr>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a:ln>
                  <a:noFill/>
                </a:ln>
                <a:solidFill>
                  <a:srgbClr val="505050"/>
                </a:solidFill>
                <a:effectLst/>
                <a:uLnTx/>
                <a:uFillTx/>
                <a:latin typeface="Segoe UI Light"/>
                <a:ea typeface="+mn-ea"/>
                <a:cs typeface="+mn-cs"/>
              </a:endParaRPr>
            </a:p>
          </p:txBody>
        </p:sp>
      </p:grpSp>
      <p:grpSp>
        <p:nvGrpSpPr>
          <p:cNvPr id="101" name="Group 100"/>
          <p:cNvGrpSpPr/>
          <p:nvPr/>
        </p:nvGrpSpPr>
        <p:grpSpPr>
          <a:xfrm rot="16200000">
            <a:off x="9418956" y="4618338"/>
            <a:ext cx="640080" cy="115872"/>
            <a:chOff x="2220913" y="3983038"/>
            <a:chExt cx="818832" cy="115888"/>
          </a:xfrm>
          <a:solidFill>
            <a:schemeClr val="bg1">
              <a:lumMod val="75000"/>
            </a:schemeClr>
          </a:solidFill>
        </p:grpSpPr>
        <p:sp>
          <p:nvSpPr>
            <p:cNvPr id="102" name="Line 83"/>
            <p:cNvSpPr>
              <a:spLocks noChangeShapeType="1"/>
            </p:cNvSpPr>
            <p:nvPr/>
          </p:nvSpPr>
          <p:spPr bwMode="auto">
            <a:xfrm flipH="1">
              <a:off x="2308225" y="4041775"/>
              <a:ext cx="731520" cy="0"/>
            </a:xfrm>
            <a:prstGeom prst="line">
              <a:avLst/>
            </a:prstGeom>
            <a:grpFill/>
            <a:ln w="22225" cap="rnd">
              <a:solidFill>
                <a:schemeClr val="bg1">
                  <a:lumMod val="75000"/>
                </a:schemeClr>
              </a:solidFill>
              <a:prstDash val="solid"/>
              <a:round/>
              <a:headEnd/>
              <a:tailEnd/>
            </a:ln>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a:ln>
                  <a:noFill/>
                </a:ln>
                <a:solidFill>
                  <a:srgbClr val="505050"/>
                </a:solidFill>
                <a:effectLst/>
                <a:uLnTx/>
                <a:uFillTx/>
                <a:latin typeface="Segoe UI Light"/>
                <a:ea typeface="+mn-ea"/>
                <a:cs typeface="+mn-cs"/>
              </a:endParaRPr>
            </a:p>
          </p:txBody>
        </p:sp>
        <p:sp>
          <p:nvSpPr>
            <p:cNvPr id="103"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grpFill/>
            <a:ln w="0">
              <a:solidFill>
                <a:schemeClr val="bg1">
                  <a:lumMod val="75000"/>
                </a:schemeClr>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a:ln>
                  <a:noFill/>
                </a:ln>
                <a:solidFill>
                  <a:srgbClr val="505050"/>
                </a:solidFill>
                <a:effectLst/>
                <a:uLnTx/>
                <a:uFillTx/>
                <a:latin typeface="Segoe UI Light"/>
                <a:ea typeface="+mn-ea"/>
                <a:cs typeface="+mn-cs"/>
              </a:endParaRPr>
            </a:p>
          </p:txBody>
        </p:sp>
      </p:grpSp>
      <p:sp>
        <p:nvSpPr>
          <p:cNvPr id="26" name="TextBox 25"/>
          <p:cNvSpPr txBox="1"/>
          <p:nvPr/>
        </p:nvSpPr>
        <p:spPr>
          <a:xfrm>
            <a:off x="4429062" y="3519025"/>
            <a:ext cx="2228217" cy="221599"/>
          </a:xfrm>
          <a:prstGeom prst="rect">
            <a:avLst/>
          </a:prstGeom>
          <a:noFill/>
        </p:spPr>
        <p:txBody>
          <a:bodyPr wrap="square" lIns="0" tIns="0" rIns="0" bIns="0" rtlCol="0">
            <a:spAutoFit/>
          </a:bodyPr>
          <a:lstStyle/>
          <a:p>
            <a:pPr algn="ctr">
              <a:lnSpc>
                <a:spcPct val="90000"/>
              </a:lnSpc>
              <a:spcAft>
                <a:spcPts val="600"/>
              </a:spcAft>
            </a:pPr>
            <a:r>
              <a:rPr lang="en-US" sz="1600"/>
              <a:t>Migrate Reports</a:t>
            </a:r>
          </a:p>
        </p:txBody>
      </p:sp>
      <p:sp>
        <p:nvSpPr>
          <p:cNvPr id="55" name="Rectangle 54"/>
          <p:cNvSpPr/>
          <p:nvPr/>
        </p:nvSpPr>
        <p:spPr bwMode="auto">
          <a:xfrm>
            <a:off x="4883742" y="4205576"/>
            <a:ext cx="2712067" cy="3323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grpSp>
        <p:nvGrpSpPr>
          <p:cNvPr id="58" name="Group 57"/>
          <p:cNvGrpSpPr>
            <a:grpSpLocks noChangeAspect="1"/>
          </p:cNvGrpSpPr>
          <p:nvPr/>
        </p:nvGrpSpPr>
        <p:grpSpPr>
          <a:xfrm>
            <a:off x="9283444" y="2886765"/>
            <a:ext cx="911105" cy="896305"/>
            <a:chOff x="5948542" y="1303998"/>
            <a:chExt cx="717926" cy="706269"/>
          </a:xfrm>
        </p:grpSpPr>
        <p:sp>
          <p:nvSpPr>
            <p:cNvPr id="59" name="Freeform 87"/>
            <p:cNvSpPr>
              <a:spLocks/>
            </p:cNvSpPr>
            <p:nvPr/>
          </p:nvSpPr>
          <p:spPr bwMode="auto">
            <a:xfrm>
              <a:off x="5948542" y="1303998"/>
              <a:ext cx="391363" cy="573125"/>
            </a:xfrm>
            <a:custGeom>
              <a:avLst/>
              <a:gdLst>
                <a:gd name="connsiteX0" fmla="*/ 122238 w 2276475"/>
                <a:gd name="connsiteY0" fmla="*/ 2868613 h 3333750"/>
                <a:gd name="connsiteX1" fmla="*/ 122238 w 2276475"/>
                <a:gd name="connsiteY1" fmla="*/ 3185748 h 3333750"/>
                <a:gd name="connsiteX2" fmla="*/ 128322 w 2276475"/>
                <a:gd name="connsiteY2" fmla="*/ 3213101 h 3333750"/>
                <a:gd name="connsiteX3" fmla="*/ 2148154 w 2276475"/>
                <a:gd name="connsiteY3" fmla="*/ 3213101 h 3333750"/>
                <a:gd name="connsiteX4" fmla="*/ 2154238 w 2276475"/>
                <a:gd name="connsiteY4" fmla="*/ 3185748 h 3333750"/>
                <a:gd name="connsiteX5" fmla="*/ 2154238 w 2276475"/>
                <a:gd name="connsiteY5" fmla="*/ 2868613 h 3333750"/>
                <a:gd name="connsiteX6" fmla="*/ 2019847 w 2276475"/>
                <a:gd name="connsiteY6" fmla="*/ 2868613 h 3333750"/>
                <a:gd name="connsiteX7" fmla="*/ 126626 w 2276475"/>
                <a:gd name="connsiteY7" fmla="*/ 2868613 h 3333750"/>
                <a:gd name="connsiteX8" fmla="*/ 399008 w 2276475"/>
                <a:gd name="connsiteY8" fmla="*/ 2470150 h 3333750"/>
                <a:gd name="connsiteX9" fmla="*/ 1342482 w 2276475"/>
                <a:gd name="connsiteY9" fmla="*/ 2470150 h 3333750"/>
                <a:gd name="connsiteX10" fmla="*/ 1403351 w 2276475"/>
                <a:gd name="connsiteY10" fmla="*/ 2531269 h 3333750"/>
                <a:gd name="connsiteX11" fmla="*/ 1342482 w 2276475"/>
                <a:gd name="connsiteY11" fmla="*/ 2592388 h 3333750"/>
                <a:gd name="connsiteX12" fmla="*/ 399008 w 2276475"/>
                <a:gd name="connsiteY12" fmla="*/ 2592388 h 3333750"/>
                <a:gd name="connsiteX13" fmla="*/ 338138 w 2276475"/>
                <a:gd name="connsiteY13" fmla="*/ 2531269 h 3333750"/>
                <a:gd name="connsiteX14" fmla="*/ 399008 w 2276475"/>
                <a:gd name="connsiteY14" fmla="*/ 2470150 h 3333750"/>
                <a:gd name="connsiteX15" fmla="*/ 1677078 w 2276475"/>
                <a:gd name="connsiteY15" fmla="*/ 2373313 h 3333750"/>
                <a:gd name="connsiteX16" fmla="*/ 1600621 w 2276475"/>
                <a:gd name="connsiteY16" fmla="*/ 2403641 h 3333750"/>
                <a:gd name="connsiteX17" fmla="*/ 1570038 w 2276475"/>
                <a:gd name="connsiteY17" fmla="*/ 2473397 h 3333750"/>
                <a:gd name="connsiteX18" fmla="*/ 1600621 w 2276475"/>
                <a:gd name="connsiteY18" fmla="*/ 2546185 h 3333750"/>
                <a:gd name="connsiteX19" fmla="*/ 1674020 w 2276475"/>
                <a:gd name="connsiteY19" fmla="*/ 2576513 h 3333750"/>
                <a:gd name="connsiteX20" fmla="*/ 1747418 w 2276475"/>
                <a:gd name="connsiteY20" fmla="*/ 2546185 h 3333750"/>
                <a:gd name="connsiteX21" fmla="*/ 1778001 w 2276475"/>
                <a:gd name="connsiteY21" fmla="*/ 2473397 h 3333750"/>
                <a:gd name="connsiteX22" fmla="*/ 1677078 w 2276475"/>
                <a:gd name="connsiteY22" fmla="*/ 2373313 h 3333750"/>
                <a:gd name="connsiteX23" fmla="*/ 1676272 w 2276475"/>
                <a:gd name="connsiteY23" fmla="*/ 2252663 h 3333750"/>
                <a:gd name="connsiteX24" fmla="*/ 1898650 w 2276475"/>
                <a:gd name="connsiteY24" fmla="*/ 2474190 h 3333750"/>
                <a:gd name="connsiteX25" fmla="*/ 1834678 w 2276475"/>
                <a:gd name="connsiteY25" fmla="*/ 2631990 h 3333750"/>
                <a:gd name="connsiteX26" fmla="*/ 1673225 w 2276475"/>
                <a:gd name="connsiteY26" fmla="*/ 2698751 h 3333750"/>
                <a:gd name="connsiteX27" fmla="*/ 1514818 w 2276475"/>
                <a:gd name="connsiteY27" fmla="*/ 2631990 h 3333750"/>
                <a:gd name="connsiteX28" fmla="*/ 1447800 w 2276475"/>
                <a:gd name="connsiteY28" fmla="*/ 2474190 h 3333750"/>
                <a:gd name="connsiteX29" fmla="*/ 1514818 w 2276475"/>
                <a:gd name="connsiteY29" fmla="*/ 2316390 h 3333750"/>
                <a:gd name="connsiteX30" fmla="*/ 1676272 w 2276475"/>
                <a:gd name="connsiteY30" fmla="*/ 2252663 h 3333750"/>
                <a:gd name="connsiteX31" fmla="*/ 122238 w 2276475"/>
                <a:gd name="connsiteY31" fmla="*/ 2193925 h 3333750"/>
                <a:gd name="connsiteX32" fmla="*/ 122238 w 2276475"/>
                <a:gd name="connsiteY32" fmla="*/ 2203756 h 3333750"/>
                <a:gd name="connsiteX33" fmla="*/ 122238 w 2276475"/>
                <a:gd name="connsiteY33" fmla="*/ 2374283 h 3333750"/>
                <a:gd name="connsiteX34" fmla="*/ 122238 w 2276475"/>
                <a:gd name="connsiteY34" fmla="*/ 2574870 h 3333750"/>
                <a:gd name="connsiteX35" fmla="*/ 122238 w 2276475"/>
                <a:gd name="connsiteY35" fmla="*/ 2747963 h 3333750"/>
                <a:gd name="connsiteX36" fmla="*/ 256628 w 2276475"/>
                <a:gd name="connsiteY36" fmla="*/ 2747963 h 3333750"/>
                <a:gd name="connsiteX37" fmla="*/ 2149850 w 2276475"/>
                <a:gd name="connsiteY37" fmla="*/ 2747963 h 3333750"/>
                <a:gd name="connsiteX38" fmla="*/ 2154238 w 2276475"/>
                <a:gd name="connsiteY38" fmla="*/ 2747963 h 3333750"/>
                <a:gd name="connsiteX39" fmla="*/ 2154238 w 2276475"/>
                <a:gd name="connsiteY39" fmla="*/ 2193925 h 3333750"/>
                <a:gd name="connsiteX40" fmla="*/ 2019847 w 2276475"/>
                <a:gd name="connsiteY40" fmla="*/ 2193925 h 3333750"/>
                <a:gd name="connsiteX41" fmla="*/ 126626 w 2276475"/>
                <a:gd name="connsiteY41" fmla="*/ 2193925 h 3333750"/>
                <a:gd name="connsiteX42" fmla="*/ 399008 w 2276475"/>
                <a:gd name="connsiteY42" fmla="*/ 1808163 h 3333750"/>
                <a:gd name="connsiteX43" fmla="*/ 1342482 w 2276475"/>
                <a:gd name="connsiteY43" fmla="*/ 1808163 h 3333750"/>
                <a:gd name="connsiteX44" fmla="*/ 1403351 w 2276475"/>
                <a:gd name="connsiteY44" fmla="*/ 1869282 h 3333750"/>
                <a:gd name="connsiteX45" fmla="*/ 1342482 w 2276475"/>
                <a:gd name="connsiteY45" fmla="*/ 1930401 h 3333750"/>
                <a:gd name="connsiteX46" fmla="*/ 399008 w 2276475"/>
                <a:gd name="connsiteY46" fmla="*/ 1930401 h 3333750"/>
                <a:gd name="connsiteX47" fmla="*/ 338138 w 2276475"/>
                <a:gd name="connsiteY47" fmla="*/ 1869282 h 3333750"/>
                <a:gd name="connsiteX48" fmla="*/ 399008 w 2276475"/>
                <a:gd name="connsiteY48" fmla="*/ 1808163 h 3333750"/>
                <a:gd name="connsiteX49" fmla="*/ 1674020 w 2276475"/>
                <a:gd name="connsiteY49" fmla="*/ 1692275 h 3333750"/>
                <a:gd name="connsiteX50" fmla="*/ 1570038 w 2276475"/>
                <a:gd name="connsiteY50" fmla="*/ 1793141 h 3333750"/>
                <a:gd name="connsiteX51" fmla="*/ 1674020 w 2276475"/>
                <a:gd name="connsiteY51" fmla="*/ 1897063 h 3333750"/>
                <a:gd name="connsiteX52" fmla="*/ 1778001 w 2276475"/>
                <a:gd name="connsiteY52" fmla="*/ 1796197 h 3333750"/>
                <a:gd name="connsiteX53" fmla="*/ 1747418 w 2276475"/>
                <a:gd name="connsiteY53" fmla="*/ 1722840 h 3333750"/>
                <a:gd name="connsiteX54" fmla="*/ 1674020 w 2276475"/>
                <a:gd name="connsiteY54" fmla="*/ 1692275 h 3333750"/>
                <a:gd name="connsiteX55" fmla="*/ 1673225 w 2276475"/>
                <a:gd name="connsiteY55" fmla="*/ 1571625 h 3333750"/>
                <a:gd name="connsiteX56" fmla="*/ 1834678 w 2276475"/>
                <a:gd name="connsiteY56" fmla="*/ 1638387 h 3333750"/>
                <a:gd name="connsiteX57" fmla="*/ 1898650 w 2276475"/>
                <a:gd name="connsiteY57" fmla="*/ 1796186 h 3333750"/>
                <a:gd name="connsiteX58" fmla="*/ 1673225 w 2276475"/>
                <a:gd name="connsiteY58" fmla="*/ 2017713 h 3333750"/>
                <a:gd name="connsiteX59" fmla="*/ 1447800 w 2276475"/>
                <a:gd name="connsiteY59" fmla="*/ 1796186 h 3333750"/>
                <a:gd name="connsiteX60" fmla="*/ 1673225 w 2276475"/>
                <a:gd name="connsiteY60" fmla="*/ 1571625 h 3333750"/>
                <a:gd name="connsiteX61" fmla="*/ 122238 w 2276475"/>
                <a:gd name="connsiteY61" fmla="*/ 1519238 h 3333750"/>
                <a:gd name="connsiteX62" fmla="*/ 122238 w 2276475"/>
                <a:gd name="connsiteY62" fmla="*/ 1970070 h 3333750"/>
                <a:gd name="connsiteX63" fmla="*/ 122238 w 2276475"/>
                <a:gd name="connsiteY63" fmla="*/ 2073275 h 3333750"/>
                <a:gd name="connsiteX64" fmla="*/ 256628 w 2276475"/>
                <a:gd name="connsiteY64" fmla="*/ 2073275 h 3333750"/>
                <a:gd name="connsiteX65" fmla="*/ 2149850 w 2276475"/>
                <a:gd name="connsiteY65" fmla="*/ 2073275 h 3333750"/>
                <a:gd name="connsiteX66" fmla="*/ 2154238 w 2276475"/>
                <a:gd name="connsiteY66" fmla="*/ 2073275 h 3333750"/>
                <a:gd name="connsiteX67" fmla="*/ 2154238 w 2276475"/>
                <a:gd name="connsiteY67" fmla="*/ 1833306 h 3333750"/>
                <a:gd name="connsiteX68" fmla="*/ 2154238 w 2276475"/>
                <a:gd name="connsiteY68" fmla="*/ 1541561 h 3333750"/>
                <a:gd name="connsiteX69" fmla="*/ 2154238 w 2276475"/>
                <a:gd name="connsiteY69" fmla="*/ 1519238 h 3333750"/>
                <a:gd name="connsiteX70" fmla="*/ 2019847 w 2276475"/>
                <a:gd name="connsiteY70" fmla="*/ 1519238 h 3333750"/>
                <a:gd name="connsiteX71" fmla="*/ 126626 w 2276475"/>
                <a:gd name="connsiteY71" fmla="*/ 1519238 h 3333750"/>
                <a:gd name="connsiteX72" fmla="*/ 399000 w 2276475"/>
                <a:gd name="connsiteY72" fmla="*/ 1143000 h 3333750"/>
                <a:gd name="connsiteX73" fmla="*/ 1339314 w 2276475"/>
                <a:gd name="connsiteY73" fmla="*/ 1143000 h 3333750"/>
                <a:gd name="connsiteX74" fmla="*/ 1400176 w 2276475"/>
                <a:gd name="connsiteY74" fmla="*/ 1203325 h 3333750"/>
                <a:gd name="connsiteX75" fmla="*/ 1339314 w 2276475"/>
                <a:gd name="connsiteY75" fmla="*/ 1263650 h 3333750"/>
                <a:gd name="connsiteX76" fmla="*/ 399000 w 2276475"/>
                <a:gd name="connsiteY76" fmla="*/ 1263650 h 3333750"/>
                <a:gd name="connsiteX77" fmla="*/ 338138 w 2276475"/>
                <a:gd name="connsiteY77" fmla="*/ 1203325 h 3333750"/>
                <a:gd name="connsiteX78" fmla="*/ 399000 w 2276475"/>
                <a:gd name="connsiteY78" fmla="*/ 1143000 h 3333750"/>
                <a:gd name="connsiteX79" fmla="*/ 1674020 w 2276475"/>
                <a:gd name="connsiteY79" fmla="*/ 1012825 h 3333750"/>
                <a:gd name="connsiteX80" fmla="*/ 1603679 w 2276475"/>
                <a:gd name="connsiteY80" fmla="*/ 1043153 h 3333750"/>
                <a:gd name="connsiteX81" fmla="*/ 1570038 w 2276475"/>
                <a:gd name="connsiteY81" fmla="*/ 1115942 h 3333750"/>
                <a:gd name="connsiteX82" fmla="*/ 1674020 w 2276475"/>
                <a:gd name="connsiteY82" fmla="*/ 1216025 h 3333750"/>
                <a:gd name="connsiteX83" fmla="*/ 1778001 w 2276475"/>
                <a:gd name="connsiteY83" fmla="*/ 1115942 h 3333750"/>
                <a:gd name="connsiteX84" fmla="*/ 1747418 w 2276475"/>
                <a:gd name="connsiteY84" fmla="*/ 1043153 h 3333750"/>
                <a:gd name="connsiteX85" fmla="*/ 1674020 w 2276475"/>
                <a:gd name="connsiteY85" fmla="*/ 1012825 h 3333750"/>
                <a:gd name="connsiteX86" fmla="*/ 1673225 w 2276475"/>
                <a:gd name="connsiteY86" fmla="*/ 890588 h 3333750"/>
                <a:gd name="connsiteX87" fmla="*/ 1676272 w 2276475"/>
                <a:gd name="connsiteY87" fmla="*/ 890588 h 3333750"/>
                <a:gd name="connsiteX88" fmla="*/ 1831632 w 2276475"/>
                <a:gd name="connsiteY88" fmla="*/ 957350 h 3333750"/>
                <a:gd name="connsiteX89" fmla="*/ 1898650 w 2276475"/>
                <a:gd name="connsiteY89" fmla="*/ 1115149 h 3333750"/>
                <a:gd name="connsiteX90" fmla="*/ 1673225 w 2276475"/>
                <a:gd name="connsiteY90" fmla="*/ 1336676 h 3333750"/>
                <a:gd name="connsiteX91" fmla="*/ 1447800 w 2276475"/>
                <a:gd name="connsiteY91" fmla="*/ 1115149 h 3333750"/>
                <a:gd name="connsiteX92" fmla="*/ 1514818 w 2276475"/>
                <a:gd name="connsiteY92" fmla="*/ 954315 h 3333750"/>
                <a:gd name="connsiteX93" fmla="*/ 1673225 w 2276475"/>
                <a:gd name="connsiteY93" fmla="*/ 890588 h 3333750"/>
                <a:gd name="connsiteX94" fmla="*/ 122238 w 2276475"/>
                <a:gd name="connsiteY94" fmla="*/ 844550 h 3333750"/>
                <a:gd name="connsiteX95" fmla="*/ 122238 w 2276475"/>
                <a:gd name="connsiteY95" fmla="*/ 1398588 h 3333750"/>
                <a:gd name="connsiteX96" fmla="*/ 256628 w 2276475"/>
                <a:gd name="connsiteY96" fmla="*/ 1398588 h 3333750"/>
                <a:gd name="connsiteX97" fmla="*/ 2149850 w 2276475"/>
                <a:gd name="connsiteY97" fmla="*/ 1398588 h 3333750"/>
                <a:gd name="connsiteX98" fmla="*/ 2154238 w 2276475"/>
                <a:gd name="connsiteY98" fmla="*/ 1398588 h 3333750"/>
                <a:gd name="connsiteX99" fmla="*/ 2154238 w 2276475"/>
                <a:gd name="connsiteY99" fmla="*/ 1341995 h 3333750"/>
                <a:gd name="connsiteX100" fmla="*/ 2154238 w 2276475"/>
                <a:gd name="connsiteY100" fmla="*/ 1128212 h 3333750"/>
                <a:gd name="connsiteX101" fmla="*/ 2154238 w 2276475"/>
                <a:gd name="connsiteY101" fmla="*/ 844550 h 3333750"/>
                <a:gd name="connsiteX102" fmla="*/ 2019847 w 2276475"/>
                <a:gd name="connsiteY102" fmla="*/ 844550 h 3333750"/>
                <a:gd name="connsiteX103" fmla="*/ 126626 w 2276475"/>
                <a:gd name="connsiteY103" fmla="*/ 844550 h 3333750"/>
                <a:gd name="connsiteX104" fmla="*/ 395840 w 2276475"/>
                <a:gd name="connsiteY104" fmla="*/ 471488 h 3333750"/>
                <a:gd name="connsiteX105" fmla="*/ 1342474 w 2276475"/>
                <a:gd name="connsiteY105" fmla="*/ 471488 h 3333750"/>
                <a:gd name="connsiteX106" fmla="*/ 1403351 w 2276475"/>
                <a:gd name="connsiteY106" fmla="*/ 531813 h 3333750"/>
                <a:gd name="connsiteX107" fmla="*/ 1342474 w 2276475"/>
                <a:gd name="connsiteY107" fmla="*/ 592138 h 3333750"/>
                <a:gd name="connsiteX108" fmla="*/ 395840 w 2276475"/>
                <a:gd name="connsiteY108" fmla="*/ 592138 h 3333750"/>
                <a:gd name="connsiteX109" fmla="*/ 334963 w 2276475"/>
                <a:gd name="connsiteY109" fmla="*/ 531813 h 3333750"/>
                <a:gd name="connsiteX110" fmla="*/ 395840 w 2276475"/>
                <a:gd name="connsiteY110" fmla="*/ 471488 h 3333750"/>
                <a:gd name="connsiteX111" fmla="*/ 1677078 w 2276475"/>
                <a:gd name="connsiteY111" fmla="*/ 331788 h 3333750"/>
                <a:gd name="connsiteX112" fmla="*/ 1570038 w 2276475"/>
                <a:gd name="connsiteY112" fmla="*/ 431872 h 3333750"/>
                <a:gd name="connsiteX113" fmla="*/ 1600621 w 2276475"/>
                <a:gd name="connsiteY113" fmla="*/ 504660 h 3333750"/>
                <a:gd name="connsiteX114" fmla="*/ 1674020 w 2276475"/>
                <a:gd name="connsiteY114" fmla="*/ 534988 h 3333750"/>
                <a:gd name="connsiteX115" fmla="*/ 1747418 w 2276475"/>
                <a:gd name="connsiteY115" fmla="*/ 504660 h 3333750"/>
                <a:gd name="connsiteX116" fmla="*/ 1778001 w 2276475"/>
                <a:gd name="connsiteY116" fmla="*/ 434905 h 3333750"/>
                <a:gd name="connsiteX117" fmla="*/ 1677078 w 2276475"/>
                <a:gd name="connsiteY117" fmla="*/ 331788 h 3333750"/>
                <a:gd name="connsiteX118" fmla="*/ 1676272 w 2276475"/>
                <a:gd name="connsiteY118" fmla="*/ 209550 h 3333750"/>
                <a:gd name="connsiteX119" fmla="*/ 1898650 w 2276475"/>
                <a:gd name="connsiteY119" fmla="*/ 434910 h 3333750"/>
                <a:gd name="connsiteX120" fmla="*/ 1831632 w 2276475"/>
                <a:gd name="connsiteY120" fmla="*/ 593272 h 3333750"/>
                <a:gd name="connsiteX121" fmla="*/ 1673225 w 2276475"/>
                <a:gd name="connsiteY121" fmla="*/ 657225 h 3333750"/>
                <a:gd name="connsiteX122" fmla="*/ 1670179 w 2276475"/>
                <a:gd name="connsiteY122" fmla="*/ 657225 h 3333750"/>
                <a:gd name="connsiteX123" fmla="*/ 1514818 w 2276475"/>
                <a:gd name="connsiteY123" fmla="*/ 590226 h 3333750"/>
                <a:gd name="connsiteX124" fmla="*/ 1447800 w 2276475"/>
                <a:gd name="connsiteY124" fmla="*/ 431865 h 3333750"/>
                <a:gd name="connsiteX125" fmla="*/ 1676272 w 2276475"/>
                <a:gd name="connsiteY125" fmla="*/ 209550 h 3333750"/>
                <a:gd name="connsiteX126" fmla="*/ 128322 w 2276475"/>
                <a:gd name="connsiteY126" fmla="*/ 122238 h 3333750"/>
                <a:gd name="connsiteX127" fmla="*/ 122238 w 2276475"/>
                <a:gd name="connsiteY127" fmla="*/ 155669 h 3333750"/>
                <a:gd name="connsiteX128" fmla="*/ 122238 w 2276475"/>
                <a:gd name="connsiteY128" fmla="*/ 723900 h 3333750"/>
                <a:gd name="connsiteX129" fmla="*/ 256628 w 2276475"/>
                <a:gd name="connsiteY129" fmla="*/ 723900 h 3333750"/>
                <a:gd name="connsiteX130" fmla="*/ 2149850 w 2276475"/>
                <a:gd name="connsiteY130" fmla="*/ 723900 h 3333750"/>
                <a:gd name="connsiteX131" fmla="*/ 2154238 w 2276475"/>
                <a:gd name="connsiteY131" fmla="*/ 723900 h 3333750"/>
                <a:gd name="connsiteX132" fmla="*/ 2154238 w 2276475"/>
                <a:gd name="connsiteY132" fmla="*/ 152630 h 3333750"/>
                <a:gd name="connsiteX133" fmla="*/ 2148154 w 2276475"/>
                <a:gd name="connsiteY133" fmla="*/ 122238 h 3333750"/>
                <a:gd name="connsiteX134" fmla="*/ 128322 w 2276475"/>
                <a:gd name="connsiteY134" fmla="*/ 122238 h 3333750"/>
                <a:gd name="connsiteX135" fmla="*/ 106520 w 2276475"/>
                <a:gd name="connsiteY135" fmla="*/ 0 h 3333750"/>
                <a:gd name="connsiteX136" fmla="*/ 2169956 w 2276475"/>
                <a:gd name="connsiteY136" fmla="*/ 0 h 3333750"/>
                <a:gd name="connsiteX137" fmla="*/ 2197346 w 2276475"/>
                <a:gd name="connsiteY137" fmla="*/ 6078 h 3333750"/>
                <a:gd name="connsiteX138" fmla="*/ 2276475 w 2276475"/>
                <a:gd name="connsiteY138" fmla="*/ 151949 h 3333750"/>
                <a:gd name="connsiteX139" fmla="*/ 2276475 w 2276475"/>
                <a:gd name="connsiteY139" fmla="*/ 784225 h 3333750"/>
                <a:gd name="connsiteX140" fmla="*/ 2276475 w 2276475"/>
                <a:gd name="connsiteY140" fmla="*/ 1127458 h 3333750"/>
                <a:gd name="connsiteX141" fmla="*/ 2276475 w 2276475"/>
                <a:gd name="connsiteY141" fmla="*/ 1446550 h 3333750"/>
                <a:gd name="connsiteX142" fmla="*/ 2276475 w 2276475"/>
                <a:gd name="connsiteY142" fmla="*/ 1458913 h 3333750"/>
                <a:gd name="connsiteX143" fmla="*/ 2276475 w 2276475"/>
                <a:gd name="connsiteY143" fmla="*/ 1573943 h 3333750"/>
                <a:gd name="connsiteX144" fmla="*/ 2276475 w 2276475"/>
                <a:gd name="connsiteY144" fmla="*/ 1832499 h 3333750"/>
                <a:gd name="connsiteX145" fmla="*/ 2276475 w 2276475"/>
                <a:gd name="connsiteY145" fmla="*/ 2133600 h 3333750"/>
                <a:gd name="connsiteX146" fmla="*/ 2276475 w 2276475"/>
                <a:gd name="connsiteY146" fmla="*/ 2808288 h 3333750"/>
                <a:gd name="connsiteX147" fmla="*/ 2276475 w 2276475"/>
                <a:gd name="connsiteY147" fmla="*/ 3184841 h 3333750"/>
                <a:gd name="connsiteX148" fmla="*/ 2197346 w 2276475"/>
                <a:gd name="connsiteY148" fmla="*/ 3327672 h 3333750"/>
                <a:gd name="connsiteX149" fmla="*/ 2169956 w 2276475"/>
                <a:gd name="connsiteY149" fmla="*/ 3333750 h 3333750"/>
                <a:gd name="connsiteX150" fmla="*/ 106520 w 2276475"/>
                <a:gd name="connsiteY150" fmla="*/ 3333750 h 3333750"/>
                <a:gd name="connsiteX151" fmla="*/ 79129 w 2276475"/>
                <a:gd name="connsiteY151" fmla="*/ 3327672 h 3333750"/>
                <a:gd name="connsiteX152" fmla="*/ 0 w 2276475"/>
                <a:gd name="connsiteY152" fmla="*/ 3184841 h 3333750"/>
                <a:gd name="connsiteX153" fmla="*/ 0 w 2276475"/>
                <a:gd name="connsiteY153" fmla="*/ 2808288 h 3333750"/>
                <a:gd name="connsiteX154" fmla="*/ 0 w 2276475"/>
                <a:gd name="connsiteY154" fmla="*/ 2574008 h 3333750"/>
                <a:gd name="connsiteX155" fmla="*/ 0 w 2276475"/>
                <a:gd name="connsiteY155" fmla="*/ 2373436 h 3333750"/>
                <a:gd name="connsiteX156" fmla="*/ 0 w 2276475"/>
                <a:gd name="connsiteY156" fmla="*/ 2139768 h 3333750"/>
                <a:gd name="connsiteX157" fmla="*/ 0 w 2276475"/>
                <a:gd name="connsiteY157" fmla="*/ 2133600 h 3333750"/>
                <a:gd name="connsiteX158" fmla="*/ 0 w 2276475"/>
                <a:gd name="connsiteY158" fmla="*/ 2067930 h 3333750"/>
                <a:gd name="connsiteX159" fmla="*/ 0 w 2276475"/>
                <a:gd name="connsiteY159" fmla="*/ 1969253 h 3333750"/>
                <a:gd name="connsiteX160" fmla="*/ 0 w 2276475"/>
                <a:gd name="connsiteY160" fmla="*/ 1458913 h 3333750"/>
                <a:gd name="connsiteX161" fmla="*/ 0 w 2276475"/>
                <a:gd name="connsiteY161" fmla="*/ 784225 h 3333750"/>
                <a:gd name="connsiteX162" fmla="*/ 0 w 2276475"/>
                <a:gd name="connsiteY162" fmla="*/ 154988 h 3333750"/>
                <a:gd name="connsiteX163" fmla="*/ 79129 w 2276475"/>
                <a:gd name="connsiteY163" fmla="*/ 6078 h 3333750"/>
                <a:gd name="connsiteX164" fmla="*/ 106520 w 2276475"/>
                <a:gd name="connsiteY164" fmla="*/ 0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2276475" h="3333750">
                  <a:moveTo>
                    <a:pt x="122238" y="2868613"/>
                  </a:moveTo>
                  <a:lnTo>
                    <a:pt x="122238" y="3185748"/>
                  </a:lnTo>
                  <a:cubicBezTo>
                    <a:pt x="122238" y="3200944"/>
                    <a:pt x="125280" y="3210062"/>
                    <a:pt x="128322" y="3213101"/>
                  </a:cubicBezTo>
                  <a:cubicBezTo>
                    <a:pt x="2148154" y="3213101"/>
                    <a:pt x="2148154" y="3213101"/>
                    <a:pt x="2148154" y="3213101"/>
                  </a:cubicBezTo>
                  <a:cubicBezTo>
                    <a:pt x="2151196" y="3210062"/>
                    <a:pt x="2154238" y="3200944"/>
                    <a:pt x="2154238" y="3185748"/>
                  </a:cubicBezTo>
                  <a:lnTo>
                    <a:pt x="2154238" y="2868613"/>
                  </a:lnTo>
                  <a:lnTo>
                    <a:pt x="2019847" y="2868613"/>
                  </a:lnTo>
                  <a:cubicBezTo>
                    <a:pt x="692797" y="2868613"/>
                    <a:pt x="264716" y="2868613"/>
                    <a:pt x="126626" y="2868613"/>
                  </a:cubicBezTo>
                  <a:close/>
                  <a:moveTo>
                    <a:pt x="399008" y="2470150"/>
                  </a:moveTo>
                  <a:cubicBezTo>
                    <a:pt x="1342482" y="2470150"/>
                    <a:pt x="1342482" y="2470150"/>
                    <a:pt x="1342482" y="2470150"/>
                  </a:cubicBezTo>
                  <a:cubicBezTo>
                    <a:pt x="1375960" y="2470150"/>
                    <a:pt x="1403351" y="2497654"/>
                    <a:pt x="1403351" y="2531269"/>
                  </a:cubicBezTo>
                  <a:cubicBezTo>
                    <a:pt x="1403351" y="2564885"/>
                    <a:pt x="1375960" y="2592388"/>
                    <a:pt x="1342482" y="2592388"/>
                  </a:cubicBezTo>
                  <a:cubicBezTo>
                    <a:pt x="399008" y="2592388"/>
                    <a:pt x="399008" y="2592388"/>
                    <a:pt x="399008" y="2592388"/>
                  </a:cubicBezTo>
                  <a:cubicBezTo>
                    <a:pt x="365529" y="2592388"/>
                    <a:pt x="338138" y="2564885"/>
                    <a:pt x="338138" y="2531269"/>
                  </a:cubicBezTo>
                  <a:cubicBezTo>
                    <a:pt x="338138" y="2497654"/>
                    <a:pt x="365529" y="2470150"/>
                    <a:pt x="399008" y="2470150"/>
                  </a:cubicBezTo>
                  <a:close/>
                  <a:moveTo>
                    <a:pt x="1677078" y="2373313"/>
                  </a:moveTo>
                  <a:cubicBezTo>
                    <a:pt x="1646495" y="2373313"/>
                    <a:pt x="1618971" y="2385444"/>
                    <a:pt x="1600621" y="2403641"/>
                  </a:cubicBezTo>
                  <a:cubicBezTo>
                    <a:pt x="1582271" y="2421839"/>
                    <a:pt x="1570038" y="2446101"/>
                    <a:pt x="1570038" y="2473397"/>
                  </a:cubicBezTo>
                  <a:cubicBezTo>
                    <a:pt x="1570038" y="2500692"/>
                    <a:pt x="1582271" y="2527988"/>
                    <a:pt x="1600621" y="2546185"/>
                  </a:cubicBezTo>
                  <a:cubicBezTo>
                    <a:pt x="1618971" y="2564382"/>
                    <a:pt x="1646495" y="2576513"/>
                    <a:pt x="1674020" y="2576513"/>
                  </a:cubicBezTo>
                  <a:cubicBezTo>
                    <a:pt x="1701544" y="2576513"/>
                    <a:pt x="1729069" y="2564382"/>
                    <a:pt x="1747418" y="2546185"/>
                  </a:cubicBezTo>
                  <a:cubicBezTo>
                    <a:pt x="1768826" y="2524955"/>
                    <a:pt x="1778001" y="2500692"/>
                    <a:pt x="1778001" y="2473397"/>
                  </a:cubicBezTo>
                  <a:cubicBezTo>
                    <a:pt x="1778001" y="2418806"/>
                    <a:pt x="1732127" y="2373313"/>
                    <a:pt x="1677078" y="2373313"/>
                  </a:cubicBezTo>
                  <a:close/>
                  <a:moveTo>
                    <a:pt x="1676272" y="2252663"/>
                  </a:moveTo>
                  <a:cubicBezTo>
                    <a:pt x="1798123" y="2252663"/>
                    <a:pt x="1898650" y="2352805"/>
                    <a:pt x="1898650" y="2474190"/>
                  </a:cubicBezTo>
                  <a:cubicBezTo>
                    <a:pt x="1898650" y="2534882"/>
                    <a:pt x="1877326" y="2589505"/>
                    <a:pt x="1834678" y="2631990"/>
                  </a:cubicBezTo>
                  <a:cubicBezTo>
                    <a:pt x="1792030" y="2674474"/>
                    <a:pt x="1734151" y="2698751"/>
                    <a:pt x="1673225" y="2698751"/>
                  </a:cubicBezTo>
                  <a:cubicBezTo>
                    <a:pt x="1612300" y="2698751"/>
                    <a:pt x="1557466" y="2674474"/>
                    <a:pt x="1514818" y="2631990"/>
                  </a:cubicBezTo>
                  <a:cubicBezTo>
                    <a:pt x="1472171" y="2589505"/>
                    <a:pt x="1447800" y="2534882"/>
                    <a:pt x="1447800" y="2474190"/>
                  </a:cubicBezTo>
                  <a:cubicBezTo>
                    <a:pt x="1447800" y="2416532"/>
                    <a:pt x="1472171" y="2358875"/>
                    <a:pt x="1514818" y="2316390"/>
                  </a:cubicBezTo>
                  <a:cubicBezTo>
                    <a:pt x="1557466" y="2276940"/>
                    <a:pt x="1615346" y="2252663"/>
                    <a:pt x="1676272" y="2252663"/>
                  </a:cubicBezTo>
                  <a:close/>
                  <a:moveTo>
                    <a:pt x="122238" y="2193925"/>
                  </a:moveTo>
                  <a:lnTo>
                    <a:pt x="122238" y="2203756"/>
                  </a:lnTo>
                  <a:cubicBezTo>
                    <a:pt x="122238" y="2374283"/>
                    <a:pt x="122238" y="2374283"/>
                    <a:pt x="122238" y="2374283"/>
                  </a:cubicBezTo>
                  <a:cubicBezTo>
                    <a:pt x="122238" y="2574870"/>
                    <a:pt x="122238" y="2574870"/>
                    <a:pt x="122238" y="2574870"/>
                  </a:cubicBezTo>
                  <a:lnTo>
                    <a:pt x="122238" y="2747963"/>
                  </a:lnTo>
                  <a:lnTo>
                    <a:pt x="256628" y="2747963"/>
                  </a:lnTo>
                  <a:cubicBezTo>
                    <a:pt x="1583679" y="2747963"/>
                    <a:pt x="2011759" y="2747963"/>
                    <a:pt x="2149850" y="2747963"/>
                  </a:cubicBezTo>
                  <a:lnTo>
                    <a:pt x="2154238" y="2747963"/>
                  </a:lnTo>
                  <a:lnTo>
                    <a:pt x="2154238" y="2193925"/>
                  </a:lnTo>
                  <a:lnTo>
                    <a:pt x="2019847" y="2193925"/>
                  </a:lnTo>
                  <a:cubicBezTo>
                    <a:pt x="692797" y="2193925"/>
                    <a:pt x="264716" y="2193925"/>
                    <a:pt x="126626" y="2193925"/>
                  </a:cubicBezTo>
                  <a:close/>
                  <a:moveTo>
                    <a:pt x="399008" y="1808163"/>
                  </a:moveTo>
                  <a:cubicBezTo>
                    <a:pt x="1342482" y="1808163"/>
                    <a:pt x="1342482" y="1808163"/>
                    <a:pt x="1342482" y="1808163"/>
                  </a:cubicBezTo>
                  <a:cubicBezTo>
                    <a:pt x="1375960" y="1808163"/>
                    <a:pt x="1403351" y="1835666"/>
                    <a:pt x="1403351" y="1869282"/>
                  </a:cubicBezTo>
                  <a:cubicBezTo>
                    <a:pt x="1403351" y="1902897"/>
                    <a:pt x="1375960" y="1930401"/>
                    <a:pt x="1342482" y="1930401"/>
                  </a:cubicBezTo>
                  <a:cubicBezTo>
                    <a:pt x="399008" y="1930401"/>
                    <a:pt x="399008" y="1930401"/>
                    <a:pt x="399008" y="1930401"/>
                  </a:cubicBezTo>
                  <a:cubicBezTo>
                    <a:pt x="365529" y="1930401"/>
                    <a:pt x="338138" y="1902897"/>
                    <a:pt x="338138" y="1869282"/>
                  </a:cubicBezTo>
                  <a:cubicBezTo>
                    <a:pt x="338138" y="1835666"/>
                    <a:pt x="365529" y="1808163"/>
                    <a:pt x="399008" y="1808163"/>
                  </a:cubicBezTo>
                  <a:close/>
                  <a:moveTo>
                    <a:pt x="1674020" y="1692275"/>
                  </a:moveTo>
                  <a:cubicBezTo>
                    <a:pt x="1618971" y="1692275"/>
                    <a:pt x="1570038" y="1741180"/>
                    <a:pt x="1570038" y="1793141"/>
                  </a:cubicBezTo>
                  <a:cubicBezTo>
                    <a:pt x="1570038" y="1851215"/>
                    <a:pt x="1618971" y="1897063"/>
                    <a:pt x="1674020" y="1897063"/>
                  </a:cubicBezTo>
                  <a:cubicBezTo>
                    <a:pt x="1729069" y="1897063"/>
                    <a:pt x="1778001" y="1851215"/>
                    <a:pt x="1778001" y="1796197"/>
                  </a:cubicBezTo>
                  <a:cubicBezTo>
                    <a:pt x="1778001" y="1768689"/>
                    <a:pt x="1768826" y="1744236"/>
                    <a:pt x="1747418" y="1722840"/>
                  </a:cubicBezTo>
                  <a:cubicBezTo>
                    <a:pt x="1729069" y="1701445"/>
                    <a:pt x="1701544" y="1692275"/>
                    <a:pt x="1674020" y="1692275"/>
                  </a:cubicBezTo>
                  <a:close/>
                  <a:moveTo>
                    <a:pt x="1673225" y="1571625"/>
                  </a:moveTo>
                  <a:cubicBezTo>
                    <a:pt x="1731105" y="1571625"/>
                    <a:pt x="1792030" y="1595902"/>
                    <a:pt x="1834678" y="1638387"/>
                  </a:cubicBezTo>
                  <a:cubicBezTo>
                    <a:pt x="1877326" y="1680871"/>
                    <a:pt x="1898650" y="1738529"/>
                    <a:pt x="1898650" y="1796186"/>
                  </a:cubicBezTo>
                  <a:cubicBezTo>
                    <a:pt x="1898650" y="1917571"/>
                    <a:pt x="1795077" y="2017713"/>
                    <a:pt x="1673225" y="2017713"/>
                  </a:cubicBezTo>
                  <a:cubicBezTo>
                    <a:pt x="1548328" y="2017713"/>
                    <a:pt x="1447800" y="1917571"/>
                    <a:pt x="1447800" y="1796186"/>
                  </a:cubicBezTo>
                  <a:cubicBezTo>
                    <a:pt x="1447800" y="1674802"/>
                    <a:pt x="1551374" y="1571625"/>
                    <a:pt x="1673225" y="1571625"/>
                  </a:cubicBezTo>
                  <a:close/>
                  <a:moveTo>
                    <a:pt x="122238" y="1519238"/>
                  </a:moveTo>
                  <a:lnTo>
                    <a:pt x="122238" y="1970070"/>
                  </a:lnTo>
                  <a:lnTo>
                    <a:pt x="122238" y="2073275"/>
                  </a:lnTo>
                  <a:lnTo>
                    <a:pt x="256628" y="2073275"/>
                  </a:lnTo>
                  <a:cubicBezTo>
                    <a:pt x="1583679" y="2073275"/>
                    <a:pt x="2011759" y="2073275"/>
                    <a:pt x="2149850" y="2073275"/>
                  </a:cubicBezTo>
                  <a:lnTo>
                    <a:pt x="2154238" y="2073275"/>
                  </a:lnTo>
                  <a:lnTo>
                    <a:pt x="2154238" y="1833306"/>
                  </a:lnTo>
                  <a:cubicBezTo>
                    <a:pt x="2154238" y="1688564"/>
                    <a:pt x="2154238" y="1598101"/>
                    <a:pt x="2154238" y="1541561"/>
                  </a:cubicBezTo>
                  <a:lnTo>
                    <a:pt x="2154238" y="1519238"/>
                  </a:lnTo>
                  <a:lnTo>
                    <a:pt x="2019847" y="1519238"/>
                  </a:lnTo>
                  <a:cubicBezTo>
                    <a:pt x="692797" y="1519238"/>
                    <a:pt x="264716" y="1519238"/>
                    <a:pt x="126626" y="1519238"/>
                  </a:cubicBezTo>
                  <a:close/>
                  <a:moveTo>
                    <a:pt x="399000" y="1143000"/>
                  </a:moveTo>
                  <a:cubicBezTo>
                    <a:pt x="1339314" y="1143000"/>
                    <a:pt x="1339314" y="1143000"/>
                    <a:pt x="1339314" y="1143000"/>
                  </a:cubicBezTo>
                  <a:cubicBezTo>
                    <a:pt x="1372788" y="1143000"/>
                    <a:pt x="1400176" y="1170146"/>
                    <a:pt x="1400176" y="1203325"/>
                  </a:cubicBezTo>
                  <a:cubicBezTo>
                    <a:pt x="1400176" y="1236504"/>
                    <a:pt x="1372788" y="1263650"/>
                    <a:pt x="1339314" y="1263650"/>
                  </a:cubicBezTo>
                  <a:cubicBezTo>
                    <a:pt x="399000" y="1263650"/>
                    <a:pt x="399000" y="1263650"/>
                    <a:pt x="399000" y="1263650"/>
                  </a:cubicBezTo>
                  <a:cubicBezTo>
                    <a:pt x="365526" y="1263650"/>
                    <a:pt x="338138" y="1236504"/>
                    <a:pt x="338138" y="1203325"/>
                  </a:cubicBezTo>
                  <a:cubicBezTo>
                    <a:pt x="338138" y="1170146"/>
                    <a:pt x="365526" y="1143000"/>
                    <a:pt x="399000" y="1143000"/>
                  </a:cubicBezTo>
                  <a:close/>
                  <a:moveTo>
                    <a:pt x="1674020" y="1012825"/>
                  </a:moveTo>
                  <a:cubicBezTo>
                    <a:pt x="1646495" y="1012825"/>
                    <a:pt x="1622029" y="1021924"/>
                    <a:pt x="1603679" y="1043153"/>
                  </a:cubicBezTo>
                  <a:cubicBezTo>
                    <a:pt x="1582271" y="1061351"/>
                    <a:pt x="1570038" y="1088646"/>
                    <a:pt x="1570038" y="1115942"/>
                  </a:cubicBezTo>
                  <a:cubicBezTo>
                    <a:pt x="1570038" y="1170533"/>
                    <a:pt x="1618971" y="1216025"/>
                    <a:pt x="1674020" y="1216025"/>
                  </a:cubicBezTo>
                  <a:cubicBezTo>
                    <a:pt x="1729069" y="1216025"/>
                    <a:pt x="1778001" y="1170533"/>
                    <a:pt x="1778001" y="1115942"/>
                  </a:cubicBezTo>
                  <a:cubicBezTo>
                    <a:pt x="1778001" y="1088646"/>
                    <a:pt x="1768826" y="1064383"/>
                    <a:pt x="1747418" y="1043153"/>
                  </a:cubicBezTo>
                  <a:cubicBezTo>
                    <a:pt x="1729069" y="1024956"/>
                    <a:pt x="1701544" y="1012825"/>
                    <a:pt x="1674020" y="1012825"/>
                  </a:cubicBezTo>
                  <a:close/>
                  <a:moveTo>
                    <a:pt x="1673225" y="890588"/>
                  </a:moveTo>
                  <a:cubicBezTo>
                    <a:pt x="1673225" y="890588"/>
                    <a:pt x="1676272" y="890588"/>
                    <a:pt x="1676272" y="890588"/>
                  </a:cubicBezTo>
                  <a:cubicBezTo>
                    <a:pt x="1734151" y="890588"/>
                    <a:pt x="1788984" y="914865"/>
                    <a:pt x="1831632" y="957350"/>
                  </a:cubicBezTo>
                  <a:cubicBezTo>
                    <a:pt x="1874280" y="999834"/>
                    <a:pt x="1898650" y="1057492"/>
                    <a:pt x="1898650" y="1115149"/>
                  </a:cubicBezTo>
                  <a:cubicBezTo>
                    <a:pt x="1898650" y="1236534"/>
                    <a:pt x="1798123" y="1336676"/>
                    <a:pt x="1673225" y="1336676"/>
                  </a:cubicBezTo>
                  <a:cubicBezTo>
                    <a:pt x="1551374" y="1336676"/>
                    <a:pt x="1447800" y="1236534"/>
                    <a:pt x="1447800" y="1115149"/>
                  </a:cubicBezTo>
                  <a:cubicBezTo>
                    <a:pt x="1447800" y="1054457"/>
                    <a:pt x="1472171" y="999834"/>
                    <a:pt x="1514818" y="954315"/>
                  </a:cubicBezTo>
                  <a:cubicBezTo>
                    <a:pt x="1557466" y="914865"/>
                    <a:pt x="1615346" y="890588"/>
                    <a:pt x="1673225" y="890588"/>
                  </a:cubicBezTo>
                  <a:close/>
                  <a:moveTo>
                    <a:pt x="122238" y="844550"/>
                  </a:moveTo>
                  <a:lnTo>
                    <a:pt x="122238" y="1398588"/>
                  </a:lnTo>
                  <a:lnTo>
                    <a:pt x="256628" y="1398588"/>
                  </a:lnTo>
                  <a:cubicBezTo>
                    <a:pt x="1583679" y="1398588"/>
                    <a:pt x="2011759" y="1398588"/>
                    <a:pt x="2149850" y="1398588"/>
                  </a:cubicBezTo>
                  <a:lnTo>
                    <a:pt x="2154238" y="1398588"/>
                  </a:lnTo>
                  <a:lnTo>
                    <a:pt x="2154238" y="1341995"/>
                  </a:lnTo>
                  <a:cubicBezTo>
                    <a:pt x="2154238" y="1128212"/>
                    <a:pt x="2154238" y="1128212"/>
                    <a:pt x="2154238" y="1128212"/>
                  </a:cubicBezTo>
                  <a:lnTo>
                    <a:pt x="2154238" y="844550"/>
                  </a:lnTo>
                  <a:lnTo>
                    <a:pt x="2019847" y="844550"/>
                  </a:lnTo>
                  <a:cubicBezTo>
                    <a:pt x="692797" y="844550"/>
                    <a:pt x="264716" y="844550"/>
                    <a:pt x="126626" y="844550"/>
                  </a:cubicBezTo>
                  <a:close/>
                  <a:moveTo>
                    <a:pt x="395840" y="471488"/>
                  </a:moveTo>
                  <a:cubicBezTo>
                    <a:pt x="1342474" y="471488"/>
                    <a:pt x="1342474" y="471488"/>
                    <a:pt x="1342474" y="471488"/>
                  </a:cubicBezTo>
                  <a:cubicBezTo>
                    <a:pt x="1375957" y="471488"/>
                    <a:pt x="1403351" y="498634"/>
                    <a:pt x="1403351" y="531813"/>
                  </a:cubicBezTo>
                  <a:cubicBezTo>
                    <a:pt x="1403351" y="564992"/>
                    <a:pt x="1375957" y="592138"/>
                    <a:pt x="1342474" y="592138"/>
                  </a:cubicBezTo>
                  <a:cubicBezTo>
                    <a:pt x="395840" y="592138"/>
                    <a:pt x="395840" y="592138"/>
                    <a:pt x="395840" y="592138"/>
                  </a:cubicBezTo>
                  <a:cubicBezTo>
                    <a:pt x="362358" y="592138"/>
                    <a:pt x="334963" y="564992"/>
                    <a:pt x="334963" y="531813"/>
                  </a:cubicBezTo>
                  <a:cubicBezTo>
                    <a:pt x="334963" y="498634"/>
                    <a:pt x="362358" y="471488"/>
                    <a:pt x="395840" y="471488"/>
                  </a:cubicBezTo>
                  <a:close/>
                  <a:moveTo>
                    <a:pt x="1677078" y="331788"/>
                  </a:moveTo>
                  <a:cubicBezTo>
                    <a:pt x="1618971" y="331788"/>
                    <a:pt x="1573097" y="377281"/>
                    <a:pt x="1570038" y="431872"/>
                  </a:cubicBezTo>
                  <a:cubicBezTo>
                    <a:pt x="1570038" y="459167"/>
                    <a:pt x="1582271" y="486463"/>
                    <a:pt x="1600621" y="504660"/>
                  </a:cubicBezTo>
                  <a:cubicBezTo>
                    <a:pt x="1618971" y="525890"/>
                    <a:pt x="1646495" y="534988"/>
                    <a:pt x="1674020" y="534988"/>
                  </a:cubicBezTo>
                  <a:cubicBezTo>
                    <a:pt x="1701544" y="534988"/>
                    <a:pt x="1729069" y="525890"/>
                    <a:pt x="1747418" y="504660"/>
                  </a:cubicBezTo>
                  <a:cubicBezTo>
                    <a:pt x="1768826" y="486463"/>
                    <a:pt x="1778001" y="462200"/>
                    <a:pt x="1778001" y="434905"/>
                  </a:cubicBezTo>
                  <a:cubicBezTo>
                    <a:pt x="1778001" y="380314"/>
                    <a:pt x="1732127" y="331788"/>
                    <a:pt x="1677078" y="331788"/>
                  </a:cubicBezTo>
                  <a:close/>
                  <a:moveTo>
                    <a:pt x="1676272" y="209550"/>
                  </a:moveTo>
                  <a:cubicBezTo>
                    <a:pt x="1798123" y="212595"/>
                    <a:pt x="1898650" y="313094"/>
                    <a:pt x="1898650" y="434910"/>
                  </a:cubicBezTo>
                  <a:cubicBezTo>
                    <a:pt x="1898650" y="492773"/>
                    <a:pt x="1874280" y="550636"/>
                    <a:pt x="1831632" y="593272"/>
                  </a:cubicBezTo>
                  <a:cubicBezTo>
                    <a:pt x="1788984" y="632862"/>
                    <a:pt x="1734151" y="657225"/>
                    <a:pt x="1673225" y="657225"/>
                  </a:cubicBezTo>
                  <a:cubicBezTo>
                    <a:pt x="1673225" y="657225"/>
                    <a:pt x="1673225" y="657225"/>
                    <a:pt x="1670179" y="657225"/>
                  </a:cubicBezTo>
                  <a:cubicBezTo>
                    <a:pt x="1612300" y="657225"/>
                    <a:pt x="1554420" y="632862"/>
                    <a:pt x="1514818" y="590226"/>
                  </a:cubicBezTo>
                  <a:cubicBezTo>
                    <a:pt x="1472171" y="547590"/>
                    <a:pt x="1447800" y="492773"/>
                    <a:pt x="1447800" y="431865"/>
                  </a:cubicBezTo>
                  <a:cubicBezTo>
                    <a:pt x="1450847" y="307003"/>
                    <a:pt x="1548328" y="209550"/>
                    <a:pt x="1676272" y="209550"/>
                  </a:cubicBezTo>
                  <a:close/>
                  <a:moveTo>
                    <a:pt x="128322" y="122238"/>
                  </a:moveTo>
                  <a:cubicBezTo>
                    <a:pt x="125280" y="128317"/>
                    <a:pt x="122238" y="137434"/>
                    <a:pt x="122238" y="155669"/>
                  </a:cubicBezTo>
                  <a:lnTo>
                    <a:pt x="122238" y="723900"/>
                  </a:lnTo>
                  <a:lnTo>
                    <a:pt x="256628" y="723900"/>
                  </a:lnTo>
                  <a:cubicBezTo>
                    <a:pt x="1583679" y="723900"/>
                    <a:pt x="2011759" y="723900"/>
                    <a:pt x="2149850" y="723900"/>
                  </a:cubicBezTo>
                  <a:lnTo>
                    <a:pt x="2154238" y="723900"/>
                  </a:lnTo>
                  <a:lnTo>
                    <a:pt x="2154238" y="152630"/>
                  </a:lnTo>
                  <a:cubicBezTo>
                    <a:pt x="2154238" y="134395"/>
                    <a:pt x="2151196" y="128317"/>
                    <a:pt x="2148154" y="122238"/>
                  </a:cubicBezTo>
                  <a:cubicBezTo>
                    <a:pt x="128322" y="122238"/>
                    <a:pt x="128322" y="122238"/>
                    <a:pt x="128322" y="122238"/>
                  </a:cubicBezTo>
                  <a:close/>
                  <a:moveTo>
                    <a:pt x="106520" y="0"/>
                  </a:moveTo>
                  <a:cubicBezTo>
                    <a:pt x="2169956" y="0"/>
                    <a:pt x="2169956" y="0"/>
                    <a:pt x="2169956" y="0"/>
                  </a:cubicBezTo>
                  <a:cubicBezTo>
                    <a:pt x="2179086" y="0"/>
                    <a:pt x="2188216" y="3039"/>
                    <a:pt x="2197346" y="6078"/>
                  </a:cubicBezTo>
                  <a:cubicBezTo>
                    <a:pt x="2276475" y="48624"/>
                    <a:pt x="2276475" y="127637"/>
                    <a:pt x="2276475" y="151949"/>
                  </a:cubicBezTo>
                  <a:lnTo>
                    <a:pt x="2276475" y="784225"/>
                  </a:lnTo>
                  <a:lnTo>
                    <a:pt x="2276475" y="1127458"/>
                  </a:lnTo>
                  <a:cubicBezTo>
                    <a:pt x="2276475" y="1446550"/>
                    <a:pt x="2276475" y="1446550"/>
                    <a:pt x="2276475" y="1446550"/>
                  </a:cubicBezTo>
                  <a:lnTo>
                    <a:pt x="2276475" y="1458913"/>
                  </a:lnTo>
                  <a:lnTo>
                    <a:pt x="2276475" y="1573943"/>
                  </a:lnTo>
                  <a:cubicBezTo>
                    <a:pt x="2276475" y="1832499"/>
                    <a:pt x="2276475" y="1832499"/>
                    <a:pt x="2276475" y="1832499"/>
                  </a:cubicBezTo>
                  <a:lnTo>
                    <a:pt x="2276475" y="2133600"/>
                  </a:lnTo>
                  <a:lnTo>
                    <a:pt x="2276475" y="2808288"/>
                  </a:lnTo>
                  <a:lnTo>
                    <a:pt x="2276475" y="3184841"/>
                  </a:lnTo>
                  <a:cubicBezTo>
                    <a:pt x="2276475" y="3251698"/>
                    <a:pt x="2249084" y="3300321"/>
                    <a:pt x="2197346" y="3327672"/>
                  </a:cubicBezTo>
                  <a:cubicBezTo>
                    <a:pt x="2188216" y="3330711"/>
                    <a:pt x="2179086" y="3333750"/>
                    <a:pt x="2169956" y="3333750"/>
                  </a:cubicBezTo>
                  <a:cubicBezTo>
                    <a:pt x="106520" y="3333750"/>
                    <a:pt x="106520" y="3333750"/>
                    <a:pt x="106520" y="3333750"/>
                  </a:cubicBezTo>
                  <a:cubicBezTo>
                    <a:pt x="97390" y="3333750"/>
                    <a:pt x="88259" y="3330711"/>
                    <a:pt x="79129" y="3327672"/>
                  </a:cubicBezTo>
                  <a:cubicBezTo>
                    <a:pt x="27391" y="3300321"/>
                    <a:pt x="0" y="3251698"/>
                    <a:pt x="0" y="3184841"/>
                  </a:cubicBezTo>
                  <a:lnTo>
                    <a:pt x="0" y="2808288"/>
                  </a:lnTo>
                  <a:lnTo>
                    <a:pt x="0" y="2574008"/>
                  </a:lnTo>
                  <a:cubicBezTo>
                    <a:pt x="0" y="2373436"/>
                    <a:pt x="0" y="2373436"/>
                    <a:pt x="0" y="2373436"/>
                  </a:cubicBezTo>
                  <a:cubicBezTo>
                    <a:pt x="0" y="2272390"/>
                    <a:pt x="0" y="2196606"/>
                    <a:pt x="0" y="2139768"/>
                  </a:cubicBezTo>
                  <a:lnTo>
                    <a:pt x="0" y="2133600"/>
                  </a:lnTo>
                  <a:lnTo>
                    <a:pt x="0" y="2067930"/>
                  </a:lnTo>
                  <a:cubicBezTo>
                    <a:pt x="0" y="1969253"/>
                    <a:pt x="0" y="1969253"/>
                    <a:pt x="0" y="1969253"/>
                  </a:cubicBezTo>
                  <a:lnTo>
                    <a:pt x="0" y="1458913"/>
                  </a:lnTo>
                  <a:lnTo>
                    <a:pt x="0" y="784225"/>
                  </a:lnTo>
                  <a:lnTo>
                    <a:pt x="0" y="154988"/>
                  </a:lnTo>
                  <a:cubicBezTo>
                    <a:pt x="0" y="127637"/>
                    <a:pt x="0" y="48624"/>
                    <a:pt x="79129" y="6078"/>
                  </a:cubicBezTo>
                  <a:cubicBezTo>
                    <a:pt x="88259" y="3039"/>
                    <a:pt x="97390" y="0"/>
                    <a:pt x="106520"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u="none" strike="noStrike" kern="1200" cap="none" spc="0" normalizeH="0" baseline="0" noProof="0">
                <a:ln>
                  <a:noFill/>
                </a:ln>
                <a:effectLst/>
                <a:uLnTx/>
                <a:uFillTx/>
                <a:ea typeface="+mn-ea"/>
                <a:cs typeface="+mn-cs"/>
              </a:endParaRPr>
            </a:p>
          </p:txBody>
        </p:sp>
        <p:grpSp>
          <p:nvGrpSpPr>
            <p:cNvPr id="62" name="Group 61"/>
            <p:cNvGrpSpPr/>
            <p:nvPr/>
          </p:nvGrpSpPr>
          <p:grpSpPr>
            <a:xfrm>
              <a:off x="6243357" y="1665679"/>
              <a:ext cx="423111" cy="344588"/>
              <a:chOff x="8145044" y="-724286"/>
              <a:chExt cx="423111" cy="344588"/>
            </a:xfrm>
          </p:grpSpPr>
          <p:sp>
            <p:nvSpPr>
              <p:cNvPr id="65" name="Rectangle: Rounded Corners 64"/>
              <p:cNvSpPr/>
              <p:nvPr/>
            </p:nvSpPr>
            <p:spPr bwMode="auto">
              <a:xfrm>
                <a:off x="8145044" y="-724286"/>
                <a:ext cx="423111" cy="289311"/>
              </a:xfrm>
              <a:prstGeom prst="roundRect">
                <a:avLst>
                  <a:gd name="adj" fmla="val 166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u="none" strike="noStrike" kern="1200" cap="none" spc="0" normalizeH="0" baseline="0" noProof="0" err="1">
                  <a:ln>
                    <a:noFill/>
                  </a:ln>
                  <a:solidFill>
                    <a:schemeClr val="tx1"/>
                  </a:solidFill>
                  <a:effectLst/>
                  <a:uLnTx/>
                  <a:uFillTx/>
                  <a:ea typeface="Segoe UI" pitchFamily="34" charset="0"/>
                  <a:cs typeface="Segoe UI" pitchFamily="34" charset="0"/>
                </a:endParaRPr>
              </a:p>
            </p:txBody>
          </p:sp>
          <p:grpSp>
            <p:nvGrpSpPr>
              <p:cNvPr id="67" name="Group 66"/>
              <p:cNvGrpSpPr/>
              <p:nvPr/>
            </p:nvGrpSpPr>
            <p:grpSpPr>
              <a:xfrm>
                <a:off x="8145045" y="-724285"/>
                <a:ext cx="423110" cy="344587"/>
                <a:chOff x="4176714" y="1866900"/>
                <a:chExt cx="3832225" cy="3121026"/>
              </a:xfrm>
              <a:solidFill>
                <a:schemeClr val="accent1"/>
              </a:solidFill>
            </p:grpSpPr>
            <p:sp>
              <p:nvSpPr>
                <p:cNvPr id="68" name="Freeform 122"/>
                <p:cNvSpPr>
                  <a:spLocks/>
                </p:cNvSpPr>
                <p:nvPr/>
              </p:nvSpPr>
              <p:spPr bwMode="auto">
                <a:xfrm>
                  <a:off x="4176714" y="1866900"/>
                  <a:ext cx="3832225" cy="3121026"/>
                </a:xfrm>
                <a:custGeom>
                  <a:avLst/>
                  <a:gdLst>
                    <a:gd name="connsiteX0" fmla="*/ 393379 w 3832225"/>
                    <a:gd name="connsiteY0" fmla="*/ 122238 h 3121026"/>
                    <a:gd name="connsiteX1" fmla="*/ 120650 w 3832225"/>
                    <a:gd name="connsiteY1" fmla="*/ 395768 h 3121026"/>
                    <a:gd name="connsiteX2" fmla="*/ 120650 w 3832225"/>
                    <a:gd name="connsiteY2" fmla="*/ 2283121 h 3121026"/>
                    <a:gd name="connsiteX3" fmla="*/ 393379 w 3832225"/>
                    <a:gd name="connsiteY3" fmla="*/ 2556651 h 3121026"/>
                    <a:gd name="connsiteX4" fmla="*/ 1672172 w 3832225"/>
                    <a:gd name="connsiteY4" fmla="*/ 2556651 h 3121026"/>
                    <a:gd name="connsiteX5" fmla="*/ 1672172 w 3832225"/>
                    <a:gd name="connsiteY5" fmla="*/ 2900082 h 3121026"/>
                    <a:gd name="connsiteX6" fmla="*/ 1169140 w 3832225"/>
                    <a:gd name="connsiteY6" fmla="*/ 2900082 h 3121026"/>
                    <a:gd name="connsiteX7" fmla="*/ 1063079 w 3832225"/>
                    <a:gd name="connsiteY7" fmla="*/ 3000376 h 3121026"/>
                    <a:gd name="connsiteX8" fmla="*/ 2769147 w 3832225"/>
                    <a:gd name="connsiteY8" fmla="*/ 3000376 h 3121026"/>
                    <a:gd name="connsiteX9" fmla="*/ 2666116 w 3832225"/>
                    <a:gd name="connsiteY9" fmla="*/ 2900082 h 3121026"/>
                    <a:gd name="connsiteX10" fmla="*/ 2160053 w 3832225"/>
                    <a:gd name="connsiteY10" fmla="*/ 2900082 h 3121026"/>
                    <a:gd name="connsiteX11" fmla="*/ 2160053 w 3832225"/>
                    <a:gd name="connsiteY11" fmla="*/ 2556651 h 3121026"/>
                    <a:gd name="connsiteX12" fmla="*/ 3441877 w 3832225"/>
                    <a:gd name="connsiteY12" fmla="*/ 2556651 h 3121026"/>
                    <a:gd name="connsiteX13" fmla="*/ 3711575 w 3832225"/>
                    <a:gd name="connsiteY13" fmla="*/ 2283121 h 3121026"/>
                    <a:gd name="connsiteX14" fmla="*/ 3711575 w 3832225"/>
                    <a:gd name="connsiteY14" fmla="*/ 395768 h 3121026"/>
                    <a:gd name="connsiteX15" fmla="*/ 3441877 w 3832225"/>
                    <a:gd name="connsiteY15" fmla="*/ 122238 h 3121026"/>
                    <a:gd name="connsiteX16" fmla="*/ 393379 w 3832225"/>
                    <a:gd name="connsiteY16" fmla="*/ 122238 h 3121026"/>
                    <a:gd name="connsiteX17" fmla="*/ 393826 w 3832225"/>
                    <a:gd name="connsiteY17" fmla="*/ 0 h 3121026"/>
                    <a:gd name="connsiteX18" fmla="*/ 3441429 w 3832225"/>
                    <a:gd name="connsiteY18" fmla="*/ 0 h 3121026"/>
                    <a:gd name="connsiteX19" fmla="*/ 3832225 w 3832225"/>
                    <a:gd name="connsiteY19" fmla="*/ 395067 h 3121026"/>
                    <a:gd name="connsiteX20" fmla="*/ 3832225 w 3832225"/>
                    <a:gd name="connsiteY20" fmla="*/ 2282269 h 3121026"/>
                    <a:gd name="connsiteX21" fmla="*/ 3441429 w 3832225"/>
                    <a:gd name="connsiteY21" fmla="*/ 2677336 h 3121026"/>
                    <a:gd name="connsiteX22" fmla="*/ 2281159 w 3832225"/>
                    <a:gd name="connsiteY22" fmla="*/ 2677336 h 3121026"/>
                    <a:gd name="connsiteX23" fmla="*/ 2281159 w 3832225"/>
                    <a:gd name="connsiteY23" fmla="*/ 2777622 h 3121026"/>
                    <a:gd name="connsiteX24" fmla="*/ 2665896 w 3832225"/>
                    <a:gd name="connsiteY24" fmla="*/ 2777622 h 3121026"/>
                    <a:gd name="connsiteX25" fmla="*/ 2890073 w 3832225"/>
                    <a:gd name="connsiteY25" fmla="*/ 3005545 h 3121026"/>
                    <a:gd name="connsiteX26" fmla="*/ 2890073 w 3832225"/>
                    <a:gd name="connsiteY26" fmla="*/ 3121026 h 3121026"/>
                    <a:gd name="connsiteX27" fmla="*/ 942152 w 3832225"/>
                    <a:gd name="connsiteY27" fmla="*/ 3121026 h 3121026"/>
                    <a:gd name="connsiteX28" fmla="*/ 942152 w 3832225"/>
                    <a:gd name="connsiteY28" fmla="*/ 3005545 h 3121026"/>
                    <a:gd name="connsiteX29" fmla="*/ 1169359 w 3832225"/>
                    <a:gd name="connsiteY29" fmla="*/ 2777622 h 3121026"/>
                    <a:gd name="connsiteX30" fmla="*/ 1551067 w 3832225"/>
                    <a:gd name="connsiteY30" fmla="*/ 2777622 h 3121026"/>
                    <a:gd name="connsiteX31" fmla="*/ 1551067 w 3832225"/>
                    <a:gd name="connsiteY31" fmla="*/ 2677336 h 3121026"/>
                    <a:gd name="connsiteX32" fmla="*/ 393826 w 3832225"/>
                    <a:gd name="connsiteY32" fmla="*/ 2677336 h 3121026"/>
                    <a:gd name="connsiteX33" fmla="*/ 0 w 3832225"/>
                    <a:gd name="connsiteY33" fmla="*/ 2282269 h 3121026"/>
                    <a:gd name="connsiteX34" fmla="*/ 0 w 3832225"/>
                    <a:gd name="connsiteY34" fmla="*/ 395067 h 3121026"/>
                    <a:gd name="connsiteX35" fmla="*/ 393826 w 3832225"/>
                    <a:gd name="connsiteY35" fmla="*/ 0 h 312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832225" h="3121026">
                      <a:moveTo>
                        <a:pt x="393379" y="122238"/>
                      </a:moveTo>
                      <a:cubicBezTo>
                        <a:pt x="244893" y="122238"/>
                        <a:pt x="120650" y="243807"/>
                        <a:pt x="120650" y="395768"/>
                      </a:cubicBezTo>
                      <a:cubicBezTo>
                        <a:pt x="120650" y="2283121"/>
                        <a:pt x="120650" y="2283121"/>
                        <a:pt x="120650" y="2283121"/>
                      </a:cubicBezTo>
                      <a:cubicBezTo>
                        <a:pt x="120650" y="2435082"/>
                        <a:pt x="244893" y="2556651"/>
                        <a:pt x="393379" y="2556651"/>
                      </a:cubicBezTo>
                      <a:cubicBezTo>
                        <a:pt x="1672172" y="2556651"/>
                        <a:pt x="1672172" y="2556651"/>
                        <a:pt x="1672172" y="2556651"/>
                      </a:cubicBezTo>
                      <a:cubicBezTo>
                        <a:pt x="1672172" y="2900082"/>
                        <a:pt x="1672172" y="2900082"/>
                        <a:pt x="1672172" y="2900082"/>
                      </a:cubicBezTo>
                      <a:cubicBezTo>
                        <a:pt x="1169140" y="2900082"/>
                        <a:pt x="1169140" y="2900082"/>
                        <a:pt x="1169140" y="2900082"/>
                      </a:cubicBezTo>
                      <a:cubicBezTo>
                        <a:pt x="1111564" y="2900082"/>
                        <a:pt x="1066109" y="2945670"/>
                        <a:pt x="1063079" y="3000376"/>
                      </a:cubicBezTo>
                      <a:cubicBezTo>
                        <a:pt x="2769147" y="3000376"/>
                        <a:pt x="2769147" y="3000376"/>
                        <a:pt x="2769147" y="3000376"/>
                      </a:cubicBezTo>
                      <a:cubicBezTo>
                        <a:pt x="2766116" y="2945670"/>
                        <a:pt x="2720662" y="2900082"/>
                        <a:pt x="2666116" y="2900082"/>
                      </a:cubicBezTo>
                      <a:cubicBezTo>
                        <a:pt x="2160053" y="2900082"/>
                        <a:pt x="2160053" y="2900082"/>
                        <a:pt x="2160053" y="2900082"/>
                      </a:cubicBezTo>
                      <a:cubicBezTo>
                        <a:pt x="2160053" y="2556651"/>
                        <a:pt x="2160053" y="2556651"/>
                        <a:pt x="2160053" y="2556651"/>
                      </a:cubicBezTo>
                      <a:cubicBezTo>
                        <a:pt x="3441877" y="2556651"/>
                        <a:pt x="3441877" y="2556651"/>
                        <a:pt x="3441877" y="2556651"/>
                      </a:cubicBezTo>
                      <a:cubicBezTo>
                        <a:pt x="3590362" y="2556651"/>
                        <a:pt x="3711575" y="2435082"/>
                        <a:pt x="3711575" y="2283121"/>
                      </a:cubicBezTo>
                      <a:cubicBezTo>
                        <a:pt x="3711575" y="395768"/>
                        <a:pt x="3711575" y="395768"/>
                        <a:pt x="3711575" y="395768"/>
                      </a:cubicBezTo>
                      <a:cubicBezTo>
                        <a:pt x="3711575" y="243807"/>
                        <a:pt x="3590362" y="122238"/>
                        <a:pt x="3441877" y="122238"/>
                      </a:cubicBezTo>
                      <a:cubicBezTo>
                        <a:pt x="393379" y="122238"/>
                        <a:pt x="393379" y="122238"/>
                        <a:pt x="393379" y="122238"/>
                      </a:cubicBezTo>
                      <a:close/>
                      <a:moveTo>
                        <a:pt x="393826" y="0"/>
                      </a:moveTo>
                      <a:cubicBezTo>
                        <a:pt x="3441429" y="0"/>
                        <a:pt x="3441429" y="0"/>
                        <a:pt x="3441429" y="0"/>
                      </a:cubicBezTo>
                      <a:cubicBezTo>
                        <a:pt x="3656518" y="0"/>
                        <a:pt x="3832225" y="176261"/>
                        <a:pt x="3832225" y="395067"/>
                      </a:cubicBezTo>
                      <a:cubicBezTo>
                        <a:pt x="3832225" y="2282269"/>
                        <a:pt x="3832225" y="2282269"/>
                        <a:pt x="3832225" y="2282269"/>
                      </a:cubicBezTo>
                      <a:cubicBezTo>
                        <a:pt x="3832225" y="2501075"/>
                        <a:pt x="3656518" y="2677336"/>
                        <a:pt x="3441429" y="2677336"/>
                      </a:cubicBezTo>
                      <a:cubicBezTo>
                        <a:pt x="2281159" y="2677336"/>
                        <a:pt x="2281159" y="2677336"/>
                        <a:pt x="2281159" y="2677336"/>
                      </a:cubicBezTo>
                      <a:cubicBezTo>
                        <a:pt x="2281159" y="2777622"/>
                        <a:pt x="2281159" y="2777622"/>
                        <a:pt x="2281159" y="2777622"/>
                      </a:cubicBezTo>
                      <a:cubicBezTo>
                        <a:pt x="2665896" y="2777622"/>
                        <a:pt x="2665896" y="2777622"/>
                        <a:pt x="2665896" y="2777622"/>
                      </a:cubicBezTo>
                      <a:cubicBezTo>
                        <a:pt x="2790102" y="2777622"/>
                        <a:pt x="2890073" y="2880947"/>
                        <a:pt x="2890073" y="3005545"/>
                      </a:cubicBezTo>
                      <a:lnTo>
                        <a:pt x="2890073" y="3121026"/>
                      </a:lnTo>
                      <a:cubicBezTo>
                        <a:pt x="942152" y="3121026"/>
                        <a:pt x="942152" y="3121026"/>
                        <a:pt x="942152" y="3121026"/>
                      </a:cubicBezTo>
                      <a:cubicBezTo>
                        <a:pt x="942152" y="3005545"/>
                        <a:pt x="942152" y="3005545"/>
                        <a:pt x="942152" y="3005545"/>
                      </a:cubicBezTo>
                      <a:cubicBezTo>
                        <a:pt x="942152" y="2880947"/>
                        <a:pt x="1045152" y="2777622"/>
                        <a:pt x="1169359" y="2777622"/>
                      </a:cubicBezTo>
                      <a:cubicBezTo>
                        <a:pt x="1551067" y="2777622"/>
                        <a:pt x="1551067" y="2777622"/>
                        <a:pt x="1551067" y="2777622"/>
                      </a:cubicBezTo>
                      <a:cubicBezTo>
                        <a:pt x="1551067" y="2677336"/>
                        <a:pt x="1551067" y="2677336"/>
                        <a:pt x="1551067" y="2677336"/>
                      </a:cubicBezTo>
                      <a:cubicBezTo>
                        <a:pt x="393826" y="2677336"/>
                        <a:pt x="393826" y="2677336"/>
                        <a:pt x="393826" y="2677336"/>
                      </a:cubicBezTo>
                      <a:cubicBezTo>
                        <a:pt x="178736" y="2677336"/>
                        <a:pt x="0" y="2501075"/>
                        <a:pt x="0" y="2282269"/>
                      </a:cubicBezTo>
                      <a:cubicBezTo>
                        <a:pt x="0" y="395067"/>
                        <a:pt x="0" y="395067"/>
                        <a:pt x="0" y="395067"/>
                      </a:cubicBezTo>
                      <a:cubicBezTo>
                        <a:pt x="0" y="176261"/>
                        <a:pt x="178736" y="0"/>
                        <a:pt x="393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u="none" strike="noStrike" kern="1200" cap="none" spc="0" normalizeH="0" baseline="0" noProof="0">
                    <a:ln>
                      <a:noFill/>
                    </a:ln>
                    <a:effectLst/>
                    <a:uLnTx/>
                    <a:uFillTx/>
                    <a:ea typeface="+mn-ea"/>
                    <a:cs typeface="+mn-cs"/>
                  </a:endParaRPr>
                </a:p>
              </p:txBody>
            </p:sp>
            <p:sp>
              <p:nvSpPr>
                <p:cNvPr id="69" name="Freeform 8"/>
                <p:cNvSpPr>
                  <a:spLocks/>
                </p:cNvSpPr>
                <p:nvPr/>
              </p:nvSpPr>
              <p:spPr bwMode="auto">
                <a:xfrm>
                  <a:off x="5000627" y="2468563"/>
                  <a:ext cx="2168525" cy="1239838"/>
                </a:xfrm>
                <a:custGeom>
                  <a:avLst/>
                  <a:gdLst>
                    <a:gd name="T0" fmla="*/ 53 w 1366"/>
                    <a:gd name="T1" fmla="*/ 781 h 781"/>
                    <a:gd name="T2" fmla="*/ 0 w 1366"/>
                    <a:gd name="T3" fmla="*/ 728 h 781"/>
                    <a:gd name="T4" fmla="*/ 181 w 1366"/>
                    <a:gd name="T5" fmla="*/ 553 h 781"/>
                    <a:gd name="T6" fmla="*/ 342 w 1366"/>
                    <a:gd name="T7" fmla="*/ 628 h 781"/>
                    <a:gd name="T8" fmla="*/ 416 w 1366"/>
                    <a:gd name="T9" fmla="*/ 375 h 781"/>
                    <a:gd name="T10" fmla="*/ 683 w 1366"/>
                    <a:gd name="T11" fmla="*/ 530 h 781"/>
                    <a:gd name="T12" fmla="*/ 878 w 1366"/>
                    <a:gd name="T13" fmla="*/ 207 h 781"/>
                    <a:gd name="T14" fmla="*/ 1336 w 1366"/>
                    <a:gd name="T15" fmla="*/ 0 h 781"/>
                    <a:gd name="T16" fmla="*/ 1366 w 1366"/>
                    <a:gd name="T17" fmla="*/ 69 h 781"/>
                    <a:gd name="T18" fmla="*/ 931 w 1366"/>
                    <a:gd name="T19" fmla="*/ 268 h 781"/>
                    <a:gd name="T20" fmla="*/ 710 w 1366"/>
                    <a:gd name="T21" fmla="*/ 634 h 781"/>
                    <a:gd name="T22" fmla="*/ 462 w 1366"/>
                    <a:gd name="T23" fmla="*/ 490 h 781"/>
                    <a:gd name="T24" fmla="*/ 391 w 1366"/>
                    <a:gd name="T25" fmla="*/ 735 h 781"/>
                    <a:gd name="T26" fmla="*/ 197 w 1366"/>
                    <a:gd name="T27" fmla="*/ 645 h 781"/>
                    <a:gd name="T28" fmla="*/ 53 w 1366"/>
                    <a:gd name="T29" fmla="*/ 781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6" h="781">
                      <a:moveTo>
                        <a:pt x="53" y="781"/>
                      </a:moveTo>
                      <a:lnTo>
                        <a:pt x="0" y="728"/>
                      </a:lnTo>
                      <a:lnTo>
                        <a:pt x="181" y="553"/>
                      </a:lnTo>
                      <a:lnTo>
                        <a:pt x="342" y="628"/>
                      </a:lnTo>
                      <a:lnTo>
                        <a:pt x="416" y="375"/>
                      </a:lnTo>
                      <a:lnTo>
                        <a:pt x="683" y="530"/>
                      </a:lnTo>
                      <a:lnTo>
                        <a:pt x="878" y="207"/>
                      </a:lnTo>
                      <a:lnTo>
                        <a:pt x="1336" y="0"/>
                      </a:lnTo>
                      <a:lnTo>
                        <a:pt x="1366" y="69"/>
                      </a:lnTo>
                      <a:lnTo>
                        <a:pt x="931" y="268"/>
                      </a:lnTo>
                      <a:lnTo>
                        <a:pt x="710" y="634"/>
                      </a:lnTo>
                      <a:lnTo>
                        <a:pt x="462" y="490"/>
                      </a:lnTo>
                      <a:lnTo>
                        <a:pt x="391" y="735"/>
                      </a:lnTo>
                      <a:lnTo>
                        <a:pt x="197" y="645"/>
                      </a:lnTo>
                      <a:lnTo>
                        <a:pt x="53" y="7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u="none" strike="noStrike" kern="1200" cap="none" spc="0" normalizeH="0" baseline="0" noProof="0">
                    <a:ln>
                      <a:noFill/>
                    </a:ln>
                    <a:effectLst/>
                    <a:uLnTx/>
                    <a:uFillTx/>
                    <a:ea typeface="+mn-ea"/>
                    <a:cs typeface="+mn-cs"/>
                  </a:endParaRPr>
                </a:p>
              </p:txBody>
            </p:sp>
            <p:sp>
              <p:nvSpPr>
                <p:cNvPr id="70" name="Freeform 124"/>
                <p:cNvSpPr/>
                <p:nvPr/>
              </p:nvSpPr>
              <p:spPr bwMode="auto">
                <a:xfrm rot="5400000">
                  <a:off x="5184881" y="1650831"/>
                  <a:ext cx="1866110" cy="2950967"/>
                </a:xfrm>
                <a:custGeom>
                  <a:avLst/>
                  <a:gdLst>
                    <a:gd name="connsiteX0" fmla="*/ 0 w 1866110"/>
                    <a:gd name="connsiteY0" fmla="*/ 2809648 h 2950967"/>
                    <a:gd name="connsiteX1" fmla="*/ 243653 w 1866110"/>
                    <a:gd name="connsiteY1" fmla="*/ 2668329 h 2950967"/>
                    <a:gd name="connsiteX2" fmla="*/ 243653 w 1866110"/>
                    <a:gd name="connsiteY2" fmla="*/ 2755869 h 2950967"/>
                    <a:gd name="connsiteX3" fmla="*/ 1670555 w 1866110"/>
                    <a:gd name="connsiteY3" fmla="*/ 2755869 h 2950967"/>
                    <a:gd name="connsiteX4" fmla="*/ 1670555 w 1866110"/>
                    <a:gd name="connsiteY4" fmla="*/ 243653 h 2950967"/>
                    <a:gd name="connsiteX5" fmla="*/ 1583472 w 1866110"/>
                    <a:gd name="connsiteY5" fmla="*/ 243653 h 2950967"/>
                    <a:gd name="connsiteX6" fmla="*/ 1724791 w 1866110"/>
                    <a:gd name="connsiteY6" fmla="*/ 0 h 2950967"/>
                    <a:gd name="connsiteX7" fmla="*/ 1866110 w 1866110"/>
                    <a:gd name="connsiteY7" fmla="*/ 243653 h 2950967"/>
                    <a:gd name="connsiteX8" fmla="*/ 1783428 w 1866110"/>
                    <a:gd name="connsiteY8" fmla="*/ 243653 h 2950967"/>
                    <a:gd name="connsiteX9" fmla="*/ 1783428 w 1866110"/>
                    <a:gd name="connsiteY9" fmla="*/ 2872192 h 2950967"/>
                    <a:gd name="connsiteX10" fmla="*/ 243653 w 1866110"/>
                    <a:gd name="connsiteY10" fmla="*/ 2872192 h 2950967"/>
                    <a:gd name="connsiteX11" fmla="*/ 243653 w 1866110"/>
                    <a:gd name="connsiteY11" fmla="*/ 2950967 h 295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6110" h="2950967">
                      <a:moveTo>
                        <a:pt x="0" y="2809648"/>
                      </a:moveTo>
                      <a:lnTo>
                        <a:pt x="243653" y="2668329"/>
                      </a:lnTo>
                      <a:lnTo>
                        <a:pt x="243653" y="2755869"/>
                      </a:lnTo>
                      <a:lnTo>
                        <a:pt x="1670555" y="2755869"/>
                      </a:lnTo>
                      <a:lnTo>
                        <a:pt x="1670555" y="243653"/>
                      </a:lnTo>
                      <a:lnTo>
                        <a:pt x="1583472" y="243653"/>
                      </a:lnTo>
                      <a:lnTo>
                        <a:pt x="1724791" y="0"/>
                      </a:lnTo>
                      <a:lnTo>
                        <a:pt x="1866110" y="243653"/>
                      </a:lnTo>
                      <a:lnTo>
                        <a:pt x="1783428" y="243653"/>
                      </a:lnTo>
                      <a:lnTo>
                        <a:pt x="1783428" y="2872192"/>
                      </a:lnTo>
                      <a:lnTo>
                        <a:pt x="243653" y="2872192"/>
                      </a:lnTo>
                      <a:lnTo>
                        <a:pt x="243653" y="295096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600" u="none" strike="noStrike" kern="1200" cap="none" spc="-50" normalizeH="0" baseline="0" noProof="0" err="1">
                    <a:ln>
                      <a:noFill/>
                    </a:ln>
                    <a:solidFill>
                      <a:schemeClr val="tx1"/>
                    </a:solidFill>
                    <a:effectLst/>
                    <a:uLnTx/>
                    <a:uFillTx/>
                    <a:ea typeface="Segoe UI" pitchFamily="34" charset="0"/>
                    <a:cs typeface="Segoe UI" pitchFamily="34" charset="0"/>
                  </a:endParaRPr>
                </a:p>
              </p:txBody>
            </p:sp>
          </p:grpSp>
        </p:grpSp>
      </p:grpSp>
      <p:sp>
        <p:nvSpPr>
          <p:cNvPr id="71" name="Oval 70"/>
          <p:cNvSpPr/>
          <p:nvPr/>
        </p:nvSpPr>
        <p:spPr bwMode="auto">
          <a:xfrm>
            <a:off x="9007476" y="2553247"/>
            <a:ext cx="1463040" cy="1463040"/>
          </a:xfrm>
          <a:prstGeom prst="ellipse">
            <a:avLst/>
          </a:prstGeom>
          <a:noFill/>
          <a:ln w="50800">
            <a:solidFill>
              <a:schemeClr val="accent1"/>
            </a:solidFill>
          </a:ln>
        </p:spPr>
        <p:txBody>
          <a:bodyPr vert="horz" wrap="square" lIns="91440" tIns="45720" rIns="91440" bIns="4572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u="none" strike="noStrike" kern="1200" cap="none" spc="0" normalizeH="0" baseline="0" noProof="0">
              <a:ln>
                <a:noFill/>
              </a:ln>
              <a:effectLst/>
              <a:uLnTx/>
              <a:uFillTx/>
              <a:ea typeface="+mn-ea"/>
              <a:cs typeface="+mn-cs"/>
            </a:endParaRPr>
          </a:p>
        </p:txBody>
      </p:sp>
      <p:sp>
        <p:nvSpPr>
          <p:cNvPr id="72" name="TextBox 71"/>
          <p:cNvSpPr txBox="1"/>
          <p:nvPr/>
        </p:nvSpPr>
        <p:spPr>
          <a:xfrm>
            <a:off x="8750783" y="4068510"/>
            <a:ext cx="1976426" cy="193899"/>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u="none" strike="noStrike" kern="1200" cap="none" spc="0" normalizeH="0" baseline="0" noProof="0">
                <a:ln>
                  <a:noFill/>
                </a:ln>
                <a:effectLst/>
                <a:uLnTx/>
                <a:uFillTx/>
                <a:ea typeface="+mn-ea"/>
                <a:cs typeface="+mn-cs"/>
              </a:rPr>
              <a:t>Power BI Report Server</a:t>
            </a:r>
          </a:p>
        </p:txBody>
      </p:sp>
      <p:grpSp>
        <p:nvGrpSpPr>
          <p:cNvPr id="73" name="Group 72"/>
          <p:cNvGrpSpPr>
            <a:grpSpLocks noChangeAspect="1"/>
          </p:cNvGrpSpPr>
          <p:nvPr/>
        </p:nvGrpSpPr>
        <p:grpSpPr>
          <a:xfrm>
            <a:off x="1302724" y="2827136"/>
            <a:ext cx="688331" cy="876917"/>
            <a:chOff x="1339651" y="1619734"/>
            <a:chExt cx="917774" cy="1169223"/>
          </a:xfrm>
        </p:grpSpPr>
        <p:sp>
          <p:nvSpPr>
            <p:cNvPr id="74" name="Freeform 87"/>
            <p:cNvSpPr>
              <a:spLocks/>
            </p:cNvSpPr>
            <p:nvPr/>
          </p:nvSpPr>
          <p:spPr bwMode="auto">
            <a:xfrm>
              <a:off x="1339651" y="1619734"/>
              <a:ext cx="657718" cy="963185"/>
            </a:xfrm>
            <a:custGeom>
              <a:avLst/>
              <a:gdLst>
                <a:gd name="connsiteX0" fmla="*/ 122238 w 2276475"/>
                <a:gd name="connsiteY0" fmla="*/ 2868613 h 3333750"/>
                <a:gd name="connsiteX1" fmla="*/ 122238 w 2276475"/>
                <a:gd name="connsiteY1" fmla="*/ 3185748 h 3333750"/>
                <a:gd name="connsiteX2" fmla="*/ 128322 w 2276475"/>
                <a:gd name="connsiteY2" fmla="*/ 3213101 h 3333750"/>
                <a:gd name="connsiteX3" fmla="*/ 2148154 w 2276475"/>
                <a:gd name="connsiteY3" fmla="*/ 3213101 h 3333750"/>
                <a:gd name="connsiteX4" fmla="*/ 2154238 w 2276475"/>
                <a:gd name="connsiteY4" fmla="*/ 3185748 h 3333750"/>
                <a:gd name="connsiteX5" fmla="*/ 2154238 w 2276475"/>
                <a:gd name="connsiteY5" fmla="*/ 2868613 h 3333750"/>
                <a:gd name="connsiteX6" fmla="*/ 2019847 w 2276475"/>
                <a:gd name="connsiteY6" fmla="*/ 2868613 h 3333750"/>
                <a:gd name="connsiteX7" fmla="*/ 126626 w 2276475"/>
                <a:gd name="connsiteY7" fmla="*/ 2868613 h 3333750"/>
                <a:gd name="connsiteX8" fmla="*/ 399008 w 2276475"/>
                <a:gd name="connsiteY8" fmla="*/ 2470150 h 3333750"/>
                <a:gd name="connsiteX9" fmla="*/ 1342482 w 2276475"/>
                <a:gd name="connsiteY9" fmla="*/ 2470150 h 3333750"/>
                <a:gd name="connsiteX10" fmla="*/ 1403351 w 2276475"/>
                <a:gd name="connsiteY10" fmla="*/ 2531269 h 3333750"/>
                <a:gd name="connsiteX11" fmla="*/ 1342482 w 2276475"/>
                <a:gd name="connsiteY11" fmla="*/ 2592388 h 3333750"/>
                <a:gd name="connsiteX12" fmla="*/ 399008 w 2276475"/>
                <a:gd name="connsiteY12" fmla="*/ 2592388 h 3333750"/>
                <a:gd name="connsiteX13" fmla="*/ 338138 w 2276475"/>
                <a:gd name="connsiteY13" fmla="*/ 2531269 h 3333750"/>
                <a:gd name="connsiteX14" fmla="*/ 399008 w 2276475"/>
                <a:gd name="connsiteY14" fmla="*/ 2470150 h 3333750"/>
                <a:gd name="connsiteX15" fmla="*/ 1677078 w 2276475"/>
                <a:gd name="connsiteY15" fmla="*/ 2373313 h 3333750"/>
                <a:gd name="connsiteX16" fmla="*/ 1600621 w 2276475"/>
                <a:gd name="connsiteY16" fmla="*/ 2403641 h 3333750"/>
                <a:gd name="connsiteX17" fmla="*/ 1570038 w 2276475"/>
                <a:gd name="connsiteY17" fmla="*/ 2473397 h 3333750"/>
                <a:gd name="connsiteX18" fmla="*/ 1600621 w 2276475"/>
                <a:gd name="connsiteY18" fmla="*/ 2546185 h 3333750"/>
                <a:gd name="connsiteX19" fmla="*/ 1674020 w 2276475"/>
                <a:gd name="connsiteY19" fmla="*/ 2576513 h 3333750"/>
                <a:gd name="connsiteX20" fmla="*/ 1747418 w 2276475"/>
                <a:gd name="connsiteY20" fmla="*/ 2546185 h 3333750"/>
                <a:gd name="connsiteX21" fmla="*/ 1778001 w 2276475"/>
                <a:gd name="connsiteY21" fmla="*/ 2473397 h 3333750"/>
                <a:gd name="connsiteX22" fmla="*/ 1677078 w 2276475"/>
                <a:gd name="connsiteY22" fmla="*/ 2373313 h 3333750"/>
                <a:gd name="connsiteX23" fmla="*/ 1676272 w 2276475"/>
                <a:gd name="connsiteY23" fmla="*/ 2252663 h 3333750"/>
                <a:gd name="connsiteX24" fmla="*/ 1898650 w 2276475"/>
                <a:gd name="connsiteY24" fmla="*/ 2474190 h 3333750"/>
                <a:gd name="connsiteX25" fmla="*/ 1834678 w 2276475"/>
                <a:gd name="connsiteY25" fmla="*/ 2631990 h 3333750"/>
                <a:gd name="connsiteX26" fmla="*/ 1673225 w 2276475"/>
                <a:gd name="connsiteY26" fmla="*/ 2698751 h 3333750"/>
                <a:gd name="connsiteX27" fmla="*/ 1514818 w 2276475"/>
                <a:gd name="connsiteY27" fmla="*/ 2631990 h 3333750"/>
                <a:gd name="connsiteX28" fmla="*/ 1447800 w 2276475"/>
                <a:gd name="connsiteY28" fmla="*/ 2474190 h 3333750"/>
                <a:gd name="connsiteX29" fmla="*/ 1514818 w 2276475"/>
                <a:gd name="connsiteY29" fmla="*/ 2316390 h 3333750"/>
                <a:gd name="connsiteX30" fmla="*/ 1676272 w 2276475"/>
                <a:gd name="connsiteY30" fmla="*/ 2252663 h 3333750"/>
                <a:gd name="connsiteX31" fmla="*/ 122238 w 2276475"/>
                <a:gd name="connsiteY31" fmla="*/ 2193925 h 3333750"/>
                <a:gd name="connsiteX32" fmla="*/ 122238 w 2276475"/>
                <a:gd name="connsiteY32" fmla="*/ 2203756 h 3333750"/>
                <a:gd name="connsiteX33" fmla="*/ 122238 w 2276475"/>
                <a:gd name="connsiteY33" fmla="*/ 2374283 h 3333750"/>
                <a:gd name="connsiteX34" fmla="*/ 122238 w 2276475"/>
                <a:gd name="connsiteY34" fmla="*/ 2574870 h 3333750"/>
                <a:gd name="connsiteX35" fmla="*/ 122238 w 2276475"/>
                <a:gd name="connsiteY35" fmla="*/ 2747963 h 3333750"/>
                <a:gd name="connsiteX36" fmla="*/ 256628 w 2276475"/>
                <a:gd name="connsiteY36" fmla="*/ 2747963 h 3333750"/>
                <a:gd name="connsiteX37" fmla="*/ 2149850 w 2276475"/>
                <a:gd name="connsiteY37" fmla="*/ 2747963 h 3333750"/>
                <a:gd name="connsiteX38" fmla="*/ 2154238 w 2276475"/>
                <a:gd name="connsiteY38" fmla="*/ 2747963 h 3333750"/>
                <a:gd name="connsiteX39" fmla="*/ 2154238 w 2276475"/>
                <a:gd name="connsiteY39" fmla="*/ 2193925 h 3333750"/>
                <a:gd name="connsiteX40" fmla="*/ 2019847 w 2276475"/>
                <a:gd name="connsiteY40" fmla="*/ 2193925 h 3333750"/>
                <a:gd name="connsiteX41" fmla="*/ 126626 w 2276475"/>
                <a:gd name="connsiteY41" fmla="*/ 2193925 h 3333750"/>
                <a:gd name="connsiteX42" fmla="*/ 399008 w 2276475"/>
                <a:gd name="connsiteY42" fmla="*/ 1808163 h 3333750"/>
                <a:gd name="connsiteX43" fmla="*/ 1342482 w 2276475"/>
                <a:gd name="connsiteY43" fmla="*/ 1808163 h 3333750"/>
                <a:gd name="connsiteX44" fmla="*/ 1403351 w 2276475"/>
                <a:gd name="connsiteY44" fmla="*/ 1869282 h 3333750"/>
                <a:gd name="connsiteX45" fmla="*/ 1342482 w 2276475"/>
                <a:gd name="connsiteY45" fmla="*/ 1930401 h 3333750"/>
                <a:gd name="connsiteX46" fmla="*/ 399008 w 2276475"/>
                <a:gd name="connsiteY46" fmla="*/ 1930401 h 3333750"/>
                <a:gd name="connsiteX47" fmla="*/ 338138 w 2276475"/>
                <a:gd name="connsiteY47" fmla="*/ 1869282 h 3333750"/>
                <a:gd name="connsiteX48" fmla="*/ 399008 w 2276475"/>
                <a:gd name="connsiteY48" fmla="*/ 1808163 h 3333750"/>
                <a:gd name="connsiteX49" fmla="*/ 1674020 w 2276475"/>
                <a:gd name="connsiteY49" fmla="*/ 1692275 h 3333750"/>
                <a:gd name="connsiteX50" fmla="*/ 1570038 w 2276475"/>
                <a:gd name="connsiteY50" fmla="*/ 1793141 h 3333750"/>
                <a:gd name="connsiteX51" fmla="*/ 1674020 w 2276475"/>
                <a:gd name="connsiteY51" fmla="*/ 1897063 h 3333750"/>
                <a:gd name="connsiteX52" fmla="*/ 1778001 w 2276475"/>
                <a:gd name="connsiteY52" fmla="*/ 1796197 h 3333750"/>
                <a:gd name="connsiteX53" fmla="*/ 1747418 w 2276475"/>
                <a:gd name="connsiteY53" fmla="*/ 1722840 h 3333750"/>
                <a:gd name="connsiteX54" fmla="*/ 1674020 w 2276475"/>
                <a:gd name="connsiteY54" fmla="*/ 1692275 h 3333750"/>
                <a:gd name="connsiteX55" fmla="*/ 1673225 w 2276475"/>
                <a:gd name="connsiteY55" fmla="*/ 1571625 h 3333750"/>
                <a:gd name="connsiteX56" fmla="*/ 1834678 w 2276475"/>
                <a:gd name="connsiteY56" fmla="*/ 1638387 h 3333750"/>
                <a:gd name="connsiteX57" fmla="*/ 1898650 w 2276475"/>
                <a:gd name="connsiteY57" fmla="*/ 1796186 h 3333750"/>
                <a:gd name="connsiteX58" fmla="*/ 1673225 w 2276475"/>
                <a:gd name="connsiteY58" fmla="*/ 2017713 h 3333750"/>
                <a:gd name="connsiteX59" fmla="*/ 1447800 w 2276475"/>
                <a:gd name="connsiteY59" fmla="*/ 1796186 h 3333750"/>
                <a:gd name="connsiteX60" fmla="*/ 1673225 w 2276475"/>
                <a:gd name="connsiteY60" fmla="*/ 1571625 h 3333750"/>
                <a:gd name="connsiteX61" fmla="*/ 122238 w 2276475"/>
                <a:gd name="connsiteY61" fmla="*/ 1519238 h 3333750"/>
                <a:gd name="connsiteX62" fmla="*/ 122238 w 2276475"/>
                <a:gd name="connsiteY62" fmla="*/ 1970070 h 3333750"/>
                <a:gd name="connsiteX63" fmla="*/ 122238 w 2276475"/>
                <a:gd name="connsiteY63" fmla="*/ 2073275 h 3333750"/>
                <a:gd name="connsiteX64" fmla="*/ 256628 w 2276475"/>
                <a:gd name="connsiteY64" fmla="*/ 2073275 h 3333750"/>
                <a:gd name="connsiteX65" fmla="*/ 2149850 w 2276475"/>
                <a:gd name="connsiteY65" fmla="*/ 2073275 h 3333750"/>
                <a:gd name="connsiteX66" fmla="*/ 2154238 w 2276475"/>
                <a:gd name="connsiteY66" fmla="*/ 2073275 h 3333750"/>
                <a:gd name="connsiteX67" fmla="*/ 2154238 w 2276475"/>
                <a:gd name="connsiteY67" fmla="*/ 1833306 h 3333750"/>
                <a:gd name="connsiteX68" fmla="*/ 2154238 w 2276475"/>
                <a:gd name="connsiteY68" fmla="*/ 1541561 h 3333750"/>
                <a:gd name="connsiteX69" fmla="*/ 2154238 w 2276475"/>
                <a:gd name="connsiteY69" fmla="*/ 1519238 h 3333750"/>
                <a:gd name="connsiteX70" fmla="*/ 2019847 w 2276475"/>
                <a:gd name="connsiteY70" fmla="*/ 1519238 h 3333750"/>
                <a:gd name="connsiteX71" fmla="*/ 126626 w 2276475"/>
                <a:gd name="connsiteY71" fmla="*/ 1519238 h 3333750"/>
                <a:gd name="connsiteX72" fmla="*/ 399000 w 2276475"/>
                <a:gd name="connsiteY72" fmla="*/ 1143000 h 3333750"/>
                <a:gd name="connsiteX73" fmla="*/ 1339314 w 2276475"/>
                <a:gd name="connsiteY73" fmla="*/ 1143000 h 3333750"/>
                <a:gd name="connsiteX74" fmla="*/ 1400176 w 2276475"/>
                <a:gd name="connsiteY74" fmla="*/ 1203325 h 3333750"/>
                <a:gd name="connsiteX75" fmla="*/ 1339314 w 2276475"/>
                <a:gd name="connsiteY75" fmla="*/ 1263650 h 3333750"/>
                <a:gd name="connsiteX76" fmla="*/ 399000 w 2276475"/>
                <a:gd name="connsiteY76" fmla="*/ 1263650 h 3333750"/>
                <a:gd name="connsiteX77" fmla="*/ 338138 w 2276475"/>
                <a:gd name="connsiteY77" fmla="*/ 1203325 h 3333750"/>
                <a:gd name="connsiteX78" fmla="*/ 399000 w 2276475"/>
                <a:gd name="connsiteY78" fmla="*/ 1143000 h 3333750"/>
                <a:gd name="connsiteX79" fmla="*/ 1674020 w 2276475"/>
                <a:gd name="connsiteY79" fmla="*/ 1012825 h 3333750"/>
                <a:gd name="connsiteX80" fmla="*/ 1603679 w 2276475"/>
                <a:gd name="connsiteY80" fmla="*/ 1043153 h 3333750"/>
                <a:gd name="connsiteX81" fmla="*/ 1570038 w 2276475"/>
                <a:gd name="connsiteY81" fmla="*/ 1115942 h 3333750"/>
                <a:gd name="connsiteX82" fmla="*/ 1674020 w 2276475"/>
                <a:gd name="connsiteY82" fmla="*/ 1216025 h 3333750"/>
                <a:gd name="connsiteX83" fmla="*/ 1778001 w 2276475"/>
                <a:gd name="connsiteY83" fmla="*/ 1115942 h 3333750"/>
                <a:gd name="connsiteX84" fmla="*/ 1747418 w 2276475"/>
                <a:gd name="connsiteY84" fmla="*/ 1043153 h 3333750"/>
                <a:gd name="connsiteX85" fmla="*/ 1674020 w 2276475"/>
                <a:gd name="connsiteY85" fmla="*/ 1012825 h 3333750"/>
                <a:gd name="connsiteX86" fmla="*/ 1673225 w 2276475"/>
                <a:gd name="connsiteY86" fmla="*/ 890588 h 3333750"/>
                <a:gd name="connsiteX87" fmla="*/ 1676272 w 2276475"/>
                <a:gd name="connsiteY87" fmla="*/ 890588 h 3333750"/>
                <a:gd name="connsiteX88" fmla="*/ 1831632 w 2276475"/>
                <a:gd name="connsiteY88" fmla="*/ 957350 h 3333750"/>
                <a:gd name="connsiteX89" fmla="*/ 1898650 w 2276475"/>
                <a:gd name="connsiteY89" fmla="*/ 1115149 h 3333750"/>
                <a:gd name="connsiteX90" fmla="*/ 1673225 w 2276475"/>
                <a:gd name="connsiteY90" fmla="*/ 1336676 h 3333750"/>
                <a:gd name="connsiteX91" fmla="*/ 1447800 w 2276475"/>
                <a:gd name="connsiteY91" fmla="*/ 1115149 h 3333750"/>
                <a:gd name="connsiteX92" fmla="*/ 1514818 w 2276475"/>
                <a:gd name="connsiteY92" fmla="*/ 954315 h 3333750"/>
                <a:gd name="connsiteX93" fmla="*/ 1673225 w 2276475"/>
                <a:gd name="connsiteY93" fmla="*/ 890588 h 3333750"/>
                <a:gd name="connsiteX94" fmla="*/ 122238 w 2276475"/>
                <a:gd name="connsiteY94" fmla="*/ 844550 h 3333750"/>
                <a:gd name="connsiteX95" fmla="*/ 122238 w 2276475"/>
                <a:gd name="connsiteY95" fmla="*/ 1398588 h 3333750"/>
                <a:gd name="connsiteX96" fmla="*/ 256628 w 2276475"/>
                <a:gd name="connsiteY96" fmla="*/ 1398588 h 3333750"/>
                <a:gd name="connsiteX97" fmla="*/ 2149850 w 2276475"/>
                <a:gd name="connsiteY97" fmla="*/ 1398588 h 3333750"/>
                <a:gd name="connsiteX98" fmla="*/ 2154238 w 2276475"/>
                <a:gd name="connsiteY98" fmla="*/ 1398588 h 3333750"/>
                <a:gd name="connsiteX99" fmla="*/ 2154238 w 2276475"/>
                <a:gd name="connsiteY99" fmla="*/ 1341995 h 3333750"/>
                <a:gd name="connsiteX100" fmla="*/ 2154238 w 2276475"/>
                <a:gd name="connsiteY100" fmla="*/ 1128212 h 3333750"/>
                <a:gd name="connsiteX101" fmla="*/ 2154238 w 2276475"/>
                <a:gd name="connsiteY101" fmla="*/ 844550 h 3333750"/>
                <a:gd name="connsiteX102" fmla="*/ 2019847 w 2276475"/>
                <a:gd name="connsiteY102" fmla="*/ 844550 h 3333750"/>
                <a:gd name="connsiteX103" fmla="*/ 126626 w 2276475"/>
                <a:gd name="connsiteY103" fmla="*/ 844550 h 3333750"/>
                <a:gd name="connsiteX104" fmla="*/ 395840 w 2276475"/>
                <a:gd name="connsiteY104" fmla="*/ 471488 h 3333750"/>
                <a:gd name="connsiteX105" fmla="*/ 1342474 w 2276475"/>
                <a:gd name="connsiteY105" fmla="*/ 471488 h 3333750"/>
                <a:gd name="connsiteX106" fmla="*/ 1403351 w 2276475"/>
                <a:gd name="connsiteY106" fmla="*/ 531813 h 3333750"/>
                <a:gd name="connsiteX107" fmla="*/ 1342474 w 2276475"/>
                <a:gd name="connsiteY107" fmla="*/ 592138 h 3333750"/>
                <a:gd name="connsiteX108" fmla="*/ 395840 w 2276475"/>
                <a:gd name="connsiteY108" fmla="*/ 592138 h 3333750"/>
                <a:gd name="connsiteX109" fmla="*/ 334963 w 2276475"/>
                <a:gd name="connsiteY109" fmla="*/ 531813 h 3333750"/>
                <a:gd name="connsiteX110" fmla="*/ 395840 w 2276475"/>
                <a:gd name="connsiteY110" fmla="*/ 471488 h 3333750"/>
                <a:gd name="connsiteX111" fmla="*/ 1677078 w 2276475"/>
                <a:gd name="connsiteY111" fmla="*/ 331788 h 3333750"/>
                <a:gd name="connsiteX112" fmla="*/ 1570038 w 2276475"/>
                <a:gd name="connsiteY112" fmla="*/ 431872 h 3333750"/>
                <a:gd name="connsiteX113" fmla="*/ 1600621 w 2276475"/>
                <a:gd name="connsiteY113" fmla="*/ 504660 h 3333750"/>
                <a:gd name="connsiteX114" fmla="*/ 1674020 w 2276475"/>
                <a:gd name="connsiteY114" fmla="*/ 534988 h 3333750"/>
                <a:gd name="connsiteX115" fmla="*/ 1747418 w 2276475"/>
                <a:gd name="connsiteY115" fmla="*/ 504660 h 3333750"/>
                <a:gd name="connsiteX116" fmla="*/ 1778001 w 2276475"/>
                <a:gd name="connsiteY116" fmla="*/ 434905 h 3333750"/>
                <a:gd name="connsiteX117" fmla="*/ 1677078 w 2276475"/>
                <a:gd name="connsiteY117" fmla="*/ 331788 h 3333750"/>
                <a:gd name="connsiteX118" fmla="*/ 1676272 w 2276475"/>
                <a:gd name="connsiteY118" fmla="*/ 209550 h 3333750"/>
                <a:gd name="connsiteX119" fmla="*/ 1898650 w 2276475"/>
                <a:gd name="connsiteY119" fmla="*/ 434910 h 3333750"/>
                <a:gd name="connsiteX120" fmla="*/ 1831632 w 2276475"/>
                <a:gd name="connsiteY120" fmla="*/ 593272 h 3333750"/>
                <a:gd name="connsiteX121" fmla="*/ 1673225 w 2276475"/>
                <a:gd name="connsiteY121" fmla="*/ 657225 h 3333750"/>
                <a:gd name="connsiteX122" fmla="*/ 1670179 w 2276475"/>
                <a:gd name="connsiteY122" fmla="*/ 657225 h 3333750"/>
                <a:gd name="connsiteX123" fmla="*/ 1514818 w 2276475"/>
                <a:gd name="connsiteY123" fmla="*/ 590226 h 3333750"/>
                <a:gd name="connsiteX124" fmla="*/ 1447800 w 2276475"/>
                <a:gd name="connsiteY124" fmla="*/ 431865 h 3333750"/>
                <a:gd name="connsiteX125" fmla="*/ 1676272 w 2276475"/>
                <a:gd name="connsiteY125" fmla="*/ 209550 h 3333750"/>
                <a:gd name="connsiteX126" fmla="*/ 128322 w 2276475"/>
                <a:gd name="connsiteY126" fmla="*/ 122238 h 3333750"/>
                <a:gd name="connsiteX127" fmla="*/ 122238 w 2276475"/>
                <a:gd name="connsiteY127" fmla="*/ 155669 h 3333750"/>
                <a:gd name="connsiteX128" fmla="*/ 122238 w 2276475"/>
                <a:gd name="connsiteY128" fmla="*/ 723900 h 3333750"/>
                <a:gd name="connsiteX129" fmla="*/ 256628 w 2276475"/>
                <a:gd name="connsiteY129" fmla="*/ 723900 h 3333750"/>
                <a:gd name="connsiteX130" fmla="*/ 2149850 w 2276475"/>
                <a:gd name="connsiteY130" fmla="*/ 723900 h 3333750"/>
                <a:gd name="connsiteX131" fmla="*/ 2154238 w 2276475"/>
                <a:gd name="connsiteY131" fmla="*/ 723900 h 3333750"/>
                <a:gd name="connsiteX132" fmla="*/ 2154238 w 2276475"/>
                <a:gd name="connsiteY132" fmla="*/ 152630 h 3333750"/>
                <a:gd name="connsiteX133" fmla="*/ 2148154 w 2276475"/>
                <a:gd name="connsiteY133" fmla="*/ 122238 h 3333750"/>
                <a:gd name="connsiteX134" fmla="*/ 128322 w 2276475"/>
                <a:gd name="connsiteY134" fmla="*/ 122238 h 3333750"/>
                <a:gd name="connsiteX135" fmla="*/ 106520 w 2276475"/>
                <a:gd name="connsiteY135" fmla="*/ 0 h 3333750"/>
                <a:gd name="connsiteX136" fmla="*/ 2169956 w 2276475"/>
                <a:gd name="connsiteY136" fmla="*/ 0 h 3333750"/>
                <a:gd name="connsiteX137" fmla="*/ 2197346 w 2276475"/>
                <a:gd name="connsiteY137" fmla="*/ 6078 h 3333750"/>
                <a:gd name="connsiteX138" fmla="*/ 2276475 w 2276475"/>
                <a:gd name="connsiteY138" fmla="*/ 151949 h 3333750"/>
                <a:gd name="connsiteX139" fmla="*/ 2276475 w 2276475"/>
                <a:gd name="connsiteY139" fmla="*/ 784225 h 3333750"/>
                <a:gd name="connsiteX140" fmla="*/ 2276475 w 2276475"/>
                <a:gd name="connsiteY140" fmla="*/ 1127458 h 3333750"/>
                <a:gd name="connsiteX141" fmla="*/ 2276475 w 2276475"/>
                <a:gd name="connsiteY141" fmla="*/ 1446550 h 3333750"/>
                <a:gd name="connsiteX142" fmla="*/ 2276475 w 2276475"/>
                <a:gd name="connsiteY142" fmla="*/ 1458913 h 3333750"/>
                <a:gd name="connsiteX143" fmla="*/ 2276475 w 2276475"/>
                <a:gd name="connsiteY143" fmla="*/ 1573943 h 3333750"/>
                <a:gd name="connsiteX144" fmla="*/ 2276475 w 2276475"/>
                <a:gd name="connsiteY144" fmla="*/ 1832499 h 3333750"/>
                <a:gd name="connsiteX145" fmla="*/ 2276475 w 2276475"/>
                <a:gd name="connsiteY145" fmla="*/ 2133600 h 3333750"/>
                <a:gd name="connsiteX146" fmla="*/ 2276475 w 2276475"/>
                <a:gd name="connsiteY146" fmla="*/ 2808288 h 3333750"/>
                <a:gd name="connsiteX147" fmla="*/ 2276475 w 2276475"/>
                <a:gd name="connsiteY147" fmla="*/ 3184841 h 3333750"/>
                <a:gd name="connsiteX148" fmla="*/ 2197346 w 2276475"/>
                <a:gd name="connsiteY148" fmla="*/ 3327672 h 3333750"/>
                <a:gd name="connsiteX149" fmla="*/ 2169956 w 2276475"/>
                <a:gd name="connsiteY149" fmla="*/ 3333750 h 3333750"/>
                <a:gd name="connsiteX150" fmla="*/ 106520 w 2276475"/>
                <a:gd name="connsiteY150" fmla="*/ 3333750 h 3333750"/>
                <a:gd name="connsiteX151" fmla="*/ 79129 w 2276475"/>
                <a:gd name="connsiteY151" fmla="*/ 3327672 h 3333750"/>
                <a:gd name="connsiteX152" fmla="*/ 0 w 2276475"/>
                <a:gd name="connsiteY152" fmla="*/ 3184841 h 3333750"/>
                <a:gd name="connsiteX153" fmla="*/ 0 w 2276475"/>
                <a:gd name="connsiteY153" fmla="*/ 2808288 h 3333750"/>
                <a:gd name="connsiteX154" fmla="*/ 0 w 2276475"/>
                <a:gd name="connsiteY154" fmla="*/ 2574008 h 3333750"/>
                <a:gd name="connsiteX155" fmla="*/ 0 w 2276475"/>
                <a:gd name="connsiteY155" fmla="*/ 2373436 h 3333750"/>
                <a:gd name="connsiteX156" fmla="*/ 0 w 2276475"/>
                <a:gd name="connsiteY156" fmla="*/ 2139768 h 3333750"/>
                <a:gd name="connsiteX157" fmla="*/ 0 w 2276475"/>
                <a:gd name="connsiteY157" fmla="*/ 2133600 h 3333750"/>
                <a:gd name="connsiteX158" fmla="*/ 0 w 2276475"/>
                <a:gd name="connsiteY158" fmla="*/ 2067930 h 3333750"/>
                <a:gd name="connsiteX159" fmla="*/ 0 w 2276475"/>
                <a:gd name="connsiteY159" fmla="*/ 1969253 h 3333750"/>
                <a:gd name="connsiteX160" fmla="*/ 0 w 2276475"/>
                <a:gd name="connsiteY160" fmla="*/ 1458913 h 3333750"/>
                <a:gd name="connsiteX161" fmla="*/ 0 w 2276475"/>
                <a:gd name="connsiteY161" fmla="*/ 784225 h 3333750"/>
                <a:gd name="connsiteX162" fmla="*/ 0 w 2276475"/>
                <a:gd name="connsiteY162" fmla="*/ 154988 h 3333750"/>
                <a:gd name="connsiteX163" fmla="*/ 79129 w 2276475"/>
                <a:gd name="connsiteY163" fmla="*/ 6078 h 3333750"/>
                <a:gd name="connsiteX164" fmla="*/ 106520 w 2276475"/>
                <a:gd name="connsiteY164" fmla="*/ 0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2276475" h="3333750">
                  <a:moveTo>
                    <a:pt x="122238" y="2868613"/>
                  </a:moveTo>
                  <a:lnTo>
                    <a:pt x="122238" y="3185748"/>
                  </a:lnTo>
                  <a:cubicBezTo>
                    <a:pt x="122238" y="3200944"/>
                    <a:pt x="125280" y="3210062"/>
                    <a:pt x="128322" y="3213101"/>
                  </a:cubicBezTo>
                  <a:cubicBezTo>
                    <a:pt x="2148154" y="3213101"/>
                    <a:pt x="2148154" y="3213101"/>
                    <a:pt x="2148154" y="3213101"/>
                  </a:cubicBezTo>
                  <a:cubicBezTo>
                    <a:pt x="2151196" y="3210062"/>
                    <a:pt x="2154238" y="3200944"/>
                    <a:pt x="2154238" y="3185748"/>
                  </a:cubicBezTo>
                  <a:lnTo>
                    <a:pt x="2154238" y="2868613"/>
                  </a:lnTo>
                  <a:lnTo>
                    <a:pt x="2019847" y="2868613"/>
                  </a:lnTo>
                  <a:cubicBezTo>
                    <a:pt x="692797" y="2868613"/>
                    <a:pt x="264716" y="2868613"/>
                    <a:pt x="126626" y="2868613"/>
                  </a:cubicBezTo>
                  <a:close/>
                  <a:moveTo>
                    <a:pt x="399008" y="2470150"/>
                  </a:moveTo>
                  <a:cubicBezTo>
                    <a:pt x="1342482" y="2470150"/>
                    <a:pt x="1342482" y="2470150"/>
                    <a:pt x="1342482" y="2470150"/>
                  </a:cubicBezTo>
                  <a:cubicBezTo>
                    <a:pt x="1375960" y="2470150"/>
                    <a:pt x="1403351" y="2497654"/>
                    <a:pt x="1403351" y="2531269"/>
                  </a:cubicBezTo>
                  <a:cubicBezTo>
                    <a:pt x="1403351" y="2564885"/>
                    <a:pt x="1375960" y="2592388"/>
                    <a:pt x="1342482" y="2592388"/>
                  </a:cubicBezTo>
                  <a:cubicBezTo>
                    <a:pt x="399008" y="2592388"/>
                    <a:pt x="399008" y="2592388"/>
                    <a:pt x="399008" y="2592388"/>
                  </a:cubicBezTo>
                  <a:cubicBezTo>
                    <a:pt x="365529" y="2592388"/>
                    <a:pt x="338138" y="2564885"/>
                    <a:pt x="338138" y="2531269"/>
                  </a:cubicBezTo>
                  <a:cubicBezTo>
                    <a:pt x="338138" y="2497654"/>
                    <a:pt x="365529" y="2470150"/>
                    <a:pt x="399008" y="2470150"/>
                  </a:cubicBezTo>
                  <a:close/>
                  <a:moveTo>
                    <a:pt x="1677078" y="2373313"/>
                  </a:moveTo>
                  <a:cubicBezTo>
                    <a:pt x="1646495" y="2373313"/>
                    <a:pt x="1618971" y="2385444"/>
                    <a:pt x="1600621" y="2403641"/>
                  </a:cubicBezTo>
                  <a:cubicBezTo>
                    <a:pt x="1582271" y="2421839"/>
                    <a:pt x="1570038" y="2446101"/>
                    <a:pt x="1570038" y="2473397"/>
                  </a:cubicBezTo>
                  <a:cubicBezTo>
                    <a:pt x="1570038" y="2500692"/>
                    <a:pt x="1582271" y="2527988"/>
                    <a:pt x="1600621" y="2546185"/>
                  </a:cubicBezTo>
                  <a:cubicBezTo>
                    <a:pt x="1618971" y="2564382"/>
                    <a:pt x="1646495" y="2576513"/>
                    <a:pt x="1674020" y="2576513"/>
                  </a:cubicBezTo>
                  <a:cubicBezTo>
                    <a:pt x="1701544" y="2576513"/>
                    <a:pt x="1729069" y="2564382"/>
                    <a:pt x="1747418" y="2546185"/>
                  </a:cubicBezTo>
                  <a:cubicBezTo>
                    <a:pt x="1768826" y="2524955"/>
                    <a:pt x="1778001" y="2500692"/>
                    <a:pt x="1778001" y="2473397"/>
                  </a:cubicBezTo>
                  <a:cubicBezTo>
                    <a:pt x="1778001" y="2418806"/>
                    <a:pt x="1732127" y="2373313"/>
                    <a:pt x="1677078" y="2373313"/>
                  </a:cubicBezTo>
                  <a:close/>
                  <a:moveTo>
                    <a:pt x="1676272" y="2252663"/>
                  </a:moveTo>
                  <a:cubicBezTo>
                    <a:pt x="1798123" y="2252663"/>
                    <a:pt x="1898650" y="2352805"/>
                    <a:pt x="1898650" y="2474190"/>
                  </a:cubicBezTo>
                  <a:cubicBezTo>
                    <a:pt x="1898650" y="2534882"/>
                    <a:pt x="1877326" y="2589505"/>
                    <a:pt x="1834678" y="2631990"/>
                  </a:cubicBezTo>
                  <a:cubicBezTo>
                    <a:pt x="1792030" y="2674474"/>
                    <a:pt x="1734151" y="2698751"/>
                    <a:pt x="1673225" y="2698751"/>
                  </a:cubicBezTo>
                  <a:cubicBezTo>
                    <a:pt x="1612300" y="2698751"/>
                    <a:pt x="1557466" y="2674474"/>
                    <a:pt x="1514818" y="2631990"/>
                  </a:cubicBezTo>
                  <a:cubicBezTo>
                    <a:pt x="1472171" y="2589505"/>
                    <a:pt x="1447800" y="2534882"/>
                    <a:pt x="1447800" y="2474190"/>
                  </a:cubicBezTo>
                  <a:cubicBezTo>
                    <a:pt x="1447800" y="2416532"/>
                    <a:pt x="1472171" y="2358875"/>
                    <a:pt x="1514818" y="2316390"/>
                  </a:cubicBezTo>
                  <a:cubicBezTo>
                    <a:pt x="1557466" y="2276940"/>
                    <a:pt x="1615346" y="2252663"/>
                    <a:pt x="1676272" y="2252663"/>
                  </a:cubicBezTo>
                  <a:close/>
                  <a:moveTo>
                    <a:pt x="122238" y="2193925"/>
                  </a:moveTo>
                  <a:lnTo>
                    <a:pt x="122238" y="2203756"/>
                  </a:lnTo>
                  <a:cubicBezTo>
                    <a:pt x="122238" y="2374283"/>
                    <a:pt x="122238" y="2374283"/>
                    <a:pt x="122238" y="2374283"/>
                  </a:cubicBezTo>
                  <a:cubicBezTo>
                    <a:pt x="122238" y="2574870"/>
                    <a:pt x="122238" y="2574870"/>
                    <a:pt x="122238" y="2574870"/>
                  </a:cubicBezTo>
                  <a:lnTo>
                    <a:pt x="122238" y="2747963"/>
                  </a:lnTo>
                  <a:lnTo>
                    <a:pt x="256628" y="2747963"/>
                  </a:lnTo>
                  <a:cubicBezTo>
                    <a:pt x="1583679" y="2747963"/>
                    <a:pt x="2011759" y="2747963"/>
                    <a:pt x="2149850" y="2747963"/>
                  </a:cubicBezTo>
                  <a:lnTo>
                    <a:pt x="2154238" y="2747963"/>
                  </a:lnTo>
                  <a:lnTo>
                    <a:pt x="2154238" y="2193925"/>
                  </a:lnTo>
                  <a:lnTo>
                    <a:pt x="2019847" y="2193925"/>
                  </a:lnTo>
                  <a:cubicBezTo>
                    <a:pt x="692797" y="2193925"/>
                    <a:pt x="264716" y="2193925"/>
                    <a:pt x="126626" y="2193925"/>
                  </a:cubicBezTo>
                  <a:close/>
                  <a:moveTo>
                    <a:pt x="399008" y="1808163"/>
                  </a:moveTo>
                  <a:cubicBezTo>
                    <a:pt x="1342482" y="1808163"/>
                    <a:pt x="1342482" y="1808163"/>
                    <a:pt x="1342482" y="1808163"/>
                  </a:cubicBezTo>
                  <a:cubicBezTo>
                    <a:pt x="1375960" y="1808163"/>
                    <a:pt x="1403351" y="1835666"/>
                    <a:pt x="1403351" y="1869282"/>
                  </a:cubicBezTo>
                  <a:cubicBezTo>
                    <a:pt x="1403351" y="1902897"/>
                    <a:pt x="1375960" y="1930401"/>
                    <a:pt x="1342482" y="1930401"/>
                  </a:cubicBezTo>
                  <a:cubicBezTo>
                    <a:pt x="399008" y="1930401"/>
                    <a:pt x="399008" y="1930401"/>
                    <a:pt x="399008" y="1930401"/>
                  </a:cubicBezTo>
                  <a:cubicBezTo>
                    <a:pt x="365529" y="1930401"/>
                    <a:pt x="338138" y="1902897"/>
                    <a:pt x="338138" y="1869282"/>
                  </a:cubicBezTo>
                  <a:cubicBezTo>
                    <a:pt x="338138" y="1835666"/>
                    <a:pt x="365529" y="1808163"/>
                    <a:pt x="399008" y="1808163"/>
                  </a:cubicBezTo>
                  <a:close/>
                  <a:moveTo>
                    <a:pt x="1674020" y="1692275"/>
                  </a:moveTo>
                  <a:cubicBezTo>
                    <a:pt x="1618971" y="1692275"/>
                    <a:pt x="1570038" y="1741180"/>
                    <a:pt x="1570038" y="1793141"/>
                  </a:cubicBezTo>
                  <a:cubicBezTo>
                    <a:pt x="1570038" y="1851215"/>
                    <a:pt x="1618971" y="1897063"/>
                    <a:pt x="1674020" y="1897063"/>
                  </a:cubicBezTo>
                  <a:cubicBezTo>
                    <a:pt x="1729069" y="1897063"/>
                    <a:pt x="1778001" y="1851215"/>
                    <a:pt x="1778001" y="1796197"/>
                  </a:cubicBezTo>
                  <a:cubicBezTo>
                    <a:pt x="1778001" y="1768689"/>
                    <a:pt x="1768826" y="1744236"/>
                    <a:pt x="1747418" y="1722840"/>
                  </a:cubicBezTo>
                  <a:cubicBezTo>
                    <a:pt x="1729069" y="1701445"/>
                    <a:pt x="1701544" y="1692275"/>
                    <a:pt x="1674020" y="1692275"/>
                  </a:cubicBezTo>
                  <a:close/>
                  <a:moveTo>
                    <a:pt x="1673225" y="1571625"/>
                  </a:moveTo>
                  <a:cubicBezTo>
                    <a:pt x="1731105" y="1571625"/>
                    <a:pt x="1792030" y="1595902"/>
                    <a:pt x="1834678" y="1638387"/>
                  </a:cubicBezTo>
                  <a:cubicBezTo>
                    <a:pt x="1877326" y="1680871"/>
                    <a:pt x="1898650" y="1738529"/>
                    <a:pt x="1898650" y="1796186"/>
                  </a:cubicBezTo>
                  <a:cubicBezTo>
                    <a:pt x="1898650" y="1917571"/>
                    <a:pt x="1795077" y="2017713"/>
                    <a:pt x="1673225" y="2017713"/>
                  </a:cubicBezTo>
                  <a:cubicBezTo>
                    <a:pt x="1548328" y="2017713"/>
                    <a:pt x="1447800" y="1917571"/>
                    <a:pt x="1447800" y="1796186"/>
                  </a:cubicBezTo>
                  <a:cubicBezTo>
                    <a:pt x="1447800" y="1674802"/>
                    <a:pt x="1551374" y="1571625"/>
                    <a:pt x="1673225" y="1571625"/>
                  </a:cubicBezTo>
                  <a:close/>
                  <a:moveTo>
                    <a:pt x="122238" y="1519238"/>
                  </a:moveTo>
                  <a:lnTo>
                    <a:pt x="122238" y="1970070"/>
                  </a:lnTo>
                  <a:lnTo>
                    <a:pt x="122238" y="2073275"/>
                  </a:lnTo>
                  <a:lnTo>
                    <a:pt x="256628" y="2073275"/>
                  </a:lnTo>
                  <a:cubicBezTo>
                    <a:pt x="1583679" y="2073275"/>
                    <a:pt x="2011759" y="2073275"/>
                    <a:pt x="2149850" y="2073275"/>
                  </a:cubicBezTo>
                  <a:lnTo>
                    <a:pt x="2154238" y="2073275"/>
                  </a:lnTo>
                  <a:lnTo>
                    <a:pt x="2154238" y="1833306"/>
                  </a:lnTo>
                  <a:cubicBezTo>
                    <a:pt x="2154238" y="1688564"/>
                    <a:pt x="2154238" y="1598101"/>
                    <a:pt x="2154238" y="1541561"/>
                  </a:cubicBezTo>
                  <a:lnTo>
                    <a:pt x="2154238" y="1519238"/>
                  </a:lnTo>
                  <a:lnTo>
                    <a:pt x="2019847" y="1519238"/>
                  </a:lnTo>
                  <a:cubicBezTo>
                    <a:pt x="692797" y="1519238"/>
                    <a:pt x="264716" y="1519238"/>
                    <a:pt x="126626" y="1519238"/>
                  </a:cubicBezTo>
                  <a:close/>
                  <a:moveTo>
                    <a:pt x="399000" y="1143000"/>
                  </a:moveTo>
                  <a:cubicBezTo>
                    <a:pt x="1339314" y="1143000"/>
                    <a:pt x="1339314" y="1143000"/>
                    <a:pt x="1339314" y="1143000"/>
                  </a:cubicBezTo>
                  <a:cubicBezTo>
                    <a:pt x="1372788" y="1143000"/>
                    <a:pt x="1400176" y="1170146"/>
                    <a:pt x="1400176" y="1203325"/>
                  </a:cubicBezTo>
                  <a:cubicBezTo>
                    <a:pt x="1400176" y="1236504"/>
                    <a:pt x="1372788" y="1263650"/>
                    <a:pt x="1339314" y="1263650"/>
                  </a:cubicBezTo>
                  <a:cubicBezTo>
                    <a:pt x="399000" y="1263650"/>
                    <a:pt x="399000" y="1263650"/>
                    <a:pt x="399000" y="1263650"/>
                  </a:cubicBezTo>
                  <a:cubicBezTo>
                    <a:pt x="365526" y="1263650"/>
                    <a:pt x="338138" y="1236504"/>
                    <a:pt x="338138" y="1203325"/>
                  </a:cubicBezTo>
                  <a:cubicBezTo>
                    <a:pt x="338138" y="1170146"/>
                    <a:pt x="365526" y="1143000"/>
                    <a:pt x="399000" y="1143000"/>
                  </a:cubicBezTo>
                  <a:close/>
                  <a:moveTo>
                    <a:pt x="1674020" y="1012825"/>
                  </a:moveTo>
                  <a:cubicBezTo>
                    <a:pt x="1646495" y="1012825"/>
                    <a:pt x="1622029" y="1021924"/>
                    <a:pt x="1603679" y="1043153"/>
                  </a:cubicBezTo>
                  <a:cubicBezTo>
                    <a:pt x="1582271" y="1061351"/>
                    <a:pt x="1570038" y="1088646"/>
                    <a:pt x="1570038" y="1115942"/>
                  </a:cubicBezTo>
                  <a:cubicBezTo>
                    <a:pt x="1570038" y="1170533"/>
                    <a:pt x="1618971" y="1216025"/>
                    <a:pt x="1674020" y="1216025"/>
                  </a:cubicBezTo>
                  <a:cubicBezTo>
                    <a:pt x="1729069" y="1216025"/>
                    <a:pt x="1778001" y="1170533"/>
                    <a:pt x="1778001" y="1115942"/>
                  </a:cubicBezTo>
                  <a:cubicBezTo>
                    <a:pt x="1778001" y="1088646"/>
                    <a:pt x="1768826" y="1064383"/>
                    <a:pt x="1747418" y="1043153"/>
                  </a:cubicBezTo>
                  <a:cubicBezTo>
                    <a:pt x="1729069" y="1024956"/>
                    <a:pt x="1701544" y="1012825"/>
                    <a:pt x="1674020" y="1012825"/>
                  </a:cubicBezTo>
                  <a:close/>
                  <a:moveTo>
                    <a:pt x="1673225" y="890588"/>
                  </a:moveTo>
                  <a:cubicBezTo>
                    <a:pt x="1673225" y="890588"/>
                    <a:pt x="1676272" y="890588"/>
                    <a:pt x="1676272" y="890588"/>
                  </a:cubicBezTo>
                  <a:cubicBezTo>
                    <a:pt x="1734151" y="890588"/>
                    <a:pt x="1788984" y="914865"/>
                    <a:pt x="1831632" y="957350"/>
                  </a:cubicBezTo>
                  <a:cubicBezTo>
                    <a:pt x="1874280" y="999834"/>
                    <a:pt x="1898650" y="1057492"/>
                    <a:pt x="1898650" y="1115149"/>
                  </a:cubicBezTo>
                  <a:cubicBezTo>
                    <a:pt x="1898650" y="1236534"/>
                    <a:pt x="1798123" y="1336676"/>
                    <a:pt x="1673225" y="1336676"/>
                  </a:cubicBezTo>
                  <a:cubicBezTo>
                    <a:pt x="1551374" y="1336676"/>
                    <a:pt x="1447800" y="1236534"/>
                    <a:pt x="1447800" y="1115149"/>
                  </a:cubicBezTo>
                  <a:cubicBezTo>
                    <a:pt x="1447800" y="1054457"/>
                    <a:pt x="1472171" y="999834"/>
                    <a:pt x="1514818" y="954315"/>
                  </a:cubicBezTo>
                  <a:cubicBezTo>
                    <a:pt x="1557466" y="914865"/>
                    <a:pt x="1615346" y="890588"/>
                    <a:pt x="1673225" y="890588"/>
                  </a:cubicBezTo>
                  <a:close/>
                  <a:moveTo>
                    <a:pt x="122238" y="844550"/>
                  </a:moveTo>
                  <a:lnTo>
                    <a:pt x="122238" y="1398588"/>
                  </a:lnTo>
                  <a:lnTo>
                    <a:pt x="256628" y="1398588"/>
                  </a:lnTo>
                  <a:cubicBezTo>
                    <a:pt x="1583679" y="1398588"/>
                    <a:pt x="2011759" y="1398588"/>
                    <a:pt x="2149850" y="1398588"/>
                  </a:cubicBezTo>
                  <a:lnTo>
                    <a:pt x="2154238" y="1398588"/>
                  </a:lnTo>
                  <a:lnTo>
                    <a:pt x="2154238" y="1341995"/>
                  </a:lnTo>
                  <a:cubicBezTo>
                    <a:pt x="2154238" y="1128212"/>
                    <a:pt x="2154238" y="1128212"/>
                    <a:pt x="2154238" y="1128212"/>
                  </a:cubicBezTo>
                  <a:lnTo>
                    <a:pt x="2154238" y="844550"/>
                  </a:lnTo>
                  <a:lnTo>
                    <a:pt x="2019847" y="844550"/>
                  </a:lnTo>
                  <a:cubicBezTo>
                    <a:pt x="692797" y="844550"/>
                    <a:pt x="264716" y="844550"/>
                    <a:pt x="126626" y="844550"/>
                  </a:cubicBezTo>
                  <a:close/>
                  <a:moveTo>
                    <a:pt x="395840" y="471488"/>
                  </a:moveTo>
                  <a:cubicBezTo>
                    <a:pt x="1342474" y="471488"/>
                    <a:pt x="1342474" y="471488"/>
                    <a:pt x="1342474" y="471488"/>
                  </a:cubicBezTo>
                  <a:cubicBezTo>
                    <a:pt x="1375957" y="471488"/>
                    <a:pt x="1403351" y="498634"/>
                    <a:pt x="1403351" y="531813"/>
                  </a:cubicBezTo>
                  <a:cubicBezTo>
                    <a:pt x="1403351" y="564992"/>
                    <a:pt x="1375957" y="592138"/>
                    <a:pt x="1342474" y="592138"/>
                  </a:cubicBezTo>
                  <a:cubicBezTo>
                    <a:pt x="395840" y="592138"/>
                    <a:pt x="395840" y="592138"/>
                    <a:pt x="395840" y="592138"/>
                  </a:cubicBezTo>
                  <a:cubicBezTo>
                    <a:pt x="362358" y="592138"/>
                    <a:pt x="334963" y="564992"/>
                    <a:pt x="334963" y="531813"/>
                  </a:cubicBezTo>
                  <a:cubicBezTo>
                    <a:pt x="334963" y="498634"/>
                    <a:pt x="362358" y="471488"/>
                    <a:pt x="395840" y="471488"/>
                  </a:cubicBezTo>
                  <a:close/>
                  <a:moveTo>
                    <a:pt x="1677078" y="331788"/>
                  </a:moveTo>
                  <a:cubicBezTo>
                    <a:pt x="1618971" y="331788"/>
                    <a:pt x="1573097" y="377281"/>
                    <a:pt x="1570038" y="431872"/>
                  </a:cubicBezTo>
                  <a:cubicBezTo>
                    <a:pt x="1570038" y="459167"/>
                    <a:pt x="1582271" y="486463"/>
                    <a:pt x="1600621" y="504660"/>
                  </a:cubicBezTo>
                  <a:cubicBezTo>
                    <a:pt x="1618971" y="525890"/>
                    <a:pt x="1646495" y="534988"/>
                    <a:pt x="1674020" y="534988"/>
                  </a:cubicBezTo>
                  <a:cubicBezTo>
                    <a:pt x="1701544" y="534988"/>
                    <a:pt x="1729069" y="525890"/>
                    <a:pt x="1747418" y="504660"/>
                  </a:cubicBezTo>
                  <a:cubicBezTo>
                    <a:pt x="1768826" y="486463"/>
                    <a:pt x="1778001" y="462200"/>
                    <a:pt x="1778001" y="434905"/>
                  </a:cubicBezTo>
                  <a:cubicBezTo>
                    <a:pt x="1778001" y="380314"/>
                    <a:pt x="1732127" y="331788"/>
                    <a:pt x="1677078" y="331788"/>
                  </a:cubicBezTo>
                  <a:close/>
                  <a:moveTo>
                    <a:pt x="1676272" y="209550"/>
                  </a:moveTo>
                  <a:cubicBezTo>
                    <a:pt x="1798123" y="212595"/>
                    <a:pt x="1898650" y="313094"/>
                    <a:pt x="1898650" y="434910"/>
                  </a:cubicBezTo>
                  <a:cubicBezTo>
                    <a:pt x="1898650" y="492773"/>
                    <a:pt x="1874280" y="550636"/>
                    <a:pt x="1831632" y="593272"/>
                  </a:cubicBezTo>
                  <a:cubicBezTo>
                    <a:pt x="1788984" y="632862"/>
                    <a:pt x="1734151" y="657225"/>
                    <a:pt x="1673225" y="657225"/>
                  </a:cubicBezTo>
                  <a:cubicBezTo>
                    <a:pt x="1673225" y="657225"/>
                    <a:pt x="1673225" y="657225"/>
                    <a:pt x="1670179" y="657225"/>
                  </a:cubicBezTo>
                  <a:cubicBezTo>
                    <a:pt x="1612300" y="657225"/>
                    <a:pt x="1554420" y="632862"/>
                    <a:pt x="1514818" y="590226"/>
                  </a:cubicBezTo>
                  <a:cubicBezTo>
                    <a:pt x="1472171" y="547590"/>
                    <a:pt x="1447800" y="492773"/>
                    <a:pt x="1447800" y="431865"/>
                  </a:cubicBezTo>
                  <a:cubicBezTo>
                    <a:pt x="1450847" y="307003"/>
                    <a:pt x="1548328" y="209550"/>
                    <a:pt x="1676272" y="209550"/>
                  </a:cubicBezTo>
                  <a:close/>
                  <a:moveTo>
                    <a:pt x="128322" y="122238"/>
                  </a:moveTo>
                  <a:cubicBezTo>
                    <a:pt x="125280" y="128317"/>
                    <a:pt x="122238" y="137434"/>
                    <a:pt x="122238" y="155669"/>
                  </a:cubicBezTo>
                  <a:lnTo>
                    <a:pt x="122238" y="723900"/>
                  </a:lnTo>
                  <a:lnTo>
                    <a:pt x="256628" y="723900"/>
                  </a:lnTo>
                  <a:cubicBezTo>
                    <a:pt x="1583679" y="723900"/>
                    <a:pt x="2011759" y="723900"/>
                    <a:pt x="2149850" y="723900"/>
                  </a:cubicBezTo>
                  <a:lnTo>
                    <a:pt x="2154238" y="723900"/>
                  </a:lnTo>
                  <a:lnTo>
                    <a:pt x="2154238" y="152630"/>
                  </a:lnTo>
                  <a:cubicBezTo>
                    <a:pt x="2154238" y="134395"/>
                    <a:pt x="2151196" y="128317"/>
                    <a:pt x="2148154" y="122238"/>
                  </a:cubicBezTo>
                  <a:cubicBezTo>
                    <a:pt x="128322" y="122238"/>
                    <a:pt x="128322" y="122238"/>
                    <a:pt x="128322" y="122238"/>
                  </a:cubicBezTo>
                  <a:close/>
                  <a:moveTo>
                    <a:pt x="106520" y="0"/>
                  </a:moveTo>
                  <a:cubicBezTo>
                    <a:pt x="2169956" y="0"/>
                    <a:pt x="2169956" y="0"/>
                    <a:pt x="2169956" y="0"/>
                  </a:cubicBezTo>
                  <a:cubicBezTo>
                    <a:pt x="2179086" y="0"/>
                    <a:pt x="2188216" y="3039"/>
                    <a:pt x="2197346" y="6078"/>
                  </a:cubicBezTo>
                  <a:cubicBezTo>
                    <a:pt x="2276475" y="48624"/>
                    <a:pt x="2276475" y="127637"/>
                    <a:pt x="2276475" y="151949"/>
                  </a:cubicBezTo>
                  <a:lnTo>
                    <a:pt x="2276475" y="784225"/>
                  </a:lnTo>
                  <a:lnTo>
                    <a:pt x="2276475" y="1127458"/>
                  </a:lnTo>
                  <a:cubicBezTo>
                    <a:pt x="2276475" y="1446550"/>
                    <a:pt x="2276475" y="1446550"/>
                    <a:pt x="2276475" y="1446550"/>
                  </a:cubicBezTo>
                  <a:lnTo>
                    <a:pt x="2276475" y="1458913"/>
                  </a:lnTo>
                  <a:lnTo>
                    <a:pt x="2276475" y="1573943"/>
                  </a:lnTo>
                  <a:cubicBezTo>
                    <a:pt x="2276475" y="1832499"/>
                    <a:pt x="2276475" y="1832499"/>
                    <a:pt x="2276475" y="1832499"/>
                  </a:cubicBezTo>
                  <a:lnTo>
                    <a:pt x="2276475" y="2133600"/>
                  </a:lnTo>
                  <a:lnTo>
                    <a:pt x="2276475" y="2808288"/>
                  </a:lnTo>
                  <a:lnTo>
                    <a:pt x="2276475" y="3184841"/>
                  </a:lnTo>
                  <a:cubicBezTo>
                    <a:pt x="2276475" y="3251698"/>
                    <a:pt x="2249084" y="3300321"/>
                    <a:pt x="2197346" y="3327672"/>
                  </a:cubicBezTo>
                  <a:cubicBezTo>
                    <a:pt x="2188216" y="3330711"/>
                    <a:pt x="2179086" y="3333750"/>
                    <a:pt x="2169956" y="3333750"/>
                  </a:cubicBezTo>
                  <a:cubicBezTo>
                    <a:pt x="106520" y="3333750"/>
                    <a:pt x="106520" y="3333750"/>
                    <a:pt x="106520" y="3333750"/>
                  </a:cubicBezTo>
                  <a:cubicBezTo>
                    <a:pt x="97390" y="3333750"/>
                    <a:pt x="88259" y="3330711"/>
                    <a:pt x="79129" y="3327672"/>
                  </a:cubicBezTo>
                  <a:cubicBezTo>
                    <a:pt x="27391" y="3300321"/>
                    <a:pt x="0" y="3251698"/>
                    <a:pt x="0" y="3184841"/>
                  </a:cubicBezTo>
                  <a:lnTo>
                    <a:pt x="0" y="2808288"/>
                  </a:lnTo>
                  <a:lnTo>
                    <a:pt x="0" y="2574008"/>
                  </a:lnTo>
                  <a:cubicBezTo>
                    <a:pt x="0" y="2373436"/>
                    <a:pt x="0" y="2373436"/>
                    <a:pt x="0" y="2373436"/>
                  </a:cubicBezTo>
                  <a:cubicBezTo>
                    <a:pt x="0" y="2272390"/>
                    <a:pt x="0" y="2196606"/>
                    <a:pt x="0" y="2139768"/>
                  </a:cubicBezTo>
                  <a:lnTo>
                    <a:pt x="0" y="2133600"/>
                  </a:lnTo>
                  <a:lnTo>
                    <a:pt x="0" y="2067930"/>
                  </a:lnTo>
                  <a:cubicBezTo>
                    <a:pt x="0" y="1969253"/>
                    <a:pt x="0" y="1969253"/>
                    <a:pt x="0" y="1969253"/>
                  </a:cubicBezTo>
                  <a:lnTo>
                    <a:pt x="0" y="1458913"/>
                  </a:lnTo>
                  <a:lnTo>
                    <a:pt x="0" y="784225"/>
                  </a:lnTo>
                  <a:lnTo>
                    <a:pt x="0" y="154988"/>
                  </a:lnTo>
                  <a:cubicBezTo>
                    <a:pt x="0" y="127637"/>
                    <a:pt x="0" y="48624"/>
                    <a:pt x="79129" y="6078"/>
                  </a:cubicBezTo>
                  <a:cubicBezTo>
                    <a:pt x="88259" y="3039"/>
                    <a:pt x="97390" y="0"/>
                    <a:pt x="106520" y="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u="none" strike="noStrike" kern="1200" cap="none" spc="0" normalizeH="0" baseline="0" noProof="0">
                <a:ln>
                  <a:noFill/>
                </a:ln>
                <a:effectLst/>
                <a:uLnTx/>
                <a:uFillTx/>
                <a:ea typeface="+mn-ea"/>
                <a:cs typeface="+mn-cs"/>
              </a:endParaRPr>
            </a:p>
          </p:txBody>
        </p:sp>
        <p:grpSp>
          <p:nvGrpSpPr>
            <p:cNvPr id="75" name="Group 74"/>
            <p:cNvGrpSpPr/>
            <p:nvPr/>
          </p:nvGrpSpPr>
          <p:grpSpPr>
            <a:xfrm>
              <a:off x="1624480" y="2067306"/>
              <a:ext cx="632945" cy="721651"/>
              <a:chOff x="3056908" y="2225731"/>
              <a:chExt cx="745778" cy="838201"/>
            </a:xfrm>
          </p:grpSpPr>
          <p:sp>
            <p:nvSpPr>
              <p:cNvPr id="76" name="Rectangle 75"/>
              <p:cNvSpPr/>
              <p:nvPr/>
            </p:nvSpPr>
            <p:spPr bwMode="auto">
              <a:xfrm>
                <a:off x="3253744" y="2225731"/>
                <a:ext cx="548942" cy="830531"/>
              </a:xfrm>
              <a:prstGeom prst="rect">
                <a:avLst/>
              </a:prstGeom>
              <a:solidFill>
                <a:schemeClr val="bg1"/>
              </a:solidFill>
              <a:ln>
                <a:noFill/>
              </a:ln>
            </p:spPr>
            <p:txBody>
              <a:bodyPr vert="horz" wrap="square" lIns="91440" tIns="45720" rIns="91440" bIns="4572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u="none" strike="noStrike" kern="1200" cap="none" spc="0" normalizeH="0" baseline="0" noProof="0">
                  <a:ln>
                    <a:noFill/>
                  </a:ln>
                  <a:effectLst/>
                  <a:uLnTx/>
                  <a:uFillTx/>
                  <a:ea typeface="+mn-ea"/>
                  <a:cs typeface="+mn-cs"/>
                </a:endParaRPr>
              </a:p>
            </p:txBody>
          </p:sp>
          <p:grpSp>
            <p:nvGrpSpPr>
              <p:cNvPr id="77" name="Group 76"/>
              <p:cNvGrpSpPr/>
              <p:nvPr/>
            </p:nvGrpSpPr>
            <p:grpSpPr>
              <a:xfrm>
                <a:off x="3056908" y="2225731"/>
                <a:ext cx="745778" cy="838201"/>
                <a:chOff x="9057962" y="258646"/>
                <a:chExt cx="386653" cy="457500"/>
              </a:xfrm>
            </p:grpSpPr>
            <p:sp>
              <p:nvSpPr>
                <p:cNvPr id="78" name="Freeform 60"/>
                <p:cNvSpPr>
                  <a:spLocks noChangeAspect="1"/>
                </p:cNvSpPr>
                <p:nvPr/>
              </p:nvSpPr>
              <p:spPr bwMode="auto">
                <a:xfrm>
                  <a:off x="9160013" y="258646"/>
                  <a:ext cx="284602" cy="381543"/>
                </a:xfrm>
                <a:custGeom>
                  <a:avLst/>
                  <a:gdLst>
                    <a:gd name="connsiteX0" fmla="*/ 1582005 w 2470151"/>
                    <a:gd name="connsiteY0" fmla="*/ 2540000 h 3311525"/>
                    <a:gd name="connsiteX1" fmla="*/ 1582005 w 2470151"/>
                    <a:gd name="connsiteY1" fmla="*/ 2595049 h 3311525"/>
                    <a:gd name="connsiteX2" fmla="*/ 1582005 w 2470151"/>
                    <a:gd name="connsiteY2" fmla="*/ 2715234 h 3311525"/>
                    <a:gd name="connsiteX3" fmla="*/ 1970820 w 2470151"/>
                    <a:gd name="connsiteY3" fmla="*/ 2715234 h 3311525"/>
                    <a:gd name="connsiteX4" fmla="*/ 1970820 w 2470151"/>
                    <a:gd name="connsiteY4" fmla="*/ 2540000 h 3311525"/>
                    <a:gd name="connsiteX5" fmla="*/ 1892570 w 2470151"/>
                    <a:gd name="connsiteY5" fmla="*/ 2540000 h 3311525"/>
                    <a:gd name="connsiteX6" fmla="*/ 1640443 w 2470151"/>
                    <a:gd name="connsiteY6" fmla="*/ 2540000 h 3311525"/>
                    <a:gd name="connsiteX7" fmla="*/ 1582005 w 2470151"/>
                    <a:gd name="connsiteY7" fmla="*/ 2241551 h 3311525"/>
                    <a:gd name="connsiteX8" fmla="*/ 1582005 w 2470151"/>
                    <a:gd name="connsiteY8" fmla="*/ 2248858 h 3311525"/>
                    <a:gd name="connsiteX9" fmla="*/ 1582005 w 2470151"/>
                    <a:gd name="connsiteY9" fmla="*/ 2364839 h 3311525"/>
                    <a:gd name="connsiteX10" fmla="*/ 1582005 w 2470151"/>
                    <a:gd name="connsiteY10" fmla="*/ 2417763 h 3311525"/>
                    <a:gd name="connsiteX11" fmla="*/ 1970820 w 2470151"/>
                    <a:gd name="connsiteY11" fmla="*/ 2417763 h 3311525"/>
                    <a:gd name="connsiteX12" fmla="*/ 1970820 w 2470151"/>
                    <a:gd name="connsiteY12" fmla="*/ 2336849 h 3311525"/>
                    <a:gd name="connsiteX13" fmla="*/ 1970820 w 2470151"/>
                    <a:gd name="connsiteY13" fmla="*/ 2241551 h 3311525"/>
                    <a:gd name="connsiteX14" fmla="*/ 1892569 w 2470151"/>
                    <a:gd name="connsiteY14" fmla="*/ 2241551 h 3311525"/>
                    <a:gd name="connsiteX15" fmla="*/ 1666396 w 2470151"/>
                    <a:gd name="connsiteY15" fmla="*/ 2241551 h 3311525"/>
                    <a:gd name="connsiteX16" fmla="*/ 1071563 w 2470151"/>
                    <a:gd name="connsiteY16" fmla="*/ 2241551 h 3311525"/>
                    <a:gd name="connsiteX17" fmla="*/ 1071563 w 2470151"/>
                    <a:gd name="connsiteY17" fmla="*/ 2265725 h 3311525"/>
                    <a:gd name="connsiteX18" fmla="*/ 1071563 w 2470151"/>
                    <a:gd name="connsiteY18" fmla="*/ 2415902 h 3311525"/>
                    <a:gd name="connsiteX19" fmla="*/ 1071563 w 2470151"/>
                    <a:gd name="connsiteY19" fmla="*/ 2417763 h 3311525"/>
                    <a:gd name="connsiteX20" fmla="*/ 1460500 w 2470151"/>
                    <a:gd name="connsiteY20" fmla="*/ 2417763 h 3311525"/>
                    <a:gd name="connsiteX21" fmla="*/ 1460500 w 2470151"/>
                    <a:gd name="connsiteY21" fmla="*/ 2282241 h 3311525"/>
                    <a:gd name="connsiteX22" fmla="*/ 1460500 w 2470151"/>
                    <a:gd name="connsiteY22" fmla="*/ 2241551 h 3311525"/>
                    <a:gd name="connsiteX23" fmla="*/ 1290351 w 2470151"/>
                    <a:gd name="connsiteY23" fmla="*/ 2241551 h 3311525"/>
                    <a:gd name="connsiteX24" fmla="*/ 1137314 w 2470151"/>
                    <a:gd name="connsiteY24" fmla="*/ 2241551 h 3311525"/>
                    <a:gd name="connsiteX25" fmla="*/ 563563 w 2470151"/>
                    <a:gd name="connsiteY25" fmla="*/ 2241551 h 3311525"/>
                    <a:gd name="connsiteX26" fmla="*/ 563563 w 2470151"/>
                    <a:gd name="connsiteY26" fmla="*/ 2417763 h 3311525"/>
                    <a:gd name="connsiteX27" fmla="*/ 949325 w 2470151"/>
                    <a:gd name="connsiteY27" fmla="*/ 2417763 h 3311525"/>
                    <a:gd name="connsiteX28" fmla="*/ 949325 w 2470151"/>
                    <a:gd name="connsiteY28" fmla="*/ 2268067 h 3311525"/>
                    <a:gd name="connsiteX29" fmla="*/ 949325 w 2470151"/>
                    <a:gd name="connsiteY29" fmla="*/ 2241551 h 3311525"/>
                    <a:gd name="connsiteX30" fmla="*/ 893297 w 2470151"/>
                    <a:gd name="connsiteY30" fmla="*/ 2241551 h 3311525"/>
                    <a:gd name="connsiteX31" fmla="*/ 582787 w 2470151"/>
                    <a:gd name="connsiteY31" fmla="*/ 2241551 h 3311525"/>
                    <a:gd name="connsiteX32" fmla="*/ 1582005 w 2470151"/>
                    <a:gd name="connsiteY32" fmla="*/ 1939925 h 3311525"/>
                    <a:gd name="connsiteX33" fmla="*/ 1582005 w 2470151"/>
                    <a:gd name="connsiteY33" fmla="*/ 1945416 h 3311525"/>
                    <a:gd name="connsiteX34" fmla="*/ 1582005 w 2470151"/>
                    <a:gd name="connsiteY34" fmla="*/ 2109751 h 3311525"/>
                    <a:gd name="connsiteX35" fmla="*/ 1582005 w 2470151"/>
                    <a:gd name="connsiteY35" fmla="*/ 2119313 h 3311525"/>
                    <a:gd name="connsiteX36" fmla="*/ 1605040 w 2470151"/>
                    <a:gd name="connsiteY36" fmla="*/ 2119313 h 3311525"/>
                    <a:gd name="connsiteX37" fmla="*/ 1950864 w 2470151"/>
                    <a:gd name="connsiteY37" fmla="*/ 2119313 h 3311525"/>
                    <a:gd name="connsiteX38" fmla="*/ 1970820 w 2470151"/>
                    <a:gd name="connsiteY38" fmla="*/ 2119313 h 3311525"/>
                    <a:gd name="connsiteX39" fmla="*/ 1970820 w 2470151"/>
                    <a:gd name="connsiteY39" fmla="*/ 2052500 h 3311525"/>
                    <a:gd name="connsiteX40" fmla="*/ 1970820 w 2470151"/>
                    <a:gd name="connsiteY40" fmla="*/ 1941391 h 3311525"/>
                    <a:gd name="connsiteX41" fmla="*/ 1970820 w 2470151"/>
                    <a:gd name="connsiteY41" fmla="*/ 1939925 h 3311525"/>
                    <a:gd name="connsiteX42" fmla="*/ 1892569 w 2470151"/>
                    <a:gd name="connsiteY42" fmla="*/ 1939925 h 3311525"/>
                    <a:gd name="connsiteX43" fmla="*/ 1666396 w 2470151"/>
                    <a:gd name="connsiteY43" fmla="*/ 1939925 h 3311525"/>
                    <a:gd name="connsiteX44" fmla="*/ 1071563 w 2470151"/>
                    <a:gd name="connsiteY44" fmla="*/ 1939925 h 3311525"/>
                    <a:gd name="connsiteX45" fmla="*/ 1071563 w 2470151"/>
                    <a:gd name="connsiteY45" fmla="*/ 1973277 h 3311525"/>
                    <a:gd name="connsiteX46" fmla="*/ 1071563 w 2470151"/>
                    <a:gd name="connsiteY46" fmla="*/ 2089495 h 3311525"/>
                    <a:gd name="connsiteX47" fmla="*/ 1071563 w 2470151"/>
                    <a:gd name="connsiteY47" fmla="*/ 2119313 h 3311525"/>
                    <a:gd name="connsiteX48" fmla="*/ 1187300 w 2470151"/>
                    <a:gd name="connsiteY48" fmla="*/ 2119313 h 3311525"/>
                    <a:gd name="connsiteX49" fmla="*/ 1347760 w 2470151"/>
                    <a:gd name="connsiteY49" fmla="*/ 2119313 h 3311525"/>
                    <a:gd name="connsiteX50" fmla="*/ 1460500 w 2470151"/>
                    <a:gd name="connsiteY50" fmla="*/ 2119313 h 3311525"/>
                    <a:gd name="connsiteX51" fmla="*/ 1460500 w 2470151"/>
                    <a:gd name="connsiteY51" fmla="*/ 2082453 h 3311525"/>
                    <a:gd name="connsiteX52" fmla="*/ 1460500 w 2470151"/>
                    <a:gd name="connsiteY52" fmla="*/ 1939925 h 3311525"/>
                    <a:gd name="connsiteX53" fmla="*/ 1290351 w 2470151"/>
                    <a:gd name="connsiteY53" fmla="*/ 1939925 h 3311525"/>
                    <a:gd name="connsiteX54" fmla="*/ 1137314 w 2470151"/>
                    <a:gd name="connsiteY54" fmla="*/ 1939925 h 3311525"/>
                    <a:gd name="connsiteX55" fmla="*/ 563563 w 2470151"/>
                    <a:gd name="connsiteY55" fmla="*/ 1939925 h 3311525"/>
                    <a:gd name="connsiteX56" fmla="*/ 563563 w 2470151"/>
                    <a:gd name="connsiteY56" fmla="*/ 2119313 h 3311525"/>
                    <a:gd name="connsiteX57" fmla="*/ 641081 w 2470151"/>
                    <a:gd name="connsiteY57" fmla="*/ 2119313 h 3311525"/>
                    <a:gd name="connsiteX58" fmla="*/ 936798 w 2470151"/>
                    <a:gd name="connsiteY58" fmla="*/ 2119313 h 3311525"/>
                    <a:gd name="connsiteX59" fmla="*/ 949325 w 2470151"/>
                    <a:gd name="connsiteY59" fmla="*/ 2119313 h 3311525"/>
                    <a:gd name="connsiteX60" fmla="*/ 949325 w 2470151"/>
                    <a:gd name="connsiteY60" fmla="*/ 2083348 h 3311525"/>
                    <a:gd name="connsiteX61" fmla="*/ 949325 w 2470151"/>
                    <a:gd name="connsiteY61" fmla="*/ 1939925 h 3311525"/>
                    <a:gd name="connsiteX62" fmla="*/ 893297 w 2470151"/>
                    <a:gd name="connsiteY62" fmla="*/ 1939925 h 3311525"/>
                    <a:gd name="connsiteX63" fmla="*/ 582787 w 2470151"/>
                    <a:gd name="connsiteY63" fmla="*/ 1939925 h 3311525"/>
                    <a:gd name="connsiteX64" fmla="*/ 1582005 w 2470151"/>
                    <a:gd name="connsiteY64" fmla="*/ 1643063 h 3311525"/>
                    <a:gd name="connsiteX65" fmla="*/ 1582005 w 2470151"/>
                    <a:gd name="connsiteY65" fmla="*/ 1753749 h 3311525"/>
                    <a:gd name="connsiteX66" fmla="*/ 1582005 w 2470151"/>
                    <a:gd name="connsiteY66" fmla="*/ 1819275 h 3311525"/>
                    <a:gd name="connsiteX67" fmla="*/ 1605040 w 2470151"/>
                    <a:gd name="connsiteY67" fmla="*/ 1819275 h 3311525"/>
                    <a:gd name="connsiteX68" fmla="*/ 1950864 w 2470151"/>
                    <a:gd name="connsiteY68" fmla="*/ 1819275 h 3311525"/>
                    <a:gd name="connsiteX69" fmla="*/ 1970820 w 2470151"/>
                    <a:gd name="connsiteY69" fmla="*/ 1819275 h 3311525"/>
                    <a:gd name="connsiteX70" fmla="*/ 1970820 w 2470151"/>
                    <a:gd name="connsiteY70" fmla="*/ 1772909 h 3311525"/>
                    <a:gd name="connsiteX71" fmla="*/ 1970820 w 2470151"/>
                    <a:gd name="connsiteY71" fmla="*/ 1664879 h 3311525"/>
                    <a:gd name="connsiteX72" fmla="*/ 1970820 w 2470151"/>
                    <a:gd name="connsiteY72" fmla="*/ 1643063 h 3311525"/>
                    <a:gd name="connsiteX73" fmla="*/ 1892569 w 2470151"/>
                    <a:gd name="connsiteY73" fmla="*/ 1643063 h 3311525"/>
                    <a:gd name="connsiteX74" fmla="*/ 1666396 w 2470151"/>
                    <a:gd name="connsiteY74" fmla="*/ 1643063 h 3311525"/>
                    <a:gd name="connsiteX75" fmla="*/ 1071563 w 2470151"/>
                    <a:gd name="connsiteY75" fmla="*/ 1643063 h 3311525"/>
                    <a:gd name="connsiteX76" fmla="*/ 1071563 w 2470151"/>
                    <a:gd name="connsiteY76" fmla="*/ 1675852 h 3311525"/>
                    <a:gd name="connsiteX77" fmla="*/ 1071563 w 2470151"/>
                    <a:gd name="connsiteY77" fmla="*/ 1819275 h 3311525"/>
                    <a:gd name="connsiteX78" fmla="*/ 1187300 w 2470151"/>
                    <a:gd name="connsiteY78" fmla="*/ 1819275 h 3311525"/>
                    <a:gd name="connsiteX79" fmla="*/ 1347760 w 2470151"/>
                    <a:gd name="connsiteY79" fmla="*/ 1819275 h 3311525"/>
                    <a:gd name="connsiteX80" fmla="*/ 1460500 w 2470151"/>
                    <a:gd name="connsiteY80" fmla="*/ 1819275 h 3311525"/>
                    <a:gd name="connsiteX81" fmla="*/ 1460500 w 2470151"/>
                    <a:gd name="connsiteY81" fmla="*/ 1766153 h 3311525"/>
                    <a:gd name="connsiteX82" fmla="*/ 1460500 w 2470151"/>
                    <a:gd name="connsiteY82" fmla="*/ 1645257 h 3311525"/>
                    <a:gd name="connsiteX83" fmla="*/ 1460500 w 2470151"/>
                    <a:gd name="connsiteY83" fmla="*/ 1643063 h 3311525"/>
                    <a:gd name="connsiteX84" fmla="*/ 1290351 w 2470151"/>
                    <a:gd name="connsiteY84" fmla="*/ 1643063 h 3311525"/>
                    <a:gd name="connsiteX85" fmla="*/ 1137314 w 2470151"/>
                    <a:gd name="connsiteY85" fmla="*/ 1643063 h 3311525"/>
                    <a:gd name="connsiteX86" fmla="*/ 563563 w 2470151"/>
                    <a:gd name="connsiteY86" fmla="*/ 1643063 h 3311525"/>
                    <a:gd name="connsiteX87" fmla="*/ 563563 w 2470151"/>
                    <a:gd name="connsiteY87" fmla="*/ 1819275 h 3311525"/>
                    <a:gd name="connsiteX88" fmla="*/ 641081 w 2470151"/>
                    <a:gd name="connsiteY88" fmla="*/ 1819275 h 3311525"/>
                    <a:gd name="connsiteX89" fmla="*/ 936798 w 2470151"/>
                    <a:gd name="connsiteY89" fmla="*/ 1819275 h 3311525"/>
                    <a:gd name="connsiteX90" fmla="*/ 949325 w 2470151"/>
                    <a:gd name="connsiteY90" fmla="*/ 1819275 h 3311525"/>
                    <a:gd name="connsiteX91" fmla="*/ 949325 w 2470151"/>
                    <a:gd name="connsiteY91" fmla="*/ 1785923 h 3311525"/>
                    <a:gd name="connsiteX92" fmla="*/ 949325 w 2470151"/>
                    <a:gd name="connsiteY92" fmla="*/ 1669705 h 3311525"/>
                    <a:gd name="connsiteX93" fmla="*/ 949325 w 2470151"/>
                    <a:gd name="connsiteY93" fmla="*/ 1643063 h 3311525"/>
                    <a:gd name="connsiteX94" fmla="*/ 893297 w 2470151"/>
                    <a:gd name="connsiteY94" fmla="*/ 1643063 h 3311525"/>
                    <a:gd name="connsiteX95" fmla="*/ 582787 w 2470151"/>
                    <a:gd name="connsiteY95" fmla="*/ 1643063 h 3311525"/>
                    <a:gd name="connsiteX96" fmla="*/ 1582005 w 2470151"/>
                    <a:gd name="connsiteY96" fmla="*/ 1341438 h 3311525"/>
                    <a:gd name="connsiteX97" fmla="*/ 1582005 w 2470151"/>
                    <a:gd name="connsiteY97" fmla="*/ 1520825 h 3311525"/>
                    <a:gd name="connsiteX98" fmla="*/ 1605040 w 2470151"/>
                    <a:gd name="connsiteY98" fmla="*/ 1520825 h 3311525"/>
                    <a:gd name="connsiteX99" fmla="*/ 1950864 w 2470151"/>
                    <a:gd name="connsiteY99" fmla="*/ 1520825 h 3311525"/>
                    <a:gd name="connsiteX100" fmla="*/ 1971676 w 2470151"/>
                    <a:gd name="connsiteY100" fmla="*/ 1520825 h 3311525"/>
                    <a:gd name="connsiteX101" fmla="*/ 1971676 w 2470151"/>
                    <a:gd name="connsiteY101" fmla="*/ 1341438 h 3311525"/>
                    <a:gd name="connsiteX102" fmla="*/ 1071563 w 2470151"/>
                    <a:gd name="connsiteY102" fmla="*/ 1341438 h 3311525"/>
                    <a:gd name="connsiteX103" fmla="*/ 1071563 w 2470151"/>
                    <a:gd name="connsiteY103" fmla="*/ 1491133 h 3311525"/>
                    <a:gd name="connsiteX104" fmla="*/ 1071563 w 2470151"/>
                    <a:gd name="connsiteY104" fmla="*/ 1520825 h 3311525"/>
                    <a:gd name="connsiteX105" fmla="*/ 1187300 w 2470151"/>
                    <a:gd name="connsiteY105" fmla="*/ 1520825 h 3311525"/>
                    <a:gd name="connsiteX106" fmla="*/ 1347760 w 2470151"/>
                    <a:gd name="connsiteY106" fmla="*/ 1520825 h 3311525"/>
                    <a:gd name="connsiteX107" fmla="*/ 1460500 w 2470151"/>
                    <a:gd name="connsiteY107" fmla="*/ 1520825 h 3311525"/>
                    <a:gd name="connsiteX108" fmla="*/ 1460500 w 2470151"/>
                    <a:gd name="connsiteY108" fmla="*/ 1467019 h 3311525"/>
                    <a:gd name="connsiteX109" fmla="*/ 1460500 w 2470151"/>
                    <a:gd name="connsiteY109" fmla="*/ 1358907 h 3311525"/>
                    <a:gd name="connsiteX110" fmla="*/ 1460500 w 2470151"/>
                    <a:gd name="connsiteY110" fmla="*/ 1341438 h 3311525"/>
                    <a:gd name="connsiteX111" fmla="*/ 563563 w 2470151"/>
                    <a:gd name="connsiteY111" fmla="*/ 1341438 h 3311525"/>
                    <a:gd name="connsiteX112" fmla="*/ 563563 w 2470151"/>
                    <a:gd name="connsiteY112" fmla="*/ 1520825 h 3311525"/>
                    <a:gd name="connsiteX113" fmla="*/ 641081 w 2470151"/>
                    <a:gd name="connsiteY113" fmla="*/ 1520825 h 3311525"/>
                    <a:gd name="connsiteX114" fmla="*/ 936798 w 2470151"/>
                    <a:gd name="connsiteY114" fmla="*/ 1520825 h 3311525"/>
                    <a:gd name="connsiteX115" fmla="*/ 949325 w 2470151"/>
                    <a:gd name="connsiteY115" fmla="*/ 1520825 h 3311525"/>
                    <a:gd name="connsiteX116" fmla="*/ 949325 w 2470151"/>
                    <a:gd name="connsiteY116" fmla="*/ 1493475 h 3311525"/>
                    <a:gd name="connsiteX117" fmla="*/ 949325 w 2470151"/>
                    <a:gd name="connsiteY117" fmla="*/ 1343298 h 3311525"/>
                    <a:gd name="connsiteX118" fmla="*/ 949325 w 2470151"/>
                    <a:gd name="connsiteY118" fmla="*/ 1341438 h 3311525"/>
                    <a:gd name="connsiteX119" fmla="*/ 502136 w 2470151"/>
                    <a:gd name="connsiteY119" fmla="*/ 1219200 h 3311525"/>
                    <a:gd name="connsiteX120" fmla="*/ 1006951 w 2470151"/>
                    <a:gd name="connsiteY120" fmla="*/ 1219200 h 3311525"/>
                    <a:gd name="connsiteX121" fmla="*/ 1010444 w 2470151"/>
                    <a:gd name="connsiteY121" fmla="*/ 1219200 h 3311525"/>
                    <a:gd name="connsiteX122" fmla="*/ 1112852 w 2470151"/>
                    <a:gd name="connsiteY122" fmla="*/ 1219200 h 3311525"/>
                    <a:gd name="connsiteX123" fmla="*/ 1416083 w 2470151"/>
                    <a:gd name="connsiteY123" fmla="*/ 1219200 h 3311525"/>
                    <a:gd name="connsiteX124" fmla="*/ 1521253 w 2470151"/>
                    <a:gd name="connsiteY124" fmla="*/ 1219200 h 3311525"/>
                    <a:gd name="connsiteX125" fmla="*/ 1538765 w 2470151"/>
                    <a:gd name="connsiteY125" fmla="*/ 1219200 h 3311525"/>
                    <a:gd name="connsiteX126" fmla="*/ 2031515 w 2470151"/>
                    <a:gd name="connsiteY126" fmla="*/ 1219200 h 3311525"/>
                    <a:gd name="connsiteX127" fmla="*/ 2092325 w 2470151"/>
                    <a:gd name="connsiteY127" fmla="*/ 1280066 h 3311525"/>
                    <a:gd name="connsiteX128" fmla="*/ 2092325 w 2470151"/>
                    <a:gd name="connsiteY128" fmla="*/ 1491133 h 3311525"/>
                    <a:gd name="connsiteX129" fmla="*/ 2092325 w 2470151"/>
                    <a:gd name="connsiteY129" fmla="*/ 1568883 h 3311525"/>
                    <a:gd name="connsiteX130" fmla="*/ 2092325 w 2470151"/>
                    <a:gd name="connsiteY130" fmla="*/ 1581944 h 3311525"/>
                    <a:gd name="connsiteX131" fmla="*/ 2092325 w 2470151"/>
                    <a:gd name="connsiteY131" fmla="*/ 1675852 h 3311525"/>
                    <a:gd name="connsiteX132" fmla="*/ 2092325 w 2470151"/>
                    <a:gd name="connsiteY132" fmla="*/ 1781375 h 3311525"/>
                    <a:gd name="connsiteX133" fmla="*/ 2092325 w 2470151"/>
                    <a:gd name="connsiteY133" fmla="*/ 1817250 h 3311525"/>
                    <a:gd name="connsiteX134" fmla="*/ 2092325 w 2470151"/>
                    <a:gd name="connsiteY134" fmla="*/ 1879600 h 3311525"/>
                    <a:gd name="connsiteX135" fmla="*/ 2092325 w 2470151"/>
                    <a:gd name="connsiteY135" fmla="*/ 1940998 h 3311525"/>
                    <a:gd name="connsiteX136" fmla="*/ 2092325 w 2470151"/>
                    <a:gd name="connsiteY136" fmla="*/ 1967342 h 3311525"/>
                    <a:gd name="connsiteX137" fmla="*/ 2092325 w 2470151"/>
                    <a:gd name="connsiteY137" fmla="*/ 2035724 h 3311525"/>
                    <a:gd name="connsiteX138" fmla="*/ 2092325 w 2470151"/>
                    <a:gd name="connsiteY138" fmla="*/ 2118625 h 3311525"/>
                    <a:gd name="connsiteX139" fmla="*/ 2092325 w 2470151"/>
                    <a:gd name="connsiteY139" fmla="*/ 2128553 h 3311525"/>
                    <a:gd name="connsiteX140" fmla="*/ 2092325 w 2470151"/>
                    <a:gd name="connsiteY140" fmla="*/ 2180432 h 3311525"/>
                    <a:gd name="connsiteX141" fmla="*/ 2092325 w 2470151"/>
                    <a:gd name="connsiteY141" fmla="*/ 2190490 h 3311525"/>
                    <a:gd name="connsiteX142" fmla="*/ 2092325 w 2470151"/>
                    <a:gd name="connsiteY142" fmla="*/ 2266776 h 3311525"/>
                    <a:gd name="connsiteX143" fmla="*/ 2092325 w 2470151"/>
                    <a:gd name="connsiteY143" fmla="*/ 2285765 h 3311525"/>
                    <a:gd name="connsiteX144" fmla="*/ 2092325 w 2470151"/>
                    <a:gd name="connsiteY144" fmla="*/ 2357363 h 3311525"/>
                    <a:gd name="connsiteX145" fmla="*/ 2092325 w 2470151"/>
                    <a:gd name="connsiteY145" fmla="*/ 2383779 h 3311525"/>
                    <a:gd name="connsiteX146" fmla="*/ 2092325 w 2470151"/>
                    <a:gd name="connsiteY146" fmla="*/ 2408664 h 3311525"/>
                    <a:gd name="connsiteX147" fmla="*/ 2092325 w 2470151"/>
                    <a:gd name="connsiteY147" fmla="*/ 2479134 h 3311525"/>
                    <a:gd name="connsiteX148" fmla="*/ 2092325 w 2470151"/>
                    <a:gd name="connsiteY148" fmla="*/ 2481331 h 3311525"/>
                    <a:gd name="connsiteX149" fmla="*/ 2092325 w 2470151"/>
                    <a:gd name="connsiteY149" fmla="*/ 2776049 h 3311525"/>
                    <a:gd name="connsiteX150" fmla="*/ 2031573 w 2470151"/>
                    <a:gd name="connsiteY150" fmla="*/ 2836863 h 3311525"/>
                    <a:gd name="connsiteX151" fmla="*/ 1521253 w 2470151"/>
                    <a:gd name="connsiteY151" fmla="*/ 2836863 h 3311525"/>
                    <a:gd name="connsiteX152" fmla="*/ 1460500 w 2470151"/>
                    <a:gd name="connsiteY152" fmla="*/ 2776049 h 3311525"/>
                    <a:gd name="connsiteX153" fmla="*/ 1460500 w 2470151"/>
                    <a:gd name="connsiteY153" fmla="*/ 2540000 h 3311525"/>
                    <a:gd name="connsiteX154" fmla="*/ 1420800 w 2470151"/>
                    <a:gd name="connsiteY154" fmla="*/ 2540000 h 3311525"/>
                    <a:gd name="connsiteX155" fmla="*/ 1147343 w 2470151"/>
                    <a:gd name="connsiteY155" fmla="*/ 2540000 h 3311525"/>
                    <a:gd name="connsiteX156" fmla="*/ 1010444 w 2470151"/>
                    <a:gd name="connsiteY156" fmla="*/ 2540000 h 3311525"/>
                    <a:gd name="connsiteX157" fmla="*/ 999110 w 2470151"/>
                    <a:gd name="connsiteY157" fmla="*/ 2540000 h 3311525"/>
                    <a:gd name="connsiteX158" fmla="*/ 502136 w 2470151"/>
                    <a:gd name="connsiteY158" fmla="*/ 2540000 h 3311525"/>
                    <a:gd name="connsiteX159" fmla="*/ 441325 w 2470151"/>
                    <a:gd name="connsiteY159" fmla="*/ 2479134 h 3311525"/>
                    <a:gd name="connsiteX160" fmla="*/ 441325 w 2470151"/>
                    <a:gd name="connsiteY160" fmla="*/ 2219487 h 3311525"/>
                    <a:gd name="connsiteX161" fmla="*/ 441325 w 2470151"/>
                    <a:gd name="connsiteY161" fmla="*/ 2180432 h 3311525"/>
                    <a:gd name="connsiteX162" fmla="*/ 441325 w 2470151"/>
                    <a:gd name="connsiteY162" fmla="*/ 2105057 h 3311525"/>
                    <a:gd name="connsiteX163" fmla="*/ 441325 w 2470151"/>
                    <a:gd name="connsiteY163" fmla="*/ 2000319 h 3311525"/>
                    <a:gd name="connsiteX164" fmla="*/ 441325 w 2470151"/>
                    <a:gd name="connsiteY164" fmla="*/ 1879600 h 3311525"/>
                    <a:gd name="connsiteX165" fmla="*/ 441325 w 2470151"/>
                    <a:gd name="connsiteY165" fmla="*/ 1818202 h 3311525"/>
                    <a:gd name="connsiteX166" fmla="*/ 441325 w 2470151"/>
                    <a:gd name="connsiteY166" fmla="*/ 1669705 h 3311525"/>
                    <a:gd name="connsiteX167" fmla="*/ 441325 w 2470151"/>
                    <a:gd name="connsiteY167" fmla="*/ 1581944 h 3311525"/>
                    <a:gd name="connsiteX168" fmla="*/ 441325 w 2470151"/>
                    <a:gd name="connsiteY168" fmla="*/ 1572807 h 3311525"/>
                    <a:gd name="connsiteX169" fmla="*/ 441325 w 2470151"/>
                    <a:gd name="connsiteY169" fmla="*/ 1280066 h 3311525"/>
                    <a:gd name="connsiteX170" fmla="*/ 502136 w 2470151"/>
                    <a:gd name="connsiteY170" fmla="*/ 1219200 h 3311525"/>
                    <a:gd name="connsiteX171" fmla="*/ 502116 w 2470151"/>
                    <a:gd name="connsiteY171" fmla="*/ 946150 h 3311525"/>
                    <a:gd name="connsiteX172" fmla="*/ 1520360 w 2470151"/>
                    <a:gd name="connsiteY172" fmla="*/ 946150 h 3311525"/>
                    <a:gd name="connsiteX173" fmla="*/ 1581150 w 2470151"/>
                    <a:gd name="connsiteY173" fmla="*/ 1007269 h 3311525"/>
                    <a:gd name="connsiteX174" fmla="*/ 1520360 w 2470151"/>
                    <a:gd name="connsiteY174" fmla="*/ 1068388 h 3311525"/>
                    <a:gd name="connsiteX175" fmla="*/ 502116 w 2470151"/>
                    <a:gd name="connsiteY175" fmla="*/ 1068388 h 3311525"/>
                    <a:gd name="connsiteX176" fmla="*/ 441325 w 2470151"/>
                    <a:gd name="connsiteY176" fmla="*/ 1007269 h 3311525"/>
                    <a:gd name="connsiteX177" fmla="*/ 502116 w 2470151"/>
                    <a:gd name="connsiteY177" fmla="*/ 946150 h 3311525"/>
                    <a:gd name="connsiteX178" fmla="*/ 502098 w 2470151"/>
                    <a:gd name="connsiteY178" fmla="*/ 690563 h 3311525"/>
                    <a:gd name="connsiteX179" fmla="*/ 1264791 w 2470151"/>
                    <a:gd name="connsiteY179" fmla="*/ 690563 h 3311525"/>
                    <a:gd name="connsiteX180" fmla="*/ 1325563 w 2470151"/>
                    <a:gd name="connsiteY180" fmla="*/ 751682 h 3311525"/>
                    <a:gd name="connsiteX181" fmla="*/ 1264791 w 2470151"/>
                    <a:gd name="connsiteY181" fmla="*/ 812801 h 3311525"/>
                    <a:gd name="connsiteX182" fmla="*/ 502098 w 2470151"/>
                    <a:gd name="connsiteY182" fmla="*/ 812801 h 3311525"/>
                    <a:gd name="connsiteX183" fmla="*/ 441325 w 2470151"/>
                    <a:gd name="connsiteY183" fmla="*/ 751682 h 3311525"/>
                    <a:gd name="connsiteX184" fmla="*/ 502098 w 2470151"/>
                    <a:gd name="connsiteY184" fmla="*/ 690563 h 3311525"/>
                    <a:gd name="connsiteX185" fmla="*/ 502153 w 2470151"/>
                    <a:gd name="connsiteY185" fmla="*/ 454025 h 3311525"/>
                    <a:gd name="connsiteX186" fmla="*/ 994860 w 2470151"/>
                    <a:gd name="connsiteY186" fmla="*/ 454025 h 3311525"/>
                    <a:gd name="connsiteX187" fmla="*/ 1055688 w 2470151"/>
                    <a:gd name="connsiteY187" fmla="*/ 514350 h 3311525"/>
                    <a:gd name="connsiteX188" fmla="*/ 994860 w 2470151"/>
                    <a:gd name="connsiteY188" fmla="*/ 574675 h 3311525"/>
                    <a:gd name="connsiteX189" fmla="*/ 502153 w 2470151"/>
                    <a:gd name="connsiteY189" fmla="*/ 574675 h 3311525"/>
                    <a:gd name="connsiteX190" fmla="*/ 441325 w 2470151"/>
                    <a:gd name="connsiteY190" fmla="*/ 514350 h 3311525"/>
                    <a:gd name="connsiteX191" fmla="*/ 502153 w 2470151"/>
                    <a:gd name="connsiteY191" fmla="*/ 454025 h 3311525"/>
                    <a:gd name="connsiteX192" fmla="*/ 1901273 w 2470151"/>
                    <a:gd name="connsiteY192" fmla="*/ 207410 h 3311525"/>
                    <a:gd name="connsiteX193" fmla="*/ 1901273 w 2470151"/>
                    <a:gd name="connsiteY193" fmla="*/ 228534 h 3311525"/>
                    <a:gd name="connsiteX194" fmla="*/ 1901273 w 2470151"/>
                    <a:gd name="connsiteY194" fmla="*/ 568878 h 3311525"/>
                    <a:gd name="connsiteX195" fmla="*/ 2244222 w 2470151"/>
                    <a:gd name="connsiteY195" fmla="*/ 568878 h 3311525"/>
                    <a:gd name="connsiteX196" fmla="*/ 2262740 w 2470151"/>
                    <a:gd name="connsiteY196" fmla="*/ 568878 h 3311525"/>
                    <a:gd name="connsiteX197" fmla="*/ 122238 w 2470151"/>
                    <a:gd name="connsiteY197" fmla="*/ 122238 h 3311525"/>
                    <a:gd name="connsiteX198" fmla="*/ 122238 w 2470151"/>
                    <a:gd name="connsiteY198" fmla="*/ 3190876 h 3311525"/>
                    <a:gd name="connsiteX199" fmla="*/ 2347913 w 2470151"/>
                    <a:gd name="connsiteY199" fmla="*/ 3190876 h 3311525"/>
                    <a:gd name="connsiteX200" fmla="*/ 2347913 w 2470151"/>
                    <a:gd name="connsiteY200" fmla="*/ 690563 h 3311525"/>
                    <a:gd name="connsiteX201" fmla="*/ 2309172 w 2470151"/>
                    <a:gd name="connsiteY201" fmla="*/ 690563 h 3311525"/>
                    <a:gd name="connsiteX202" fmla="*/ 1840431 w 2470151"/>
                    <a:gd name="connsiteY202" fmla="*/ 690563 h 3311525"/>
                    <a:gd name="connsiteX203" fmla="*/ 1779588 w 2470151"/>
                    <a:gd name="connsiteY203" fmla="*/ 629721 h 3311525"/>
                    <a:gd name="connsiteX204" fmla="*/ 1779588 w 2470151"/>
                    <a:gd name="connsiteY204" fmla="*/ 131952 h 3311525"/>
                    <a:gd name="connsiteX205" fmla="*/ 1779588 w 2470151"/>
                    <a:gd name="connsiteY205" fmla="*/ 122238 h 3311525"/>
                    <a:gd name="connsiteX206" fmla="*/ 60841 w 2470151"/>
                    <a:gd name="connsiteY206" fmla="*/ 0 h 3311525"/>
                    <a:gd name="connsiteX207" fmla="*/ 1836968 w 2470151"/>
                    <a:gd name="connsiteY207" fmla="*/ 0 h 3311525"/>
                    <a:gd name="connsiteX208" fmla="*/ 1840430 w 2470151"/>
                    <a:gd name="connsiteY208" fmla="*/ 0 h 3311525"/>
                    <a:gd name="connsiteX209" fmla="*/ 1840431 w 2470151"/>
                    <a:gd name="connsiteY209" fmla="*/ 0 h 3311525"/>
                    <a:gd name="connsiteX210" fmla="*/ 1840431 w 2470151"/>
                    <a:gd name="connsiteY210" fmla="*/ 0 h 3311525"/>
                    <a:gd name="connsiteX211" fmla="*/ 1840444 w 2470151"/>
                    <a:gd name="connsiteY211" fmla="*/ 0 h 3311525"/>
                    <a:gd name="connsiteX212" fmla="*/ 1865161 w 2470151"/>
                    <a:gd name="connsiteY212" fmla="*/ 4562 h 3311525"/>
                    <a:gd name="connsiteX213" fmla="*/ 1876125 w 2470151"/>
                    <a:gd name="connsiteY213" fmla="*/ 12957 h 3311525"/>
                    <a:gd name="connsiteX214" fmla="*/ 1883401 w 2470151"/>
                    <a:gd name="connsiteY214" fmla="*/ 17873 h 3311525"/>
                    <a:gd name="connsiteX215" fmla="*/ 1884922 w 2470151"/>
                    <a:gd name="connsiteY215" fmla="*/ 20124 h 3311525"/>
                    <a:gd name="connsiteX216" fmla="*/ 1983703 w 2470151"/>
                    <a:gd name="connsiteY216" fmla="*/ 118342 h 3311525"/>
                    <a:gd name="connsiteX217" fmla="*/ 2454940 w 2470151"/>
                    <a:gd name="connsiteY217" fmla="*/ 586891 h 3311525"/>
                    <a:gd name="connsiteX218" fmla="*/ 2463504 w 2470151"/>
                    <a:gd name="connsiteY218" fmla="*/ 602537 h 3311525"/>
                    <a:gd name="connsiteX219" fmla="*/ 2465778 w 2470151"/>
                    <a:gd name="connsiteY219" fmla="*/ 606097 h 3311525"/>
                    <a:gd name="connsiteX220" fmla="*/ 2465945 w 2470151"/>
                    <a:gd name="connsiteY220" fmla="*/ 606995 h 3311525"/>
                    <a:gd name="connsiteX221" fmla="*/ 2465968 w 2470151"/>
                    <a:gd name="connsiteY221" fmla="*/ 607037 h 3311525"/>
                    <a:gd name="connsiteX222" fmla="*/ 2470150 w 2470151"/>
                    <a:gd name="connsiteY222" fmla="*/ 629464 h 3311525"/>
                    <a:gd name="connsiteX223" fmla="*/ 2470150 w 2470151"/>
                    <a:gd name="connsiteY223" fmla="*/ 629715 h 3311525"/>
                    <a:gd name="connsiteX224" fmla="*/ 2470151 w 2470151"/>
                    <a:gd name="connsiteY224" fmla="*/ 629721 h 3311525"/>
                    <a:gd name="connsiteX225" fmla="*/ 2470150 w 2470151"/>
                    <a:gd name="connsiteY225" fmla="*/ 629726 h 3311525"/>
                    <a:gd name="connsiteX226" fmla="*/ 2470150 w 2470151"/>
                    <a:gd name="connsiteY226" fmla="*/ 867606 h 3311525"/>
                    <a:gd name="connsiteX227" fmla="*/ 2470150 w 2470151"/>
                    <a:gd name="connsiteY227" fmla="*/ 3250707 h 3311525"/>
                    <a:gd name="connsiteX228" fmla="*/ 2409309 w 2470151"/>
                    <a:gd name="connsiteY228" fmla="*/ 3311525 h 3311525"/>
                    <a:gd name="connsiteX229" fmla="*/ 60841 w 2470151"/>
                    <a:gd name="connsiteY229" fmla="*/ 3311525 h 3311525"/>
                    <a:gd name="connsiteX230" fmla="*/ 0 w 2470151"/>
                    <a:gd name="connsiteY230" fmla="*/ 3250707 h 3311525"/>
                    <a:gd name="connsiteX231" fmla="*/ 0 w 2470151"/>
                    <a:gd name="connsiteY231" fmla="*/ 60818 h 3311525"/>
                    <a:gd name="connsiteX232" fmla="*/ 60841 w 2470151"/>
                    <a:gd name="connsiteY232" fmla="*/ 0 h 331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Lst>
                  <a:rect l="l" t="t" r="r" b="b"/>
                  <a:pathLst>
                    <a:path w="2470151" h="3311525">
                      <a:moveTo>
                        <a:pt x="1582005" y="2540000"/>
                      </a:moveTo>
                      <a:lnTo>
                        <a:pt x="1582005" y="2595049"/>
                      </a:lnTo>
                      <a:cubicBezTo>
                        <a:pt x="1582005" y="2715234"/>
                        <a:pt x="1582005" y="2715234"/>
                        <a:pt x="1582005" y="2715234"/>
                      </a:cubicBezTo>
                      <a:cubicBezTo>
                        <a:pt x="1970820" y="2715234"/>
                        <a:pt x="1970820" y="2715234"/>
                        <a:pt x="1970820" y="2715234"/>
                      </a:cubicBezTo>
                      <a:lnTo>
                        <a:pt x="1970820" y="2540000"/>
                      </a:lnTo>
                      <a:lnTo>
                        <a:pt x="1892570" y="2540000"/>
                      </a:lnTo>
                      <a:cubicBezTo>
                        <a:pt x="1802865" y="2540000"/>
                        <a:pt x="1718947" y="2540000"/>
                        <a:pt x="1640443" y="2540000"/>
                      </a:cubicBezTo>
                      <a:close/>
                      <a:moveTo>
                        <a:pt x="1582005" y="2241551"/>
                      </a:moveTo>
                      <a:lnTo>
                        <a:pt x="1582005" y="2248858"/>
                      </a:lnTo>
                      <a:cubicBezTo>
                        <a:pt x="1582005" y="2291256"/>
                        <a:pt x="1582005" y="2329799"/>
                        <a:pt x="1582005" y="2364839"/>
                      </a:cubicBezTo>
                      <a:lnTo>
                        <a:pt x="1582005" y="2417763"/>
                      </a:lnTo>
                      <a:lnTo>
                        <a:pt x="1970820" y="2417763"/>
                      </a:lnTo>
                      <a:lnTo>
                        <a:pt x="1970820" y="2336849"/>
                      </a:lnTo>
                      <a:lnTo>
                        <a:pt x="1970820" y="2241551"/>
                      </a:lnTo>
                      <a:lnTo>
                        <a:pt x="1892569" y="2241551"/>
                      </a:lnTo>
                      <a:cubicBezTo>
                        <a:pt x="1812675" y="2241551"/>
                        <a:pt x="1737372" y="2241551"/>
                        <a:pt x="1666396" y="2241551"/>
                      </a:cubicBezTo>
                      <a:close/>
                      <a:moveTo>
                        <a:pt x="1071563" y="2241551"/>
                      </a:moveTo>
                      <a:lnTo>
                        <a:pt x="1071563" y="2265725"/>
                      </a:lnTo>
                      <a:cubicBezTo>
                        <a:pt x="1071563" y="2336862"/>
                        <a:pt x="1071563" y="2384286"/>
                        <a:pt x="1071563" y="2415902"/>
                      </a:cubicBezTo>
                      <a:lnTo>
                        <a:pt x="1071563" y="2417763"/>
                      </a:lnTo>
                      <a:lnTo>
                        <a:pt x="1460500" y="2417763"/>
                      </a:lnTo>
                      <a:lnTo>
                        <a:pt x="1460500" y="2282241"/>
                      </a:lnTo>
                      <a:lnTo>
                        <a:pt x="1460500" y="2241551"/>
                      </a:lnTo>
                      <a:lnTo>
                        <a:pt x="1290351" y="2241551"/>
                      </a:lnTo>
                      <a:cubicBezTo>
                        <a:pt x="1235627" y="2241551"/>
                        <a:pt x="1184703" y="2241551"/>
                        <a:pt x="1137314" y="2241551"/>
                      </a:cubicBezTo>
                      <a:close/>
                      <a:moveTo>
                        <a:pt x="563563" y="2241551"/>
                      </a:moveTo>
                      <a:lnTo>
                        <a:pt x="563563" y="2417763"/>
                      </a:lnTo>
                      <a:lnTo>
                        <a:pt x="949325" y="2417763"/>
                      </a:lnTo>
                      <a:lnTo>
                        <a:pt x="949325" y="2268067"/>
                      </a:lnTo>
                      <a:lnTo>
                        <a:pt x="949325" y="2241551"/>
                      </a:lnTo>
                      <a:lnTo>
                        <a:pt x="893297" y="2241551"/>
                      </a:lnTo>
                      <a:cubicBezTo>
                        <a:pt x="733222" y="2241551"/>
                        <a:pt x="638654" y="2241551"/>
                        <a:pt x="582787" y="2241551"/>
                      </a:cubicBezTo>
                      <a:close/>
                      <a:moveTo>
                        <a:pt x="1582005" y="1939925"/>
                      </a:moveTo>
                      <a:lnTo>
                        <a:pt x="1582005" y="1945416"/>
                      </a:lnTo>
                      <a:cubicBezTo>
                        <a:pt x="1582005" y="2004632"/>
                        <a:pt x="1582005" y="2059294"/>
                        <a:pt x="1582005" y="2109751"/>
                      </a:cubicBezTo>
                      <a:lnTo>
                        <a:pt x="1582005" y="2119313"/>
                      </a:lnTo>
                      <a:lnTo>
                        <a:pt x="1605040" y="2119313"/>
                      </a:lnTo>
                      <a:cubicBezTo>
                        <a:pt x="1786722" y="2119313"/>
                        <a:pt x="1891006" y="2119313"/>
                        <a:pt x="1950864" y="2119313"/>
                      </a:cubicBezTo>
                      <a:lnTo>
                        <a:pt x="1970820" y="2119313"/>
                      </a:lnTo>
                      <a:lnTo>
                        <a:pt x="1970820" y="2052500"/>
                      </a:lnTo>
                      <a:cubicBezTo>
                        <a:pt x="1970820" y="2012198"/>
                        <a:pt x="1970820" y="1975255"/>
                        <a:pt x="1970820" y="1941391"/>
                      </a:cubicBezTo>
                      <a:lnTo>
                        <a:pt x="1970820" y="1939925"/>
                      </a:lnTo>
                      <a:lnTo>
                        <a:pt x="1892569" y="1939925"/>
                      </a:lnTo>
                      <a:cubicBezTo>
                        <a:pt x="1812675" y="1939925"/>
                        <a:pt x="1737372" y="1939925"/>
                        <a:pt x="1666396" y="1939925"/>
                      </a:cubicBezTo>
                      <a:close/>
                      <a:moveTo>
                        <a:pt x="1071563" y="1939925"/>
                      </a:moveTo>
                      <a:lnTo>
                        <a:pt x="1071563" y="1973277"/>
                      </a:lnTo>
                      <a:cubicBezTo>
                        <a:pt x="1071563" y="2015432"/>
                        <a:pt x="1071563" y="2054074"/>
                        <a:pt x="1071563" y="2089495"/>
                      </a:cubicBezTo>
                      <a:lnTo>
                        <a:pt x="1071563" y="2119313"/>
                      </a:lnTo>
                      <a:lnTo>
                        <a:pt x="1187300" y="2119313"/>
                      </a:lnTo>
                      <a:cubicBezTo>
                        <a:pt x="1244586" y="2119313"/>
                        <a:pt x="1297985" y="2119313"/>
                        <a:pt x="1347760" y="2119313"/>
                      </a:cubicBezTo>
                      <a:lnTo>
                        <a:pt x="1460500" y="2119313"/>
                      </a:lnTo>
                      <a:lnTo>
                        <a:pt x="1460500" y="2082453"/>
                      </a:lnTo>
                      <a:lnTo>
                        <a:pt x="1460500" y="1939925"/>
                      </a:lnTo>
                      <a:lnTo>
                        <a:pt x="1290351" y="1939925"/>
                      </a:lnTo>
                      <a:cubicBezTo>
                        <a:pt x="1235627" y="1939925"/>
                        <a:pt x="1184703" y="1939925"/>
                        <a:pt x="1137314" y="1939925"/>
                      </a:cubicBezTo>
                      <a:close/>
                      <a:moveTo>
                        <a:pt x="563563" y="1939925"/>
                      </a:moveTo>
                      <a:lnTo>
                        <a:pt x="563563" y="2119313"/>
                      </a:lnTo>
                      <a:lnTo>
                        <a:pt x="641081" y="2119313"/>
                      </a:lnTo>
                      <a:cubicBezTo>
                        <a:pt x="747606" y="2119313"/>
                        <a:pt x="845970" y="2119313"/>
                        <a:pt x="936798" y="2119313"/>
                      </a:cubicBezTo>
                      <a:lnTo>
                        <a:pt x="949325" y="2119313"/>
                      </a:lnTo>
                      <a:lnTo>
                        <a:pt x="949325" y="2083348"/>
                      </a:lnTo>
                      <a:lnTo>
                        <a:pt x="949325" y="1939925"/>
                      </a:lnTo>
                      <a:lnTo>
                        <a:pt x="893297" y="1939925"/>
                      </a:lnTo>
                      <a:cubicBezTo>
                        <a:pt x="733222" y="1939925"/>
                        <a:pt x="638654" y="1939925"/>
                        <a:pt x="582787" y="1939925"/>
                      </a:cubicBezTo>
                      <a:close/>
                      <a:moveTo>
                        <a:pt x="1582005" y="1643063"/>
                      </a:moveTo>
                      <a:lnTo>
                        <a:pt x="1582005" y="1753749"/>
                      </a:lnTo>
                      <a:lnTo>
                        <a:pt x="1582005" y="1819275"/>
                      </a:lnTo>
                      <a:lnTo>
                        <a:pt x="1605040" y="1819275"/>
                      </a:lnTo>
                      <a:cubicBezTo>
                        <a:pt x="1786722" y="1819275"/>
                        <a:pt x="1891006" y="1819275"/>
                        <a:pt x="1950864" y="1819275"/>
                      </a:cubicBezTo>
                      <a:lnTo>
                        <a:pt x="1970820" y="1819275"/>
                      </a:lnTo>
                      <a:lnTo>
                        <a:pt x="1970820" y="1772909"/>
                      </a:lnTo>
                      <a:cubicBezTo>
                        <a:pt x="1970820" y="1727570"/>
                        <a:pt x="1970820" y="1692306"/>
                        <a:pt x="1970820" y="1664879"/>
                      </a:cubicBezTo>
                      <a:lnTo>
                        <a:pt x="1970820" y="1643063"/>
                      </a:lnTo>
                      <a:lnTo>
                        <a:pt x="1892569" y="1643063"/>
                      </a:lnTo>
                      <a:cubicBezTo>
                        <a:pt x="1812675" y="1643063"/>
                        <a:pt x="1737372" y="1643063"/>
                        <a:pt x="1666396" y="1643063"/>
                      </a:cubicBezTo>
                      <a:close/>
                      <a:moveTo>
                        <a:pt x="1071563" y="1643063"/>
                      </a:moveTo>
                      <a:lnTo>
                        <a:pt x="1071563" y="1675852"/>
                      </a:lnTo>
                      <a:lnTo>
                        <a:pt x="1071563" y="1819275"/>
                      </a:lnTo>
                      <a:lnTo>
                        <a:pt x="1187300" y="1819275"/>
                      </a:lnTo>
                      <a:cubicBezTo>
                        <a:pt x="1244586" y="1819275"/>
                        <a:pt x="1297985" y="1819275"/>
                        <a:pt x="1347760" y="1819275"/>
                      </a:cubicBezTo>
                      <a:lnTo>
                        <a:pt x="1460500" y="1819275"/>
                      </a:lnTo>
                      <a:lnTo>
                        <a:pt x="1460500" y="1766153"/>
                      </a:lnTo>
                      <a:cubicBezTo>
                        <a:pt x="1460500" y="1721958"/>
                        <a:pt x="1460500" y="1681782"/>
                        <a:pt x="1460500" y="1645257"/>
                      </a:cubicBezTo>
                      <a:lnTo>
                        <a:pt x="1460500" y="1643063"/>
                      </a:lnTo>
                      <a:lnTo>
                        <a:pt x="1290351" y="1643063"/>
                      </a:lnTo>
                      <a:cubicBezTo>
                        <a:pt x="1235627" y="1643063"/>
                        <a:pt x="1184703" y="1643063"/>
                        <a:pt x="1137314" y="1643063"/>
                      </a:cubicBezTo>
                      <a:close/>
                      <a:moveTo>
                        <a:pt x="563563" y="1643063"/>
                      </a:moveTo>
                      <a:lnTo>
                        <a:pt x="563563" y="1819275"/>
                      </a:lnTo>
                      <a:lnTo>
                        <a:pt x="641081" y="1819275"/>
                      </a:lnTo>
                      <a:cubicBezTo>
                        <a:pt x="747606" y="1819275"/>
                        <a:pt x="845970" y="1819275"/>
                        <a:pt x="936798" y="1819275"/>
                      </a:cubicBezTo>
                      <a:lnTo>
                        <a:pt x="949325" y="1819275"/>
                      </a:lnTo>
                      <a:lnTo>
                        <a:pt x="949325" y="1785923"/>
                      </a:lnTo>
                      <a:cubicBezTo>
                        <a:pt x="949325" y="1743768"/>
                        <a:pt x="949325" y="1705126"/>
                        <a:pt x="949325" y="1669705"/>
                      </a:cubicBezTo>
                      <a:lnTo>
                        <a:pt x="949325" y="1643063"/>
                      </a:lnTo>
                      <a:lnTo>
                        <a:pt x="893297" y="1643063"/>
                      </a:lnTo>
                      <a:cubicBezTo>
                        <a:pt x="733222" y="1643063"/>
                        <a:pt x="638654" y="1643063"/>
                        <a:pt x="582787" y="1643063"/>
                      </a:cubicBezTo>
                      <a:close/>
                      <a:moveTo>
                        <a:pt x="1582005" y="1341438"/>
                      </a:moveTo>
                      <a:lnTo>
                        <a:pt x="1582005" y="1520825"/>
                      </a:lnTo>
                      <a:lnTo>
                        <a:pt x="1605040" y="1520825"/>
                      </a:lnTo>
                      <a:cubicBezTo>
                        <a:pt x="1786722" y="1520825"/>
                        <a:pt x="1891006" y="1520825"/>
                        <a:pt x="1950864" y="1520825"/>
                      </a:cubicBezTo>
                      <a:lnTo>
                        <a:pt x="1971676" y="1520825"/>
                      </a:lnTo>
                      <a:lnTo>
                        <a:pt x="1971676" y="1341438"/>
                      </a:lnTo>
                      <a:close/>
                      <a:moveTo>
                        <a:pt x="1071563" y="1341438"/>
                      </a:moveTo>
                      <a:lnTo>
                        <a:pt x="1071563" y="1491133"/>
                      </a:lnTo>
                      <a:lnTo>
                        <a:pt x="1071563" y="1520825"/>
                      </a:lnTo>
                      <a:lnTo>
                        <a:pt x="1187300" y="1520825"/>
                      </a:lnTo>
                      <a:cubicBezTo>
                        <a:pt x="1244586" y="1520825"/>
                        <a:pt x="1297985" y="1520825"/>
                        <a:pt x="1347760" y="1520825"/>
                      </a:cubicBezTo>
                      <a:lnTo>
                        <a:pt x="1460500" y="1520825"/>
                      </a:lnTo>
                      <a:lnTo>
                        <a:pt x="1460500" y="1467019"/>
                      </a:lnTo>
                      <a:cubicBezTo>
                        <a:pt x="1460500" y="1420268"/>
                        <a:pt x="1460500" y="1385205"/>
                        <a:pt x="1460500" y="1358907"/>
                      </a:cubicBezTo>
                      <a:lnTo>
                        <a:pt x="1460500" y="1341438"/>
                      </a:lnTo>
                      <a:close/>
                      <a:moveTo>
                        <a:pt x="563563" y="1341438"/>
                      </a:moveTo>
                      <a:lnTo>
                        <a:pt x="563563" y="1520825"/>
                      </a:lnTo>
                      <a:lnTo>
                        <a:pt x="641081" y="1520825"/>
                      </a:lnTo>
                      <a:cubicBezTo>
                        <a:pt x="747606" y="1520825"/>
                        <a:pt x="845970" y="1520825"/>
                        <a:pt x="936798" y="1520825"/>
                      </a:cubicBezTo>
                      <a:lnTo>
                        <a:pt x="949325" y="1520825"/>
                      </a:lnTo>
                      <a:lnTo>
                        <a:pt x="949325" y="1493475"/>
                      </a:lnTo>
                      <a:cubicBezTo>
                        <a:pt x="949325" y="1422339"/>
                        <a:pt x="949325" y="1374915"/>
                        <a:pt x="949325" y="1343298"/>
                      </a:cubicBezTo>
                      <a:lnTo>
                        <a:pt x="949325" y="1341438"/>
                      </a:lnTo>
                      <a:close/>
                      <a:moveTo>
                        <a:pt x="502136" y="1219200"/>
                      </a:moveTo>
                      <a:cubicBezTo>
                        <a:pt x="693309" y="1219200"/>
                        <a:pt x="860584" y="1219200"/>
                        <a:pt x="1006951" y="1219200"/>
                      </a:cubicBezTo>
                      <a:lnTo>
                        <a:pt x="1010444" y="1219200"/>
                      </a:lnTo>
                      <a:lnTo>
                        <a:pt x="1112852" y="1219200"/>
                      </a:lnTo>
                      <a:cubicBezTo>
                        <a:pt x="1227685" y="1219200"/>
                        <a:pt x="1328164" y="1219200"/>
                        <a:pt x="1416083" y="1219200"/>
                      </a:cubicBezTo>
                      <a:lnTo>
                        <a:pt x="1521253" y="1219200"/>
                      </a:lnTo>
                      <a:lnTo>
                        <a:pt x="1538765" y="1219200"/>
                      </a:lnTo>
                      <a:cubicBezTo>
                        <a:pt x="2031515" y="1219200"/>
                        <a:pt x="2031515" y="1219200"/>
                        <a:pt x="2031515" y="1219200"/>
                      </a:cubicBezTo>
                      <a:cubicBezTo>
                        <a:pt x="2064961" y="1219200"/>
                        <a:pt x="2092325" y="1246590"/>
                        <a:pt x="2092325" y="1280066"/>
                      </a:cubicBezTo>
                      <a:cubicBezTo>
                        <a:pt x="2092325" y="1355008"/>
                        <a:pt x="2092325" y="1425266"/>
                        <a:pt x="2092325" y="1491133"/>
                      </a:cubicBezTo>
                      <a:lnTo>
                        <a:pt x="2092325" y="1568883"/>
                      </a:lnTo>
                      <a:lnTo>
                        <a:pt x="2092325" y="1581944"/>
                      </a:lnTo>
                      <a:lnTo>
                        <a:pt x="2092325" y="1675852"/>
                      </a:lnTo>
                      <a:lnTo>
                        <a:pt x="2092325" y="1781375"/>
                      </a:lnTo>
                      <a:lnTo>
                        <a:pt x="2092325" y="1817250"/>
                      </a:lnTo>
                      <a:lnTo>
                        <a:pt x="2092325" y="1879600"/>
                      </a:lnTo>
                      <a:lnTo>
                        <a:pt x="2092325" y="1940998"/>
                      </a:lnTo>
                      <a:lnTo>
                        <a:pt x="2092325" y="1967342"/>
                      </a:lnTo>
                      <a:lnTo>
                        <a:pt x="2092325" y="2035724"/>
                      </a:lnTo>
                      <a:cubicBezTo>
                        <a:pt x="2092325" y="2065285"/>
                        <a:pt x="2092325" y="2092874"/>
                        <a:pt x="2092325" y="2118625"/>
                      </a:cubicBezTo>
                      <a:lnTo>
                        <a:pt x="2092325" y="2128553"/>
                      </a:lnTo>
                      <a:lnTo>
                        <a:pt x="2092325" y="2180432"/>
                      </a:lnTo>
                      <a:lnTo>
                        <a:pt x="2092325" y="2190490"/>
                      </a:lnTo>
                      <a:lnTo>
                        <a:pt x="2092325" y="2266776"/>
                      </a:lnTo>
                      <a:lnTo>
                        <a:pt x="2092325" y="2285765"/>
                      </a:lnTo>
                      <a:cubicBezTo>
                        <a:pt x="2092325" y="2313389"/>
                        <a:pt x="2092325" y="2337067"/>
                        <a:pt x="2092325" y="2357363"/>
                      </a:cubicBezTo>
                      <a:lnTo>
                        <a:pt x="2092325" y="2383779"/>
                      </a:lnTo>
                      <a:lnTo>
                        <a:pt x="2092325" y="2408664"/>
                      </a:lnTo>
                      <a:cubicBezTo>
                        <a:pt x="2092325" y="2479134"/>
                        <a:pt x="2092325" y="2479134"/>
                        <a:pt x="2092325" y="2479134"/>
                      </a:cubicBezTo>
                      <a:lnTo>
                        <a:pt x="2092325" y="2481331"/>
                      </a:lnTo>
                      <a:cubicBezTo>
                        <a:pt x="2092325" y="2776049"/>
                        <a:pt x="2092325" y="2776049"/>
                        <a:pt x="2092325" y="2776049"/>
                      </a:cubicBezTo>
                      <a:cubicBezTo>
                        <a:pt x="2092325" y="2809497"/>
                        <a:pt x="2064987" y="2836863"/>
                        <a:pt x="2031573" y="2836863"/>
                      </a:cubicBezTo>
                      <a:cubicBezTo>
                        <a:pt x="1521253" y="2836863"/>
                        <a:pt x="1521253" y="2836863"/>
                        <a:pt x="1521253" y="2836863"/>
                      </a:cubicBezTo>
                      <a:cubicBezTo>
                        <a:pt x="1487839" y="2836863"/>
                        <a:pt x="1460500" y="2809497"/>
                        <a:pt x="1460500" y="2776049"/>
                      </a:cubicBezTo>
                      <a:lnTo>
                        <a:pt x="1460500" y="2540000"/>
                      </a:lnTo>
                      <a:lnTo>
                        <a:pt x="1420800" y="2540000"/>
                      </a:lnTo>
                      <a:cubicBezTo>
                        <a:pt x="1318726" y="2540000"/>
                        <a:pt x="1227994" y="2540000"/>
                        <a:pt x="1147343" y="2540000"/>
                      </a:cubicBezTo>
                      <a:lnTo>
                        <a:pt x="1010444" y="2540000"/>
                      </a:lnTo>
                      <a:lnTo>
                        <a:pt x="999110" y="2540000"/>
                      </a:lnTo>
                      <a:cubicBezTo>
                        <a:pt x="502136" y="2540000"/>
                        <a:pt x="502136" y="2540000"/>
                        <a:pt x="502136" y="2540000"/>
                      </a:cubicBezTo>
                      <a:cubicBezTo>
                        <a:pt x="468690" y="2540000"/>
                        <a:pt x="441325" y="2512610"/>
                        <a:pt x="441325" y="2479134"/>
                      </a:cubicBezTo>
                      <a:cubicBezTo>
                        <a:pt x="441325" y="2385457"/>
                        <a:pt x="441325" y="2299098"/>
                        <a:pt x="441325" y="2219487"/>
                      </a:cubicBezTo>
                      <a:lnTo>
                        <a:pt x="441325" y="2180432"/>
                      </a:lnTo>
                      <a:lnTo>
                        <a:pt x="441325" y="2105057"/>
                      </a:lnTo>
                      <a:cubicBezTo>
                        <a:pt x="441325" y="2068553"/>
                        <a:pt x="441325" y="2033664"/>
                        <a:pt x="441325" y="2000319"/>
                      </a:cubicBezTo>
                      <a:lnTo>
                        <a:pt x="441325" y="1879600"/>
                      </a:lnTo>
                      <a:lnTo>
                        <a:pt x="441325" y="1818202"/>
                      </a:lnTo>
                      <a:cubicBezTo>
                        <a:pt x="441325" y="1763290"/>
                        <a:pt x="441325" y="1713982"/>
                        <a:pt x="441325" y="1669705"/>
                      </a:cubicBezTo>
                      <a:lnTo>
                        <a:pt x="441325" y="1581944"/>
                      </a:lnTo>
                      <a:lnTo>
                        <a:pt x="441325" y="1572807"/>
                      </a:lnTo>
                      <a:cubicBezTo>
                        <a:pt x="441325" y="1280066"/>
                        <a:pt x="441325" y="1280066"/>
                        <a:pt x="441325" y="1280066"/>
                      </a:cubicBezTo>
                      <a:cubicBezTo>
                        <a:pt x="441325" y="1246590"/>
                        <a:pt x="468690" y="1219200"/>
                        <a:pt x="502136" y="1219200"/>
                      </a:cubicBezTo>
                      <a:close/>
                      <a:moveTo>
                        <a:pt x="502116" y="946150"/>
                      </a:moveTo>
                      <a:cubicBezTo>
                        <a:pt x="1520360" y="946150"/>
                        <a:pt x="1520360" y="946150"/>
                        <a:pt x="1520360" y="946150"/>
                      </a:cubicBezTo>
                      <a:cubicBezTo>
                        <a:pt x="1553794" y="946150"/>
                        <a:pt x="1581150" y="973654"/>
                        <a:pt x="1581150" y="1007269"/>
                      </a:cubicBezTo>
                      <a:cubicBezTo>
                        <a:pt x="1581150" y="1040885"/>
                        <a:pt x="1553794" y="1068388"/>
                        <a:pt x="1520360" y="1068388"/>
                      </a:cubicBezTo>
                      <a:cubicBezTo>
                        <a:pt x="502116" y="1068388"/>
                        <a:pt x="502116" y="1068388"/>
                        <a:pt x="502116" y="1068388"/>
                      </a:cubicBezTo>
                      <a:cubicBezTo>
                        <a:pt x="468681" y="1068388"/>
                        <a:pt x="441325" y="1040885"/>
                        <a:pt x="441325" y="1007269"/>
                      </a:cubicBezTo>
                      <a:cubicBezTo>
                        <a:pt x="441325" y="973654"/>
                        <a:pt x="468681" y="946150"/>
                        <a:pt x="502116" y="946150"/>
                      </a:cubicBezTo>
                      <a:close/>
                      <a:moveTo>
                        <a:pt x="502098" y="690563"/>
                      </a:moveTo>
                      <a:cubicBezTo>
                        <a:pt x="1264791" y="690563"/>
                        <a:pt x="1264791" y="690563"/>
                        <a:pt x="1264791" y="690563"/>
                      </a:cubicBezTo>
                      <a:cubicBezTo>
                        <a:pt x="1298216" y="690563"/>
                        <a:pt x="1325563" y="718067"/>
                        <a:pt x="1325563" y="751682"/>
                      </a:cubicBezTo>
                      <a:cubicBezTo>
                        <a:pt x="1325563" y="785298"/>
                        <a:pt x="1298216" y="812801"/>
                        <a:pt x="1264791" y="812801"/>
                      </a:cubicBezTo>
                      <a:cubicBezTo>
                        <a:pt x="502098" y="812801"/>
                        <a:pt x="502098" y="812801"/>
                        <a:pt x="502098" y="812801"/>
                      </a:cubicBezTo>
                      <a:cubicBezTo>
                        <a:pt x="468673" y="812801"/>
                        <a:pt x="441325" y="785298"/>
                        <a:pt x="441325" y="751682"/>
                      </a:cubicBezTo>
                      <a:cubicBezTo>
                        <a:pt x="441325" y="718067"/>
                        <a:pt x="468673" y="690563"/>
                        <a:pt x="502098" y="690563"/>
                      </a:cubicBezTo>
                      <a:close/>
                      <a:moveTo>
                        <a:pt x="502153" y="454025"/>
                      </a:moveTo>
                      <a:cubicBezTo>
                        <a:pt x="994860" y="454025"/>
                        <a:pt x="994860" y="454025"/>
                        <a:pt x="994860" y="454025"/>
                      </a:cubicBezTo>
                      <a:cubicBezTo>
                        <a:pt x="1028316" y="454025"/>
                        <a:pt x="1055688" y="481171"/>
                        <a:pt x="1055688" y="514350"/>
                      </a:cubicBezTo>
                      <a:cubicBezTo>
                        <a:pt x="1055688" y="547529"/>
                        <a:pt x="1028316" y="574675"/>
                        <a:pt x="994860" y="574675"/>
                      </a:cubicBezTo>
                      <a:cubicBezTo>
                        <a:pt x="502153" y="574675"/>
                        <a:pt x="502153" y="574675"/>
                        <a:pt x="502153" y="574675"/>
                      </a:cubicBezTo>
                      <a:cubicBezTo>
                        <a:pt x="468698" y="574675"/>
                        <a:pt x="441325" y="547529"/>
                        <a:pt x="441325" y="514350"/>
                      </a:cubicBezTo>
                      <a:cubicBezTo>
                        <a:pt x="441325" y="481171"/>
                        <a:pt x="468698" y="454025"/>
                        <a:pt x="502153" y="454025"/>
                      </a:cubicBezTo>
                      <a:close/>
                      <a:moveTo>
                        <a:pt x="1901273" y="207410"/>
                      </a:moveTo>
                      <a:lnTo>
                        <a:pt x="1901273" y="228534"/>
                      </a:lnTo>
                      <a:cubicBezTo>
                        <a:pt x="1901273" y="568878"/>
                        <a:pt x="1901273" y="568878"/>
                        <a:pt x="1901273" y="568878"/>
                      </a:cubicBezTo>
                      <a:cubicBezTo>
                        <a:pt x="2060034" y="568878"/>
                        <a:pt x="2169183" y="568878"/>
                        <a:pt x="2244222" y="568878"/>
                      </a:cubicBezTo>
                      <a:lnTo>
                        <a:pt x="2262740" y="568878"/>
                      </a:lnTo>
                      <a:close/>
                      <a:moveTo>
                        <a:pt x="122238" y="122238"/>
                      </a:moveTo>
                      <a:lnTo>
                        <a:pt x="122238" y="3190876"/>
                      </a:lnTo>
                      <a:lnTo>
                        <a:pt x="2347913" y="3190876"/>
                      </a:lnTo>
                      <a:lnTo>
                        <a:pt x="2347913" y="690563"/>
                      </a:lnTo>
                      <a:lnTo>
                        <a:pt x="2309172" y="690563"/>
                      </a:lnTo>
                      <a:cubicBezTo>
                        <a:pt x="1840431" y="690563"/>
                        <a:pt x="1840431" y="690563"/>
                        <a:pt x="1840431" y="690563"/>
                      </a:cubicBezTo>
                      <a:cubicBezTo>
                        <a:pt x="1806967" y="690563"/>
                        <a:pt x="1779588" y="663184"/>
                        <a:pt x="1779588" y="629721"/>
                      </a:cubicBezTo>
                      <a:cubicBezTo>
                        <a:pt x="1779588" y="345281"/>
                        <a:pt x="1779588" y="203062"/>
                        <a:pt x="1779588" y="131952"/>
                      </a:cubicBezTo>
                      <a:lnTo>
                        <a:pt x="1779588" y="122238"/>
                      </a:lnTo>
                      <a:close/>
                      <a:moveTo>
                        <a:pt x="60841" y="0"/>
                      </a:moveTo>
                      <a:cubicBezTo>
                        <a:pt x="1617994" y="0"/>
                        <a:pt x="1812638" y="0"/>
                        <a:pt x="1836968" y="0"/>
                      </a:cubicBezTo>
                      <a:lnTo>
                        <a:pt x="1840430" y="0"/>
                      </a:lnTo>
                      <a:lnTo>
                        <a:pt x="1840431" y="0"/>
                      </a:lnTo>
                      <a:lnTo>
                        <a:pt x="1840431" y="0"/>
                      </a:lnTo>
                      <a:lnTo>
                        <a:pt x="1840444" y="0"/>
                      </a:lnTo>
                      <a:cubicBezTo>
                        <a:pt x="1849571" y="0"/>
                        <a:pt x="1857936" y="1521"/>
                        <a:pt x="1865161" y="4562"/>
                      </a:cubicBezTo>
                      <a:lnTo>
                        <a:pt x="1876125" y="12957"/>
                      </a:lnTo>
                      <a:lnTo>
                        <a:pt x="1883401" y="17873"/>
                      </a:lnTo>
                      <a:lnTo>
                        <a:pt x="1884922" y="20124"/>
                      </a:lnTo>
                      <a:lnTo>
                        <a:pt x="1983703" y="118342"/>
                      </a:lnTo>
                      <a:cubicBezTo>
                        <a:pt x="2454940" y="586891"/>
                        <a:pt x="2454940" y="586891"/>
                        <a:pt x="2454940" y="586891"/>
                      </a:cubicBezTo>
                      <a:lnTo>
                        <a:pt x="2463504" y="602537"/>
                      </a:lnTo>
                      <a:lnTo>
                        <a:pt x="2465778" y="606097"/>
                      </a:lnTo>
                      <a:lnTo>
                        <a:pt x="2465945" y="606995"/>
                      </a:lnTo>
                      <a:lnTo>
                        <a:pt x="2465968" y="607037"/>
                      </a:lnTo>
                      <a:cubicBezTo>
                        <a:pt x="2468629" y="614259"/>
                        <a:pt x="2470150" y="621862"/>
                        <a:pt x="2470150" y="629464"/>
                      </a:cubicBezTo>
                      <a:lnTo>
                        <a:pt x="2470150" y="629715"/>
                      </a:lnTo>
                      <a:lnTo>
                        <a:pt x="2470151" y="629721"/>
                      </a:lnTo>
                      <a:lnTo>
                        <a:pt x="2470150" y="629726"/>
                      </a:lnTo>
                      <a:lnTo>
                        <a:pt x="2470150" y="867606"/>
                      </a:lnTo>
                      <a:cubicBezTo>
                        <a:pt x="2470150" y="3250707"/>
                        <a:pt x="2470150" y="3250707"/>
                        <a:pt x="2470150" y="3250707"/>
                      </a:cubicBezTo>
                      <a:cubicBezTo>
                        <a:pt x="2470150" y="3284157"/>
                        <a:pt x="2445814" y="3311525"/>
                        <a:pt x="2409309" y="3311525"/>
                      </a:cubicBezTo>
                      <a:cubicBezTo>
                        <a:pt x="60841" y="3311525"/>
                        <a:pt x="60841" y="3311525"/>
                        <a:pt x="60841" y="3311525"/>
                      </a:cubicBezTo>
                      <a:cubicBezTo>
                        <a:pt x="27379" y="3311525"/>
                        <a:pt x="0" y="3284157"/>
                        <a:pt x="0" y="3250707"/>
                      </a:cubicBezTo>
                      <a:cubicBezTo>
                        <a:pt x="0" y="60818"/>
                        <a:pt x="0" y="60818"/>
                        <a:pt x="0" y="60818"/>
                      </a:cubicBezTo>
                      <a:cubicBezTo>
                        <a:pt x="0" y="27368"/>
                        <a:pt x="27379" y="0"/>
                        <a:pt x="60841" y="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u="none" strike="noStrike" kern="1200" cap="none" spc="0" normalizeH="0" baseline="0" noProof="0">
                    <a:ln>
                      <a:noFill/>
                    </a:ln>
                    <a:effectLst/>
                    <a:uLnTx/>
                    <a:uFillTx/>
                    <a:ea typeface="+mn-ea"/>
                    <a:cs typeface="+mn-cs"/>
                  </a:endParaRPr>
                </a:p>
              </p:txBody>
            </p:sp>
            <p:sp>
              <p:nvSpPr>
                <p:cNvPr id="79" name="Rectangle 78"/>
                <p:cNvSpPr/>
                <p:nvPr/>
              </p:nvSpPr>
              <p:spPr bwMode="auto">
                <a:xfrm>
                  <a:off x="9057962" y="333766"/>
                  <a:ext cx="284603" cy="3771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u="none" strike="noStrike" kern="1200" cap="none" spc="0" normalizeH="0" baseline="0" noProof="0" err="1">
                    <a:ln>
                      <a:noFill/>
                    </a:ln>
                    <a:solidFill>
                      <a:schemeClr val="tx1"/>
                    </a:solidFill>
                    <a:effectLst/>
                    <a:uLnTx/>
                    <a:uFillTx/>
                    <a:ea typeface="Segoe UI" pitchFamily="34" charset="0"/>
                    <a:cs typeface="Segoe UI" pitchFamily="34" charset="0"/>
                  </a:endParaRPr>
                </a:p>
              </p:txBody>
            </p:sp>
            <p:sp>
              <p:nvSpPr>
                <p:cNvPr id="80" name="Freeform 60"/>
                <p:cNvSpPr>
                  <a:spLocks noChangeAspect="1"/>
                </p:cNvSpPr>
                <p:nvPr/>
              </p:nvSpPr>
              <p:spPr bwMode="auto">
                <a:xfrm>
                  <a:off x="9057963" y="334603"/>
                  <a:ext cx="284602" cy="381543"/>
                </a:xfrm>
                <a:custGeom>
                  <a:avLst/>
                  <a:gdLst>
                    <a:gd name="connsiteX0" fmla="*/ 1582005 w 2470151"/>
                    <a:gd name="connsiteY0" fmla="*/ 2540000 h 3311525"/>
                    <a:gd name="connsiteX1" fmla="*/ 1582005 w 2470151"/>
                    <a:gd name="connsiteY1" fmla="*/ 2595049 h 3311525"/>
                    <a:gd name="connsiteX2" fmla="*/ 1582005 w 2470151"/>
                    <a:gd name="connsiteY2" fmla="*/ 2715234 h 3311525"/>
                    <a:gd name="connsiteX3" fmla="*/ 1970820 w 2470151"/>
                    <a:gd name="connsiteY3" fmla="*/ 2715234 h 3311525"/>
                    <a:gd name="connsiteX4" fmla="*/ 1970820 w 2470151"/>
                    <a:gd name="connsiteY4" fmla="*/ 2540000 h 3311525"/>
                    <a:gd name="connsiteX5" fmla="*/ 1892570 w 2470151"/>
                    <a:gd name="connsiteY5" fmla="*/ 2540000 h 3311525"/>
                    <a:gd name="connsiteX6" fmla="*/ 1640443 w 2470151"/>
                    <a:gd name="connsiteY6" fmla="*/ 2540000 h 3311525"/>
                    <a:gd name="connsiteX7" fmla="*/ 1582005 w 2470151"/>
                    <a:gd name="connsiteY7" fmla="*/ 2241551 h 3311525"/>
                    <a:gd name="connsiteX8" fmla="*/ 1582005 w 2470151"/>
                    <a:gd name="connsiteY8" fmla="*/ 2248858 h 3311525"/>
                    <a:gd name="connsiteX9" fmla="*/ 1582005 w 2470151"/>
                    <a:gd name="connsiteY9" fmla="*/ 2364839 h 3311525"/>
                    <a:gd name="connsiteX10" fmla="*/ 1582005 w 2470151"/>
                    <a:gd name="connsiteY10" fmla="*/ 2417763 h 3311525"/>
                    <a:gd name="connsiteX11" fmla="*/ 1970820 w 2470151"/>
                    <a:gd name="connsiteY11" fmla="*/ 2417763 h 3311525"/>
                    <a:gd name="connsiteX12" fmla="*/ 1970820 w 2470151"/>
                    <a:gd name="connsiteY12" fmla="*/ 2336849 h 3311525"/>
                    <a:gd name="connsiteX13" fmla="*/ 1970820 w 2470151"/>
                    <a:gd name="connsiteY13" fmla="*/ 2241551 h 3311525"/>
                    <a:gd name="connsiteX14" fmla="*/ 1892569 w 2470151"/>
                    <a:gd name="connsiteY14" fmla="*/ 2241551 h 3311525"/>
                    <a:gd name="connsiteX15" fmla="*/ 1666396 w 2470151"/>
                    <a:gd name="connsiteY15" fmla="*/ 2241551 h 3311525"/>
                    <a:gd name="connsiteX16" fmla="*/ 1071563 w 2470151"/>
                    <a:gd name="connsiteY16" fmla="*/ 2241551 h 3311525"/>
                    <a:gd name="connsiteX17" fmla="*/ 1071563 w 2470151"/>
                    <a:gd name="connsiteY17" fmla="*/ 2265725 h 3311525"/>
                    <a:gd name="connsiteX18" fmla="*/ 1071563 w 2470151"/>
                    <a:gd name="connsiteY18" fmla="*/ 2415902 h 3311525"/>
                    <a:gd name="connsiteX19" fmla="*/ 1071563 w 2470151"/>
                    <a:gd name="connsiteY19" fmla="*/ 2417763 h 3311525"/>
                    <a:gd name="connsiteX20" fmla="*/ 1460500 w 2470151"/>
                    <a:gd name="connsiteY20" fmla="*/ 2417763 h 3311525"/>
                    <a:gd name="connsiteX21" fmla="*/ 1460500 w 2470151"/>
                    <a:gd name="connsiteY21" fmla="*/ 2282241 h 3311525"/>
                    <a:gd name="connsiteX22" fmla="*/ 1460500 w 2470151"/>
                    <a:gd name="connsiteY22" fmla="*/ 2241551 h 3311525"/>
                    <a:gd name="connsiteX23" fmla="*/ 1290351 w 2470151"/>
                    <a:gd name="connsiteY23" fmla="*/ 2241551 h 3311525"/>
                    <a:gd name="connsiteX24" fmla="*/ 1137314 w 2470151"/>
                    <a:gd name="connsiteY24" fmla="*/ 2241551 h 3311525"/>
                    <a:gd name="connsiteX25" fmla="*/ 563563 w 2470151"/>
                    <a:gd name="connsiteY25" fmla="*/ 2241551 h 3311525"/>
                    <a:gd name="connsiteX26" fmla="*/ 563563 w 2470151"/>
                    <a:gd name="connsiteY26" fmla="*/ 2417763 h 3311525"/>
                    <a:gd name="connsiteX27" fmla="*/ 949325 w 2470151"/>
                    <a:gd name="connsiteY27" fmla="*/ 2417763 h 3311525"/>
                    <a:gd name="connsiteX28" fmla="*/ 949325 w 2470151"/>
                    <a:gd name="connsiteY28" fmla="*/ 2268067 h 3311525"/>
                    <a:gd name="connsiteX29" fmla="*/ 949325 w 2470151"/>
                    <a:gd name="connsiteY29" fmla="*/ 2241551 h 3311525"/>
                    <a:gd name="connsiteX30" fmla="*/ 893297 w 2470151"/>
                    <a:gd name="connsiteY30" fmla="*/ 2241551 h 3311525"/>
                    <a:gd name="connsiteX31" fmla="*/ 582787 w 2470151"/>
                    <a:gd name="connsiteY31" fmla="*/ 2241551 h 3311525"/>
                    <a:gd name="connsiteX32" fmla="*/ 1582005 w 2470151"/>
                    <a:gd name="connsiteY32" fmla="*/ 1939925 h 3311525"/>
                    <a:gd name="connsiteX33" fmla="*/ 1582005 w 2470151"/>
                    <a:gd name="connsiteY33" fmla="*/ 1945416 h 3311525"/>
                    <a:gd name="connsiteX34" fmla="*/ 1582005 w 2470151"/>
                    <a:gd name="connsiteY34" fmla="*/ 2109751 h 3311525"/>
                    <a:gd name="connsiteX35" fmla="*/ 1582005 w 2470151"/>
                    <a:gd name="connsiteY35" fmla="*/ 2119313 h 3311525"/>
                    <a:gd name="connsiteX36" fmla="*/ 1605040 w 2470151"/>
                    <a:gd name="connsiteY36" fmla="*/ 2119313 h 3311525"/>
                    <a:gd name="connsiteX37" fmla="*/ 1950864 w 2470151"/>
                    <a:gd name="connsiteY37" fmla="*/ 2119313 h 3311525"/>
                    <a:gd name="connsiteX38" fmla="*/ 1970820 w 2470151"/>
                    <a:gd name="connsiteY38" fmla="*/ 2119313 h 3311525"/>
                    <a:gd name="connsiteX39" fmla="*/ 1970820 w 2470151"/>
                    <a:gd name="connsiteY39" fmla="*/ 2052500 h 3311525"/>
                    <a:gd name="connsiteX40" fmla="*/ 1970820 w 2470151"/>
                    <a:gd name="connsiteY40" fmla="*/ 1941391 h 3311525"/>
                    <a:gd name="connsiteX41" fmla="*/ 1970820 w 2470151"/>
                    <a:gd name="connsiteY41" fmla="*/ 1939925 h 3311525"/>
                    <a:gd name="connsiteX42" fmla="*/ 1892569 w 2470151"/>
                    <a:gd name="connsiteY42" fmla="*/ 1939925 h 3311525"/>
                    <a:gd name="connsiteX43" fmla="*/ 1666396 w 2470151"/>
                    <a:gd name="connsiteY43" fmla="*/ 1939925 h 3311525"/>
                    <a:gd name="connsiteX44" fmla="*/ 1071563 w 2470151"/>
                    <a:gd name="connsiteY44" fmla="*/ 1939925 h 3311525"/>
                    <a:gd name="connsiteX45" fmla="*/ 1071563 w 2470151"/>
                    <a:gd name="connsiteY45" fmla="*/ 1973277 h 3311525"/>
                    <a:gd name="connsiteX46" fmla="*/ 1071563 w 2470151"/>
                    <a:gd name="connsiteY46" fmla="*/ 2089495 h 3311525"/>
                    <a:gd name="connsiteX47" fmla="*/ 1071563 w 2470151"/>
                    <a:gd name="connsiteY47" fmla="*/ 2119313 h 3311525"/>
                    <a:gd name="connsiteX48" fmla="*/ 1187300 w 2470151"/>
                    <a:gd name="connsiteY48" fmla="*/ 2119313 h 3311525"/>
                    <a:gd name="connsiteX49" fmla="*/ 1347760 w 2470151"/>
                    <a:gd name="connsiteY49" fmla="*/ 2119313 h 3311525"/>
                    <a:gd name="connsiteX50" fmla="*/ 1460500 w 2470151"/>
                    <a:gd name="connsiteY50" fmla="*/ 2119313 h 3311525"/>
                    <a:gd name="connsiteX51" fmla="*/ 1460500 w 2470151"/>
                    <a:gd name="connsiteY51" fmla="*/ 2082453 h 3311525"/>
                    <a:gd name="connsiteX52" fmla="*/ 1460500 w 2470151"/>
                    <a:gd name="connsiteY52" fmla="*/ 1939925 h 3311525"/>
                    <a:gd name="connsiteX53" fmla="*/ 1290351 w 2470151"/>
                    <a:gd name="connsiteY53" fmla="*/ 1939925 h 3311525"/>
                    <a:gd name="connsiteX54" fmla="*/ 1137314 w 2470151"/>
                    <a:gd name="connsiteY54" fmla="*/ 1939925 h 3311525"/>
                    <a:gd name="connsiteX55" fmla="*/ 563563 w 2470151"/>
                    <a:gd name="connsiteY55" fmla="*/ 1939925 h 3311525"/>
                    <a:gd name="connsiteX56" fmla="*/ 563563 w 2470151"/>
                    <a:gd name="connsiteY56" fmla="*/ 2119313 h 3311525"/>
                    <a:gd name="connsiteX57" fmla="*/ 641081 w 2470151"/>
                    <a:gd name="connsiteY57" fmla="*/ 2119313 h 3311525"/>
                    <a:gd name="connsiteX58" fmla="*/ 936798 w 2470151"/>
                    <a:gd name="connsiteY58" fmla="*/ 2119313 h 3311525"/>
                    <a:gd name="connsiteX59" fmla="*/ 949325 w 2470151"/>
                    <a:gd name="connsiteY59" fmla="*/ 2119313 h 3311525"/>
                    <a:gd name="connsiteX60" fmla="*/ 949325 w 2470151"/>
                    <a:gd name="connsiteY60" fmla="*/ 2083348 h 3311525"/>
                    <a:gd name="connsiteX61" fmla="*/ 949325 w 2470151"/>
                    <a:gd name="connsiteY61" fmla="*/ 1939925 h 3311525"/>
                    <a:gd name="connsiteX62" fmla="*/ 893297 w 2470151"/>
                    <a:gd name="connsiteY62" fmla="*/ 1939925 h 3311525"/>
                    <a:gd name="connsiteX63" fmla="*/ 582787 w 2470151"/>
                    <a:gd name="connsiteY63" fmla="*/ 1939925 h 3311525"/>
                    <a:gd name="connsiteX64" fmla="*/ 1582005 w 2470151"/>
                    <a:gd name="connsiteY64" fmla="*/ 1643063 h 3311525"/>
                    <a:gd name="connsiteX65" fmla="*/ 1582005 w 2470151"/>
                    <a:gd name="connsiteY65" fmla="*/ 1753749 h 3311525"/>
                    <a:gd name="connsiteX66" fmla="*/ 1582005 w 2470151"/>
                    <a:gd name="connsiteY66" fmla="*/ 1819275 h 3311525"/>
                    <a:gd name="connsiteX67" fmla="*/ 1605040 w 2470151"/>
                    <a:gd name="connsiteY67" fmla="*/ 1819275 h 3311525"/>
                    <a:gd name="connsiteX68" fmla="*/ 1950864 w 2470151"/>
                    <a:gd name="connsiteY68" fmla="*/ 1819275 h 3311525"/>
                    <a:gd name="connsiteX69" fmla="*/ 1970820 w 2470151"/>
                    <a:gd name="connsiteY69" fmla="*/ 1819275 h 3311525"/>
                    <a:gd name="connsiteX70" fmla="*/ 1970820 w 2470151"/>
                    <a:gd name="connsiteY70" fmla="*/ 1772909 h 3311525"/>
                    <a:gd name="connsiteX71" fmla="*/ 1970820 w 2470151"/>
                    <a:gd name="connsiteY71" fmla="*/ 1664879 h 3311525"/>
                    <a:gd name="connsiteX72" fmla="*/ 1970820 w 2470151"/>
                    <a:gd name="connsiteY72" fmla="*/ 1643063 h 3311525"/>
                    <a:gd name="connsiteX73" fmla="*/ 1892569 w 2470151"/>
                    <a:gd name="connsiteY73" fmla="*/ 1643063 h 3311525"/>
                    <a:gd name="connsiteX74" fmla="*/ 1666396 w 2470151"/>
                    <a:gd name="connsiteY74" fmla="*/ 1643063 h 3311525"/>
                    <a:gd name="connsiteX75" fmla="*/ 1071563 w 2470151"/>
                    <a:gd name="connsiteY75" fmla="*/ 1643063 h 3311525"/>
                    <a:gd name="connsiteX76" fmla="*/ 1071563 w 2470151"/>
                    <a:gd name="connsiteY76" fmla="*/ 1675852 h 3311525"/>
                    <a:gd name="connsiteX77" fmla="*/ 1071563 w 2470151"/>
                    <a:gd name="connsiteY77" fmla="*/ 1819275 h 3311525"/>
                    <a:gd name="connsiteX78" fmla="*/ 1187300 w 2470151"/>
                    <a:gd name="connsiteY78" fmla="*/ 1819275 h 3311525"/>
                    <a:gd name="connsiteX79" fmla="*/ 1347760 w 2470151"/>
                    <a:gd name="connsiteY79" fmla="*/ 1819275 h 3311525"/>
                    <a:gd name="connsiteX80" fmla="*/ 1460500 w 2470151"/>
                    <a:gd name="connsiteY80" fmla="*/ 1819275 h 3311525"/>
                    <a:gd name="connsiteX81" fmla="*/ 1460500 w 2470151"/>
                    <a:gd name="connsiteY81" fmla="*/ 1766153 h 3311525"/>
                    <a:gd name="connsiteX82" fmla="*/ 1460500 w 2470151"/>
                    <a:gd name="connsiteY82" fmla="*/ 1645257 h 3311525"/>
                    <a:gd name="connsiteX83" fmla="*/ 1460500 w 2470151"/>
                    <a:gd name="connsiteY83" fmla="*/ 1643063 h 3311525"/>
                    <a:gd name="connsiteX84" fmla="*/ 1290351 w 2470151"/>
                    <a:gd name="connsiteY84" fmla="*/ 1643063 h 3311525"/>
                    <a:gd name="connsiteX85" fmla="*/ 1137314 w 2470151"/>
                    <a:gd name="connsiteY85" fmla="*/ 1643063 h 3311525"/>
                    <a:gd name="connsiteX86" fmla="*/ 563563 w 2470151"/>
                    <a:gd name="connsiteY86" fmla="*/ 1643063 h 3311525"/>
                    <a:gd name="connsiteX87" fmla="*/ 563563 w 2470151"/>
                    <a:gd name="connsiteY87" fmla="*/ 1819275 h 3311525"/>
                    <a:gd name="connsiteX88" fmla="*/ 641081 w 2470151"/>
                    <a:gd name="connsiteY88" fmla="*/ 1819275 h 3311525"/>
                    <a:gd name="connsiteX89" fmla="*/ 936798 w 2470151"/>
                    <a:gd name="connsiteY89" fmla="*/ 1819275 h 3311525"/>
                    <a:gd name="connsiteX90" fmla="*/ 949325 w 2470151"/>
                    <a:gd name="connsiteY90" fmla="*/ 1819275 h 3311525"/>
                    <a:gd name="connsiteX91" fmla="*/ 949325 w 2470151"/>
                    <a:gd name="connsiteY91" fmla="*/ 1785923 h 3311525"/>
                    <a:gd name="connsiteX92" fmla="*/ 949325 w 2470151"/>
                    <a:gd name="connsiteY92" fmla="*/ 1669705 h 3311525"/>
                    <a:gd name="connsiteX93" fmla="*/ 949325 w 2470151"/>
                    <a:gd name="connsiteY93" fmla="*/ 1643063 h 3311525"/>
                    <a:gd name="connsiteX94" fmla="*/ 893297 w 2470151"/>
                    <a:gd name="connsiteY94" fmla="*/ 1643063 h 3311525"/>
                    <a:gd name="connsiteX95" fmla="*/ 582787 w 2470151"/>
                    <a:gd name="connsiteY95" fmla="*/ 1643063 h 3311525"/>
                    <a:gd name="connsiteX96" fmla="*/ 1582005 w 2470151"/>
                    <a:gd name="connsiteY96" fmla="*/ 1341438 h 3311525"/>
                    <a:gd name="connsiteX97" fmla="*/ 1582005 w 2470151"/>
                    <a:gd name="connsiteY97" fmla="*/ 1520825 h 3311525"/>
                    <a:gd name="connsiteX98" fmla="*/ 1605040 w 2470151"/>
                    <a:gd name="connsiteY98" fmla="*/ 1520825 h 3311525"/>
                    <a:gd name="connsiteX99" fmla="*/ 1950864 w 2470151"/>
                    <a:gd name="connsiteY99" fmla="*/ 1520825 h 3311525"/>
                    <a:gd name="connsiteX100" fmla="*/ 1971676 w 2470151"/>
                    <a:gd name="connsiteY100" fmla="*/ 1520825 h 3311525"/>
                    <a:gd name="connsiteX101" fmla="*/ 1971676 w 2470151"/>
                    <a:gd name="connsiteY101" fmla="*/ 1341438 h 3311525"/>
                    <a:gd name="connsiteX102" fmla="*/ 1071563 w 2470151"/>
                    <a:gd name="connsiteY102" fmla="*/ 1341438 h 3311525"/>
                    <a:gd name="connsiteX103" fmla="*/ 1071563 w 2470151"/>
                    <a:gd name="connsiteY103" fmla="*/ 1491133 h 3311525"/>
                    <a:gd name="connsiteX104" fmla="*/ 1071563 w 2470151"/>
                    <a:gd name="connsiteY104" fmla="*/ 1520825 h 3311525"/>
                    <a:gd name="connsiteX105" fmla="*/ 1187300 w 2470151"/>
                    <a:gd name="connsiteY105" fmla="*/ 1520825 h 3311525"/>
                    <a:gd name="connsiteX106" fmla="*/ 1347760 w 2470151"/>
                    <a:gd name="connsiteY106" fmla="*/ 1520825 h 3311525"/>
                    <a:gd name="connsiteX107" fmla="*/ 1460500 w 2470151"/>
                    <a:gd name="connsiteY107" fmla="*/ 1520825 h 3311525"/>
                    <a:gd name="connsiteX108" fmla="*/ 1460500 w 2470151"/>
                    <a:gd name="connsiteY108" fmla="*/ 1467019 h 3311525"/>
                    <a:gd name="connsiteX109" fmla="*/ 1460500 w 2470151"/>
                    <a:gd name="connsiteY109" fmla="*/ 1358907 h 3311525"/>
                    <a:gd name="connsiteX110" fmla="*/ 1460500 w 2470151"/>
                    <a:gd name="connsiteY110" fmla="*/ 1341438 h 3311525"/>
                    <a:gd name="connsiteX111" fmla="*/ 563563 w 2470151"/>
                    <a:gd name="connsiteY111" fmla="*/ 1341438 h 3311525"/>
                    <a:gd name="connsiteX112" fmla="*/ 563563 w 2470151"/>
                    <a:gd name="connsiteY112" fmla="*/ 1520825 h 3311525"/>
                    <a:gd name="connsiteX113" fmla="*/ 641081 w 2470151"/>
                    <a:gd name="connsiteY113" fmla="*/ 1520825 h 3311525"/>
                    <a:gd name="connsiteX114" fmla="*/ 936798 w 2470151"/>
                    <a:gd name="connsiteY114" fmla="*/ 1520825 h 3311525"/>
                    <a:gd name="connsiteX115" fmla="*/ 949325 w 2470151"/>
                    <a:gd name="connsiteY115" fmla="*/ 1520825 h 3311525"/>
                    <a:gd name="connsiteX116" fmla="*/ 949325 w 2470151"/>
                    <a:gd name="connsiteY116" fmla="*/ 1493475 h 3311525"/>
                    <a:gd name="connsiteX117" fmla="*/ 949325 w 2470151"/>
                    <a:gd name="connsiteY117" fmla="*/ 1343298 h 3311525"/>
                    <a:gd name="connsiteX118" fmla="*/ 949325 w 2470151"/>
                    <a:gd name="connsiteY118" fmla="*/ 1341438 h 3311525"/>
                    <a:gd name="connsiteX119" fmla="*/ 502136 w 2470151"/>
                    <a:gd name="connsiteY119" fmla="*/ 1219200 h 3311525"/>
                    <a:gd name="connsiteX120" fmla="*/ 1006951 w 2470151"/>
                    <a:gd name="connsiteY120" fmla="*/ 1219200 h 3311525"/>
                    <a:gd name="connsiteX121" fmla="*/ 1010444 w 2470151"/>
                    <a:gd name="connsiteY121" fmla="*/ 1219200 h 3311525"/>
                    <a:gd name="connsiteX122" fmla="*/ 1112852 w 2470151"/>
                    <a:gd name="connsiteY122" fmla="*/ 1219200 h 3311525"/>
                    <a:gd name="connsiteX123" fmla="*/ 1416083 w 2470151"/>
                    <a:gd name="connsiteY123" fmla="*/ 1219200 h 3311525"/>
                    <a:gd name="connsiteX124" fmla="*/ 1521253 w 2470151"/>
                    <a:gd name="connsiteY124" fmla="*/ 1219200 h 3311525"/>
                    <a:gd name="connsiteX125" fmla="*/ 1538765 w 2470151"/>
                    <a:gd name="connsiteY125" fmla="*/ 1219200 h 3311525"/>
                    <a:gd name="connsiteX126" fmla="*/ 2031515 w 2470151"/>
                    <a:gd name="connsiteY126" fmla="*/ 1219200 h 3311525"/>
                    <a:gd name="connsiteX127" fmla="*/ 2092325 w 2470151"/>
                    <a:gd name="connsiteY127" fmla="*/ 1280066 h 3311525"/>
                    <a:gd name="connsiteX128" fmla="*/ 2092325 w 2470151"/>
                    <a:gd name="connsiteY128" fmla="*/ 1491133 h 3311525"/>
                    <a:gd name="connsiteX129" fmla="*/ 2092325 w 2470151"/>
                    <a:gd name="connsiteY129" fmla="*/ 1568883 h 3311525"/>
                    <a:gd name="connsiteX130" fmla="*/ 2092325 w 2470151"/>
                    <a:gd name="connsiteY130" fmla="*/ 1581944 h 3311525"/>
                    <a:gd name="connsiteX131" fmla="*/ 2092325 w 2470151"/>
                    <a:gd name="connsiteY131" fmla="*/ 1675852 h 3311525"/>
                    <a:gd name="connsiteX132" fmla="*/ 2092325 w 2470151"/>
                    <a:gd name="connsiteY132" fmla="*/ 1781375 h 3311525"/>
                    <a:gd name="connsiteX133" fmla="*/ 2092325 w 2470151"/>
                    <a:gd name="connsiteY133" fmla="*/ 1817250 h 3311525"/>
                    <a:gd name="connsiteX134" fmla="*/ 2092325 w 2470151"/>
                    <a:gd name="connsiteY134" fmla="*/ 1879600 h 3311525"/>
                    <a:gd name="connsiteX135" fmla="*/ 2092325 w 2470151"/>
                    <a:gd name="connsiteY135" fmla="*/ 1940998 h 3311525"/>
                    <a:gd name="connsiteX136" fmla="*/ 2092325 w 2470151"/>
                    <a:gd name="connsiteY136" fmla="*/ 1967342 h 3311525"/>
                    <a:gd name="connsiteX137" fmla="*/ 2092325 w 2470151"/>
                    <a:gd name="connsiteY137" fmla="*/ 2035724 h 3311525"/>
                    <a:gd name="connsiteX138" fmla="*/ 2092325 w 2470151"/>
                    <a:gd name="connsiteY138" fmla="*/ 2118625 h 3311525"/>
                    <a:gd name="connsiteX139" fmla="*/ 2092325 w 2470151"/>
                    <a:gd name="connsiteY139" fmla="*/ 2128553 h 3311525"/>
                    <a:gd name="connsiteX140" fmla="*/ 2092325 w 2470151"/>
                    <a:gd name="connsiteY140" fmla="*/ 2180432 h 3311525"/>
                    <a:gd name="connsiteX141" fmla="*/ 2092325 w 2470151"/>
                    <a:gd name="connsiteY141" fmla="*/ 2190490 h 3311525"/>
                    <a:gd name="connsiteX142" fmla="*/ 2092325 w 2470151"/>
                    <a:gd name="connsiteY142" fmla="*/ 2266776 h 3311525"/>
                    <a:gd name="connsiteX143" fmla="*/ 2092325 w 2470151"/>
                    <a:gd name="connsiteY143" fmla="*/ 2285765 h 3311525"/>
                    <a:gd name="connsiteX144" fmla="*/ 2092325 w 2470151"/>
                    <a:gd name="connsiteY144" fmla="*/ 2357363 h 3311525"/>
                    <a:gd name="connsiteX145" fmla="*/ 2092325 w 2470151"/>
                    <a:gd name="connsiteY145" fmla="*/ 2383779 h 3311525"/>
                    <a:gd name="connsiteX146" fmla="*/ 2092325 w 2470151"/>
                    <a:gd name="connsiteY146" fmla="*/ 2408664 h 3311525"/>
                    <a:gd name="connsiteX147" fmla="*/ 2092325 w 2470151"/>
                    <a:gd name="connsiteY147" fmla="*/ 2479134 h 3311525"/>
                    <a:gd name="connsiteX148" fmla="*/ 2092325 w 2470151"/>
                    <a:gd name="connsiteY148" fmla="*/ 2481331 h 3311525"/>
                    <a:gd name="connsiteX149" fmla="*/ 2092325 w 2470151"/>
                    <a:gd name="connsiteY149" fmla="*/ 2776049 h 3311525"/>
                    <a:gd name="connsiteX150" fmla="*/ 2031573 w 2470151"/>
                    <a:gd name="connsiteY150" fmla="*/ 2836863 h 3311525"/>
                    <a:gd name="connsiteX151" fmla="*/ 1521253 w 2470151"/>
                    <a:gd name="connsiteY151" fmla="*/ 2836863 h 3311525"/>
                    <a:gd name="connsiteX152" fmla="*/ 1460500 w 2470151"/>
                    <a:gd name="connsiteY152" fmla="*/ 2776049 h 3311525"/>
                    <a:gd name="connsiteX153" fmla="*/ 1460500 w 2470151"/>
                    <a:gd name="connsiteY153" fmla="*/ 2540000 h 3311525"/>
                    <a:gd name="connsiteX154" fmla="*/ 1420800 w 2470151"/>
                    <a:gd name="connsiteY154" fmla="*/ 2540000 h 3311525"/>
                    <a:gd name="connsiteX155" fmla="*/ 1147343 w 2470151"/>
                    <a:gd name="connsiteY155" fmla="*/ 2540000 h 3311525"/>
                    <a:gd name="connsiteX156" fmla="*/ 1010444 w 2470151"/>
                    <a:gd name="connsiteY156" fmla="*/ 2540000 h 3311525"/>
                    <a:gd name="connsiteX157" fmla="*/ 999110 w 2470151"/>
                    <a:gd name="connsiteY157" fmla="*/ 2540000 h 3311525"/>
                    <a:gd name="connsiteX158" fmla="*/ 502136 w 2470151"/>
                    <a:gd name="connsiteY158" fmla="*/ 2540000 h 3311525"/>
                    <a:gd name="connsiteX159" fmla="*/ 441325 w 2470151"/>
                    <a:gd name="connsiteY159" fmla="*/ 2479134 h 3311525"/>
                    <a:gd name="connsiteX160" fmla="*/ 441325 w 2470151"/>
                    <a:gd name="connsiteY160" fmla="*/ 2219487 h 3311525"/>
                    <a:gd name="connsiteX161" fmla="*/ 441325 w 2470151"/>
                    <a:gd name="connsiteY161" fmla="*/ 2180432 h 3311525"/>
                    <a:gd name="connsiteX162" fmla="*/ 441325 w 2470151"/>
                    <a:gd name="connsiteY162" fmla="*/ 2105057 h 3311525"/>
                    <a:gd name="connsiteX163" fmla="*/ 441325 w 2470151"/>
                    <a:gd name="connsiteY163" fmla="*/ 2000319 h 3311525"/>
                    <a:gd name="connsiteX164" fmla="*/ 441325 w 2470151"/>
                    <a:gd name="connsiteY164" fmla="*/ 1879600 h 3311525"/>
                    <a:gd name="connsiteX165" fmla="*/ 441325 w 2470151"/>
                    <a:gd name="connsiteY165" fmla="*/ 1818202 h 3311525"/>
                    <a:gd name="connsiteX166" fmla="*/ 441325 w 2470151"/>
                    <a:gd name="connsiteY166" fmla="*/ 1669705 h 3311525"/>
                    <a:gd name="connsiteX167" fmla="*/ 441325 w 2470151"/>
                    <a:gd name="connsiteY167" fmla="*/ 1581944 h 3311525"/>
                    <a:gd name="connsiteX168" fmla="*/ 441325 w 2470151"/>
                    <a:gd name="connsiteY168" fmla="*/ 1572807 h 3311525"/>
                    <a:gd name="connsiteX169" fmla="*/ 441325 w 2470151"/>
                    <a:gd name="connsiteY169" fmla="*/ 1280066 h 3311525"/>
                    <a:gd name="connsiteX170" fmla="*/ 502136 w 2470151"/>
                    <a:gd name="connsiteY170" fmla="*/ 1219200 h 3311525"/>
                    <a:gd name="connsiteX171" fmla="*/ 502116 w 2470151"/>
                    <a:gd name="connsiteY171" fmla="*/ 946150 h 3311525"/>
                    <a:gd name="connsiteX172" fmla="*/ 1520360 w 2470151"/>
                    <a:gd name="connsiteY172" fmla="*/ 946150 h 3311525"/>
                    <a:gd name="connsiteX173" fmla="*/ 1581150 w 2470151"/>
                    <a:gd name="connsiteY173" fmla="*/ 1007269 h 3311525"/>
                    <a:gd name="connsiteX174" fmla="*/ 1520360 w 2470151"/>
                    <a:gd name="connsiteY174" fmla="*/ 1068388 h 3311525"/>
                    <a:gd name="connsiteX175" fmla="*/ 502116 w 2470151"/>
                    <a:gd name="connsiteY175" fmla="*/ 1068388 h 3311525"/>
                    <a:gd name="connsiteX176" fmla="*/ 441325 w 2470151"/>
                    <a:gd name="connsiteY176" fmla="*/ 1007269 h 3311525"/>
                    <a:gd name="connsiteX177" fmla="*/ 502116 w 2470151"/>
                    <a:gd name="connsiteY177" fmla="*/ 946150 h 3311525"/>
                    <a:gd name="connsiteX178" fmla="*/ 502098 w 2470151"/>
                    <a:gd name="connsiteY178" fmla="*/ 690563 h 3311525"/>
                    <a:gd name="connsiteX179" fmla="*/ 1264791 w 2470151"/>
                    <a:gd name="connsiteY179" fmla="*/ 690563 h 3311525"/>
                    <a:gd name="connsiteX180" fmla="*/ 1325563 w 2470151"/>
                    <a:gd name="connsiteY180" fmla="*/ 751682 h 3311525"/>
                    <a:gd name="connsiteX181" fmla="*/ 1264791 w 2470151"/>
                    <a:gd name="connsiteY181" fmla="*/ 812801 h 3311525"/>
                    <a:gd name="connsiteX182" fmla="*/ 502098 w 2470151"/>
                    <a:gd name="connsiteY182" fmla="*/ 812801 h 3311525"/>
                    <a:gd name="connsiteX183" fmla="*/ 441325 w 2470151"/>
                    <a:gd name="connsiteY183" fmla="*/ 751682 h 3311525"/>
                    <a:gd name="connsiteX184" fmla="*/ 502098 w 2470151"/>
                    <a:gd name="connsiteY184" fmla="*/ 690563 h 3311525"/>
                    <a:gd name="connsiteX185" fmla="*/ 502153 w 2470151"/>
                    <a:gd name="connsiteY185" fmla="*/ 454025 h 3311525"/>
                    <a:gd name="connsiteX186" fmla="*/ 994860 w 2470151"/>
                    <a:gd name="connsiteY186" fmla="*/ 454025 h 3311525"/>
                    <a:gd name="connsiteX187" fmla="*/ 1055688 w 2470151"/>
                    <a:gd name="connsiteY187" fmla="*/ 514350 h 3311525"/>
                    <a:gd name="connsiteX188" fmla="*/ 994860 w 2470151"/>
                    <a:gd name="connsiteY188" fmla="*/ 574675 h 3311525"/>
                    <a:gd name="connsiteX189" fmla="*/ 502153 w 2470151"/>
                    <a:gd name="connsiteY189" fmla="*/ 574675 h 3311525"/>
                    <a:gd name="connsiteX190" fmla="*/ 441325 w 2470151"/>
                    <a:gd name="connsiteY190" fmla="*/ 514350 h 3311525"/>
                    <a:gd name="connsiteX191" fmla="*/ 502153 w 2470151"/>
                    <a:gd name="connsiteY191" fmla="*/ 454025 h 3311525"/>
                    <a:gd name="connsiteX192" fmla="*/ 1901273 w 2470151"/>
                    <a:gd name="connsiteY192" fmla="*/ 207410 h 3311525"/>
                    <a:gd name="connsiteX193" fmla="*/ 1901273 w 2470151"/>
                    <a:gd name="connsiteY193" fmla="*/ 228534 h 3311525"/>
                    <a:gd name="connsiteX194" fmla="*/ 1901273 w 2470151"/>
                    <a:gd name="connsiteY194" fmla="*/ 568878 h 3311525"/>
                    <a:gd name="connsiteX195" fmla="*/ 2244222 w 2470151"/>
                    <a:gd name="connsiteY195" fmla="*/ 568878 h 3311525"/>
                    <a:gd name="connsiteX196" fmla="*/ 2262740 w 2470151"/>
                    <a:gd name="connsiteY196" fmla="*/ 568878 h 3311525"/>
                    <a:gd name="connsiteX197" fmla="*/ 122238 w 2470151"/>
                    <a:gd name="connsiteY197" fmla="*/ 122238 h 3311525"/>
                    <a:gd name="connsiteX198" fmla="*/ 122238 w 2470151"/>
                    <a:gd name="connsiteY198" fmla="*/ 3190876 h 3311525"/>
                    <a:gd name="connsiteX199" fmla="*/ 2347913 w 2470151"/>
                    <a:gd name="connsiteY199" fmla="*/ 3190876 h 3311525"/>
                    <a:gd name="connsiteX200" fmla="*/ 2347913 w 2470151"/>
                    <a:gd name="connsiteY200" fmla="*/ 690563 h 3311525"/>
                    <a:gd name="connsiteX201" fmla="*/ 2309172 w 2470151"/>
                    <a:gd name="connsiteY201" fmla="*/ 690563 h 3311525"/>
                    <a:gd name="connsiteX202" fmla="*/ 1840431 w 2470151"/>
                    <a:gd name="connsiteY202" fmla="*/ 690563 h 3311525"/>
                    <a:gd name="connsiteX203" fmla="*/ 1779588 w 2470151"/>
                    <a:gd name="connsiteY203" fmla="*/ 629721 h 3311525"/>
                    <a:gd name="connsiteX204" fmla="*/ 1779588 w 2470151"/>
                    <a:gd name="connsiteY204" fmla="*/ 131952 h 3311525"/>
                    <a:gd name="connsiteX205" fmla="*/ 1779588 w 2470151"/>
                    <a:gd name="connsiteY205" fmla="*/ 122238 h 3311525"/>
                    <a:gd name="connsiteX206" fmla="*/ 60841 w 2470151"/>
                    <a:gd name="connsiteY206" fmla="*/ 0 h 3311525"/>
                    <a:gd name="connsiteX207" fmla="*/ 1836968 w 2470151"/>
                    <a:gd name="connsiteY207" fmla="*/ 0 h 3311525"/>
                    <a:gd name="connsiteX208" fmla="*/ 1840430 w 2470151"/>
                    <a:gd name="connsiteY208" fmla="*/ 0 h 3311525"/>
                    <a:gd name="connsiteX209" fmla="*/ 1840431 w 2470151"/>
                    <a:gd name="connsiteY209" fmla="*/ 0 h 3311525"/>
                    <a:gd name="connsiteX210" fmla="*/ 1840431 w 2470151"/>
                    <a:gd name="connsiteY210" fmla="*/ 0 h 3311525"/>
                    <a:gd name="connsiteX211" fmla="*/ 1840444 w 2470151"/>
                    <a:gd name="connsiteY211" fmla="*/ 0 h 3311525"/>
                    <a:gd name="connsiteX212" fmla="*/ 1865161 w 2470151"/>
                    <a:gd name="connsiteY212" fmla="*/ 4562 h 3311525"/>
                    <a:gd name="connsiteX213" fmla="*/ 1876125 w 2470151"/>
                    <a:gd name="connsiteY213" fmla="*/ 12957 h 3311525"/>
                    <a:gd name="connsiteX214" fmla="*/ 1883401 w 2470151"/>
                    <a:gd name="connsiteY214" fmla="*/ 17873 h 3311525"/>
                    <a:gd name="connsiteX215" fmla="*/ 1884922 w 2470151"/>
                    <a:gd name="connsiteY215" fmla="*/ 20124 h 3311525"/>
                    <a:gd name="connsiteX216" fmla="*/ 1983703 w 2470151"/>
                    <a:gd name="connsiteY216" fmla="*/ 118342 h 3311525"/>
                    <a:gd name="connsiteX217" fmla="*/ 2454940 w 2470151"/>
                    <a:gd name="connsiteY217" fmla="*/ 586891 h 3311525"/>
                    <a:gd name="connsiteX218" fmla="*/ 2463504 w 2470151"/>
                    <a:gd name="connsiteY218" fmla="*/ 602537 h 3311525"/>
                    <a:gd name="connsiteX219" fmla="*/ 2465778 w 2470151"/>
                    <a:gd name="connsiteY219" fmla="*/ 606097 h 3311525"/>
                    <a:gd name="connsiteX220" fmla="*/ 2465945 w 2470151"/>
                    <a:gd name="connsiteY220" fmla="*/ 606995 h 3311525"/>
                    <a:gd name="connsiteX221" fmla="*/ 2465968 w 2470151"/>
                    <a:gd name="connsiteY221" fmla="*/ 607037 h 3311525"/>
                    <a:gd name="connsiteX222" fmla="*/ 2470150 w 2470151"/>
                    <a:gd name="connsiteY222" fmla="*/ 629464 h 3311525"/>
                    <a:gd name="connsiteX223" fmla="*/ 2470150 w 2470151"/>
                    <a:gd name="connsiteY223" fmla="*/ 629715 h 3311525"/>
                    <a:gd name="connsiteX224" fmla="*/ 2470151 w 2470151"/>
                    <a:gd name="connsiteY224" fmla="*/ 629721 h 3311525"/>
                    <a:gd name="connsiteX225" fmla="*/ 2470150 w 2470151"/>
                    <a:gd name="connsiteY225" fmla="*/ 629726 h 3311525"/>
                    <a:gd name="connsiteX226" fmla="*/ 2470150 w 2470151"/>
                    <a:gd name="connsiteY226" fmla="*/ 867606 h 3311525"/>
                    <a:gd name="connsiteX227" fmla="*/ 2470150 w 2470151"/>
                    <a:gd name="connsiteY227" fmla="*/ 3250707 h 3311525"/>
                    <a:gd name="connsiteX228" fmla="*/ 2409309 w 2470151"/>
                    <a:gd name="connsiteY228" fmla="*/ 3311525 h 3311525"/>
                    <a:gd name="connsiteX229" fmla="*/ 60841 w 2470151"/>
                    <a:gd name="connsiteY229" fmla="*/ 3311525 h 3311525"/>
                    <a:gd name="connsiteX230" fmla="*/ 0 w 2470151"/>
                    <a:gd name="connsiteY230" fmla="*/ 3250707 h 3311525"/>
                    <a:gd name="connsiteX231" fmla="*/ 0 w 2470151"/>
                    <a:gd name="connsiteY231" fmla="*/ 60818 h 3311525"/>
                    <a:gd name="connsiteX232" fmla="*/ 60841 w 2470151"/>
                    <a:gd name="connsiteY232" fmla="*/ 0 h 331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Lst>
                  <a:rect l="l" t="t" r="r" b="b"/>
                  <a:pathLst>
                    <a:path w="2470151" h="3311525">
                      <a:moveTo>
                        <a:pt x="1582005" y="2540000"/>
                      </a:moveTo>
                      <a:lnTo>
                        <a:pt x="1582005" y="2595049"/>
                      </a:lnTo>
                      <a:cubicBezTo>
                        <a:pt x="1582005" y="2715234"/>
                        <a:pt x="1582005" y="2715234"/>
                        <a:pt x="1582005" y="2715234"/>
                      </a:cubicBezTo>
                      <a:cubicBezTo>
                        <a:pt x="1970820" y="2715234"/>
                        <a:pt x="1970820" y="2715234"/>
                        <a:pt x="1970820" y="2715234"/>
                      </a:cubicBezTo>
                      <a:lnTo>
                        <a:pt x="1970820" y="2540000"/>
                      </a:lnTo>
                      <a:lnTo>
                        <a:pt x="1892570" y="2540000"/>
                      </a:lnTo>
                      <a:cubicBezTo>
                        <a:pt x="1802865" y="2540000"/>
                        <a:pt x="1718947" y="2540000"/>
                        <a:pt x="1640443" y="2540000"/>
                      </a:cubicBezTo>
                      <a:close/>
                      <a:moveTo>
                        <a:pt x="1582005" y="2241551"/>
                      </a:moveTo>
                      <a:lnTo>
                        <a:pt x="1582005" y="2248858"/>
                      </a:lnTo>
                      <a:cubicBezTo>
                        <a:pt x="1582005" y="2291256"/>
                        <a:pt x="1582005" y="2329799"/>
                        <a:pt x="1582005" y="2364839"/>
                      </a:cubicBezTo>
                      <a:lnTo>
                        <a:pt x="1582005" y="2417763"/>
                      </a:lnTo>
                      <a:lnTo>
                        <a:pt x="1970820" y="2417763"/>
                      </a:lnTo>
                      <a:lnTo>
                        <a:pt x="1970820" y="2336849"/>
                      </a:lnTo>
                      <a:lnTo>
                        <a:pt x="1970820" y="2241551"/>
                      </a:lnTo>
                      <a:lnTo>
                        <a:pt x="1892569" y="2241551"/>
                      </a:lnTo>
                      <a:cubicBezTo>
                        <a:pt x="1812675" y="2241551"/>
                        <a:pt x="1737372" y="2241551"/>
                        <a:pt x="1666396" y="2241551"/>
                      </a:cubicBezTo>
                      <a:close/>
                      <a:moveTo>
                        <a:pt x="1071563" y="2241551"/>
                      </a:moveTo>
                      <a:lnTo>
                        <a:pt x="1071563" y="2265725"/>
                      </a:lnTo>
                      <a:cubicBezTo>
                        <a:pt x="1071563" y="2336862"/>
                        <a:pt x="1071563" y="2384286"/>
                        <a:pt x="1071563" y="2415902"/>
                      </a:cubicBezTo>
                      <a:lnTo>
                        <a:pt x="1071563" y="2417763"/>
                      </a:lnTo>
                      <a:lnTo>
                        <a:pt x="1460500" y="2417763"/>
                      </a:lnTo>
                      <a:lnTo>
                        <a:pt x="1460500" y="2282241"/>
                      </a:lnTo>
                      <a:lnTo>
                        <a:pt x="1460500" y="2241551"/>
                      </a:lnTo>
                      <a:lnTo>
                        <a:pt x="1290351" y="2241551"/>
                      </a:lnTo>
                      <a:cubicBezTo>
                        <a:pt x="1235627" y="2241551"/>
                        <a:pt x="1184703" y="2241551"/>
                        <a:pt x="1137314" y="2241551"/>
                      </a:cubicBezTo>
                      <a:close/>
                      <a:moveTo>
                        <a:pt x="563563" y="2241551"/>
                      </a:moveTo>
                      <a:lnTo>
                        <a:pt x="563563" y="2417763"/>
                      </a:lnTo>
                      <a:lnTo>
                        <a:pt x="949325" y="2417763"/>
                      </a:lnTo>
                      <a:lnTo>
                        <a:pt x="949325" y="2268067"/>
                      </a:lnTo>
                      <a:lnTo>
                        <a:pt x="949325" y="2241551"/>
                      </a:lnTo>
                      <a:lnTo>
                        <a:pt x="893297" y="2241551"/>
                      </a:lnTo>
                      <a:cubicBezTo>
                        <a:pt x="733222" y="2241551"/>
                        <a:pt x="638654" y="2241551"/>
                        <a:pt x="582787" y="2241551"/>
                      </a:cubicBezTo>
                      <a:close/>
                      <a:moveTo>
                        <a:pt x="1582005" y="1939925"/>
                      </a:moveTo>
                      <a:lnTo>
                        <a:pt x="1582005" y="1945416"/>
                      </a:lnTo>
                      <a:cubicBezTo>
                        <a:pt x="1582005" y="2004632"/>
                        <a:pt x="1582005" y="2059294"/>
                        <a:pt x="1582005" y="2109751"/>
                      </a:cubicBezTo>
                      <a:lnTo>
                        <a:pt x="1582005" y="2119313"/>
                      </a:lnTo>
                      <a:lnTo>
                        <a:pt x="1605040" y="2119313"/>
                      </a:lnTo>
                      <a:cubicBezTo>
                        <a:pt x="1786722" y="2119313"/>
                        <a:pt x="1891006" y="2119313"/>
                        <a:pt x="1950864" y="2119313"/>
                      </a:cubicBezTo>
                      <a:lnTo>
                        <a:pt x="1970820" y="2119313"/>
                      </a:lnTo>
                      <a:lnTo>
                        <a:pt x="1970820" y="2052500"/>
                      </a:lnTo>
                      <a:cubicBezTo>
                        <a:pt x="1970820" y="2012198"/>
                        <a:pt x="1970820" y="1975255"/>
                        <a:pt x="1970820" y="1941391"/>
                      </a:cubicBezTo>
                      <a:lnTo>
                        <a:pt x="1970820" y="1939925"/>
                      </a:lnTo>
                      <a:lnTo>
                        <a:pt x="1892569" y="1939925"/>
                      </a:lnTo>
                      <a:cubicBezTo>
                        <a:pt x="1812675" y="1939925"/>
                        <a:pt x="1737372" y="1939925"/>
                        <a:pt x="1666396" y="1939925"/>
                      </a:cubicBezTo>
                      <a:close/>
                      <a:moveTo>
                        <a:pt x="1071563" y="1939925"/>
                      </a:moveTo>
                      <a:lnTo>
                        <a:pt x="1071563" y="1973277"/>
                      </a:lnTo>
                      <a:cubicBezTo>
                        <a:pt x="1071563" y="2015432"/>
                        <a:pt x="1071563" y="2054074"/>
                        <a:pt x="1071563" y="2089495"/>
                      </a:cubicBezTo>
                      <a:lnTo>
                        <a:pt x="1071563" y="2119313"/>
                      </a:lnTo>
                      <a:lnTo>
                        <a:pt x="1187300" y="2119313"/>
                      </a:lnTo>
                      <a:cubicBezTo>
                        <a:pt x="1244586" y="2119313"/>
                        <a:pt x="1297985" y="2119313"/>
                        <a:pt x="1347760" y="2119313"/>
                      </a:cubicBezTo>
                      <a:lnTo>
                        <a:pt x="1460500" y="2119313"/>
                      </a:lnTo>
                      <a:lnTo>
                        <a:pt x="1460500" y="2082453"/>
                      </a:lnTo>
                      <a:lnTo>
                        <a:pt x="1460500" y="1939925"/>
                      </a:lnTo>
                      <a:lnTo>
                        <a:pt x="1290351" y="1939925"/>
                      </a:lnTo>
                      <a:cubicBezTo>
                        <a:pt x="1235627" y="1939925"/>
                        <a:pt x="1184703" y="1939925"/>
                        <a:pt x="1137314" y="1939925"/>
                      </a:cubicBezTo>
                      <a:close/>
                      <a:moveTo>
                        <a:pt x="563563" y="1939925"/>
                      </a:moveTo>
                      <a:lnTo>
                        <a:pt x="563563" y="2119313"/>
                      </a:lnTo>
                      <a:lnTo>
                        <a:pt x="641081" y="2119313"/>
                      </a:lnTo>
                      <a:cubicBezTo>
                        <a:pt x="747606" y="2119313"/>
                        <a:pt x="845970" y="2119313"/>
                        <a:pt x="936798" y="2119313"/>
                      </a:cubicBezTo>
                      <a:lnTo>
                        <a:pt x="949325" y="2119313"/>
                      </a:lnTo>
                      <a:lnTo>
                        <a:pt x="949325" y="2083348"/>
                      </a:lnTo>
                      <a:lnTo>
                        <a:pt x="949325" y="1939925"/>
                      </a:lnTo>
                      <a:lnTo>
                        <a:pt x="893297" y="1939925"/>
                      </a:lnTo>
                      <a:cubicBezTo>
                        <a:pt x="733222" y="1939925"/>
                        <a:pt x="638654" y="1939925"/>
                        <a:pt x="582787" y="1939925"/>
                      </a:cubicBezTo>
                      <a:close/>
                      <a:moveTo>
                        <a:pt x="1582005" y="1643063"/>
                      </a:moveTo>
                      <a:lnTo>
                        <a:pt x="1582005" y="1753749"/>
                      </a:lnTo>
                      <a:lnTo>
                        <a:pt x="1582005" y="1819275"/>
                      </a:lnTo>
                      <a:lnTo>
                        <a:pt x="1605040" y="1819275"/>
                      </a:lnTo>
                      <a:cubicBezTo>
                        <a:pt x="1786722" y="1819275"/>
                        <a:pt x="1891006" y="1819275"/>
                        <a:pt x="1950864" y="1819275"/>
                      </a:cubicBezTo>
                      <a:lnTo>
                        <a:pt x="1970820" y="1819275"/>
                      </a:lnTo>
                      <a:lnTo>
                        <a:pt x="1970820" y="1772909"/>
                      </a:lnTo>
                      <a:cubicBezTo>
                        <a:pt x="1970820" y="1727570"/>
                        <a:pt x="1970820" y="1692306"/>
                        <a:pt x="1970820" y="1664879"/>
                      </a:cubicBezTo>
                      <a:lnTo>
                        <a:pt x="1970820" y="1643063"/>
                      </a:lnTo>
                      <a:lnTo>
                        <a:pt x="1892569" y="1643063"/>
                      </a:lnTo>
                      <a:cubicBezTo>
                        <a:pt x="1812675" y="1643063"/>
                        <a:pt x="1737372" y="1643063"/>
                        <a:pt x="1666396" y="1643063"/>
                      </a:cubicBezTo>
                      <a:close/>
                      <a:moveTo>
                        <a:pt x="1071563" y="1643063"/>
                      </a:moveTo>
                      <a:lnTo>
                        <a:pt x="1071563" y="1675852"/>
                      </a:lnTo>
                      <a:lnTo>
                        <a:pt x="1071563" y="1819275"/>
                      </a:lnTo>
                      <a:lnTo>
                        <a:pt x="1187300" y="1819275"/>
                      </a:lnTo>
                      <a:cubicBezTo>
                        <a:pt x="1244586" y="1819275"/>
                        <a:pt x="1297985" y="1819275"/>
                        <a:pt x="1347760" y="1819275"/>
                      </a:cubicBezTo>
                      <a:lnTo>
                        <a:pt x="1460500" y="1819275"/>
                      </a:lnTo>
                      <a:lnTo>
                        <a:pt x="1460500" y="1766153"/>
                      </a:lnTo>
                      <a:cubicBezTo>
                        <a:pt x="1460500" y="1721958"/>
                        <a:pt x="1460500" y="1681782"/>
                        <a:pt x="1460500" y="1645257"/>
                      </a:cubicBezTo>
                      <a:lnTo>
                        <a:pt x="1460500" y="1643063"/>
                      </a:lnTo>
                      <a:lnTo>
                        <a:pt x="1290351" y="1643063"/>
                      </a:lnTo>
                      <a:cubicBezTo>
                        <a:pt x="1235627" y="1643063"/>
                        <a:pt x="1184703" y="1643063"/>
                        <a:pt x="1137314" y="1643063"/>
                      </a:cubicBezTo>
                      <a:close/>
                      <a:moveTo>
                        <a:pt x="563563" y="1643063"/>
                      </a:moveTo>
                      <a:lnTo>
                        <a:pt x="563563" y="1819275"/>
                      </a:lnTo>
                      <a:lnTo>
                        <a:pt x="641081" y="1819275"/>
                      </a:lnTo>
                      <a:cubicBezTo>
                        <a:pt x="747606" y="1819275"/>
                        <a:pt x="845970" y="1819275"/>
                        <a:pt x="936798" y="1819275"/>
                      </a:cubicBezTo>
                      <a:lnTo>
                        <a:pt x="949325" y="1819275"/>
                      </a:lnTo>
                      <a:lnTo>
                        <a:pt x="949325" y="1785923"/>
                      </a:lnTo>
                      <a:cubicBezTo>
                        <a:pt x="949325" y="1743768"/>
                        <a:pt x="949325" y="1705126"/>
                        <a:pt x="949325" y="1669705"/>
                      </a:cubicBezTo>
                      <a:lnTo>
                        <a:pt x="949325" y="1643063"/>
                      </a:lnTo>
                      <a:lnTo>
                        <a:pt x="893297" y="1643063"/>
                      </a:lnTo>
                      <a:cubicBezTo>
                        <a:pt x="733222" y="1643063"/>
                        <a:pt x="638654" y="1643063"/>
                        <a:pt x="582787" y="1643063"/>
                      </a:cubicBezTo>
                      <a:close/>
                      <a:moveTo>
                        <a:pt x="1582005" y="1341438"/>
                      </a:moveTo>
                      <a:lnTo>
                        <a:pt x="1582005" y="1520825"/>
                      </a:lnTo>
                      <a:lnTo>
                        <a:pt x="1605040" y="1520825"/>
                      </a:lnTo>
                      <a:cubicBezTo>
                        <a:pt x="1786722" y="1520825"/>
                        <a:pt x="1891006" y="1520825"/>
                        <a:pt x="1950864" y="1520825"/>
                      </a:cubicBezTo>
                      <a:lnTo>
                        <a:pt x="1971676" y="1520825"/>
                      </a:lnTo>
                      <a:lnTo>
                        <a:pt x="1971676" y="1341438"/>
                      </a:lnTo>
                      <a:close/>
                      <a:moveTo>
                        <a:pt x="1071563" y="1341438"/>
                      </a:moveTo>
                      <a:lnTo>
                        <a:pt x="1071563" y="1491133"/>
                      </a:lnTo>
                      <a:lnTo>
                        <a:pt x="1071563" y="1520825"/>
                      </a:lnTo>
                      <a:lnTo>
                        <a:pt x="1187300" y="1520825"/>
                      </a:lnTo>
                      <a:cubicBezTo>
                        <a:pt x="1244586" y="1520825"/>
                        <a:pt x="1297985" y="1520825"/>
                        <a:pt x="1347760" y="1520825"/>
                      </a:cubicBezTo>
                      <a:lnTo>
                        <a:pt x="1460500" y="1520825"/>
                      </a:lnTo>
                      <a:lnTo>
                        <a:pt x="1460500" y="1467019"/>
                      </a:lnTo>
                      <a:cubicBezTo>
                        <a:pt x="1460500" y="1420268"/>
                        <a:pt x="1460500" y="1385205"/>
                        <a:pt x="1460500" y="1358907"/>
                      </a:cubicBezTo>
                      <a:lnTo>
                        <a:pt x="1460500" y="1341438"/>
                      </a:lnTo>
                      <a:close/>
                      <a:moveTo>
                        <a:pt x="563563" y="1341438"/>
                      </a:moveTo>
                      <a:lnTo>
                        <a:pt x="563563" y="1520825"/>
                      </a:lnTo>
                      <a:lnTo>
                        <a:pt x="641081" y="1520825"/>
                      </a:lnTo>
                      <a:cubicBezTo>
                        <a:pt x="747606" y="1520825"/>
                        <a:pt x="845970" y="1520825"/>
                        <a:pt x="936798" y="1520825"/>
                      </a:cubicBezTo>
                      <a:lnTo>
                        <a:pt x="949325" y="1520825"/>
                      </a:lnTo>
                      <a:lnTo>
                        <a:pt x="949325" y="1493475"/>
                      </a:lnTo>
                      <a:cubicBezTo>
                        <a:pt x="949325" y="1422339"/>
                        <a:pt x="949325" y="1374915"/>
                        <a:pt x="949325" y="1343298"/>
                      </a:cubicBezTo>
                      <a:lnTo>
                        <a:pt x="949325" y="1341438"/>
                      </a:lnTo>
                      <a:close/>
                      <a:moveTo>
                        <a:pt x="502136" y="1219200"/>
                      </a:moveTo>
                      <a:cubicBezTo>
                        <a:pt x="693309" y="1219200"/>
                        <a:pt x="860584" y="1219200"/>
                        <a:pt x="1006951" y="1219200"/>
                      </a:cubicBezTo>
                      <a:lnTo>
                        <a:pt x="1010444" y="1219200"/>
                      </a:lnTo>
                      <a:lnTo>
                        <a:pt x="1112852" y="1219200"/>
                      </a:lnTo>
                      <a:cubicBezTo>
                        <a:pt x="1227685" y="1219200"/>
                        <a:pt x="1328164" y="1219200"/>
                        <a:pt x="1416083" y="1219200"/>
                      </a:cubicBezTo>
                      <a:lnTo>
                        <a:pt x="1521253" y="1219200"/>
                      </a:lnTo>
                      <a:lnTo>
                        <a:pt x="1538765" y="1219200"/>
                      </a:lnTo>
                      <a:cubicBezTo>
                        <a:pt x="2031515" y="1219200"/>
                        <a:pt x="2031515" y="1219200"/>
                        <a:pt x="2031515" y="1219200"/>
                      </a:cubicBezTo>
                      <a:cubicBezTo>
                        <a:pt x="2064961" y="1219200"/>
                        <a:pt x="2092325" y="1246590"/>
                        <a:pt x="2092325" y="1280066"/>
                      </a:cubicBezTo>
                      <a:cubicBezTo>
                        <a:pt x="2092325" y="1355008"/>
                        <a:pt x="2092325" y="1425266"/>
                        <a:pt x="2092325" y="1491133"/>
                      </a:cubicBezTo>
                      <a:lnTo>
                        <a:pt x="2092325" y="1568883"/>
                      </a:lnTo>
                      <a:lnTo>
                        <a:pt x="2092325" y="1581944"/>
                      </a:lnTo>
                      <a:lnTo>
                        <a:pt x="2092325" y="1675852"/>
                      </a:lnTo>
                      <a:lnTo>
                        <a:pt x="2092325" y="1781375"/>
                      </a:lnTo>
                      <a:lnTo>
                        <a:pt x="2092325" y="1817250"/>
                      </a:lnTo>
                      <a:lnTo>
                        <a:pt x="2092325" y="1879600"/>
                      </a:lnTo>
                      <a:lnTo>
                        <a:pt x="2092325" y="1940998"/>
                      </a:lnTo>
                      <a:lnTo>
                        <a:pt x="2092325" y="1967342"/>
                      </a:lnTo>
                      <a:lnTo>
                        <a:pt x="2092325" y="2035724"/>
                      </a:lnTo>
                      <a:cubicBezTo>
                        <a:pt x="2092325" y="2065285"/>
                        <a:pt x="2092325" y="2092874"/>
                        <a:pt x="2092325" y="2118625"/>
                      </a:cubicBezTo>
                      <a:lnTo>
                        <a:pt x="2092325" y="2128553"/>
                      </a:lnTo>
                      <a:lnTo>
                        <a:pt x="2092325" y="2180432"/>
                      </a:lnTo>
                      <a:lnTo>
                        <a:pt x="2092325" y="2190490"/>
                      </a:lnTo>
                      <a:lnTo>
                        <a:pt x="2092325" y="2266776"/>
                      </a:lnTo>
                      <a:lnTo>
                        <a:pt x="2092325" y="2285765"/>
                      </a:lnTo>
                      <a:cubicBezTo>
                        <a:pt x="2092325" y="2313389"/>
                        <a:pt x="2092325" y="2337067"/>
                        <a:pt x="2092325" y="2357363"/>
                      </a:cubicBezTo>
                      <a:lnTo>
                        <a:pt x="2092325" y="2383779"/>
                      </a:lnTo>
                      <a:lnTo>
                        <a:pt x="2092325" y="2408664"/>
                      </a:lnTo>
                      <a:cubicBezTo>
                        <a:pt x="2092325" y="2479134"/>
                        <a:pt x="2092325" y="2479134"/>
                        <a:pt x="2092325" y="2479134"/>
                      </a:cubicBezTo>
                      <a:lnTo>
                        <a:pt x="2092325" y="2481331"/>
                      </a:lnTo>
                      <a:cubicBezTo>
                        <a:pt x="2092325" y="2776049"/>
                        <a:pt x="2092325" y="2776049"/>
                        <a:pt x="2092325" y="2776049"/>
                      </a:cubicBezTo>
                      <a:cubicBezTo>
                        <a:pt x="2092325" y="2809497"/>
                        <a:pt x="2064987" y="2836863"/>
                        <a:pt x="2031573" y="2836863"/>
                      </a:cubicBezTo>
                      <a:cubicBezTo>
                        <a:pt x="1521253" y="2836863"/>
                        <a:pt x="1521253" y="2836863"/>
                        <a:pt x="1521253" y="2836863"/>
                      </a:cubicBezTo>
                      <a:cubicBezTo>
                        <a:pt x="1487839" y="2836863"/>
                        <a:pt x="1460500" y="2809497"/>
                        <a:pt x="1460500" y="2776049"/>
                      </a:cubicBezTo>
                      <a:lnTo>
                        <a:pt x="1460500" y="2540000"/>
                      </a:lnTo>
                      <a:lnTo>
                        <a:pt x="1420800" y="2540000"/>
                      </a:lnTo>
                      <a:cubicBezTo>
                        <a:pt x="1318726" y="2540000"/>
                        <a:pt x="1227994" y="2540000"/>
                        <a:pt x="1147343" y="2540000"/>
                      </a:cubicBezTo>
                      <a:lnTo>
                        <a:pt x="1010444" y="2540000"/>
                      </a:lnTo>
                      <a:lnTo>
                        <a:pt x="999110" y="2540000"/>
                      </a:lnTo>
                      <a:cubicBezTo>
                        <a:pt x="502136" y="2540000"/>
                        <a:pt x="502136" y="2540000"/>
                        <a:pt x="502136" y="2540000"/>
                      </a:cubicBezTo>
                      <a:cubicBezTo>
                        <a:pt x="468690" y="2540000"/>
                        <a:pt x="441325" y="2512610"/>
                        <a:pt x="441325" y="2479134"/>
                      </a:cubicBezTo>
                      <a:cubicBezTo>
                        <a:pt x="441325" y="2385457"/>
                        <a:pt x="441325" y="2299098"/>
                        <a:pt x="441325" y="2219487"/>
                      </a:cubicBezTo>
                      <a:lnTo>
                        <a:pt x="441325" y="2180432"/>
                      </a:lnTo>
                      <a:lnTo>
                        <a:pt x="441325" y="2105057"/>
                      </a:lnTo>
                      <a:cubicBezTo>
                        <a:pt x="441325" y="2068553"/>
                        <a:pt x="441325" y="2033664"/>
                        <a:pt x="441325" y="2000319"/>
                      </a:cubicBezTo>
                      <a:lnTo>
                        <a:pt x="441325" y="1879600"/>
                      </a:lnTo>
                      <a:lnTo>
                        <a:pt x="441325" y="1818202"/>
                      </a:lnTo>
                      <a:cubicBezTo>
                        <a:pt x="441325" y="1763290"/>
                        <a:pt x="441325" y="1713982"/>
                        <a:pt x="441325" y="1669705"/>
                      </a:cubicBezTo>
                      <a:lnTo>
                        <a:pt x="441325" y="1581944"/>
                      </a:lnTo>
                      <a:lnTo>
                        <a:pt x="441325" y="1572807"/>
                      </a:lnTo>
                      <a:cubicBezTo>
                        <a:pt x="441325" y="1280066"/>
                        <a:pt x="441325" y="1280066"/>
                        <a:pt x="441325" y="1280066"/>
                      </a:cubicBezTo>
                      <a:cubicBezTo>
                        <a:pt x="441325" y="1246590"/>
                        <a:pt x="468690" y="1219200"/>
                        <a:pt x="502136" y="1219200"/>
                      </a:cubicBezTo>
                      <a:close/>
                      <a:moveTo>
                        <a:pt x="502116" y="946150"/>
                      </a:moveTo>
                      <a:cubicBezTo>
                        <a:pt x="1520360" y="946150"/>
                        <a:pt x="1520360" y="946150"/>
                        <a:pt x="1520360" y="946150"/>
                      </a:cubicBezTo>
                      <a:cubicBezTo>
                        <a:pt x="1553794" y="946150"/>
                        <a:pt x="1581150" y="973654"/>
                        <a:pt x="1581150" y="1007269"/>
                      </a:cubicBezTo>
                      <a:cubicBezTo>
                        <a:pt x="1581150" y="1040885"/>
                        <a:pt x="1553794" y="1068388"/>
                        <a:pt x="1520360" y="1068388"/>
                      </a:cubicBezTo>
                      <a:cubicBezTo>
                        <a:pt x="502116" y="1068388"/>
                        <a:pt x="502116" y="1068388"/>
                        <a:pt x="502116" y="1068388"/>
                      </a:cubicBezTo>
                      <a:cubicBezTo>
                        <a:pt x="468681" y="1068388"/>
                        <a:pt x="441325" y="1040885"/>
                        <a:pt x="441325" y="1007269"/>
                      </a:cubicBezTo>
                      <a:cubicBezTo>
                        <a:pt x="441325" y="973654"/>
                        <a:pt x="468681" y="946150"/>
                        <a:pt x="502116" y="946150"/>
                      </a:cubicBezTo>
                      <a:close/>
                      <a:moveTo>
                        <a:pt x="502098" y="690563"/>
                      </a:moveTo>
                      <a:cubicBezTo>
                        <a:pt x="1264791" y="690563"/>
                        <a:pt x="1264791" y="690563"/>
                        <a:pt x="1264791" y="690563"/>
                      </a:cubicBezTo>
                      <a:cubicBezTo>
                        <a:pt x="1298216" y="690563"/>
                        <a:pt x="1325563" y="718067"/>
                        <a:pt x="1325563" y="751682"/>
                      </a:cubicBezTo>
                      <a:cubicBezTo>
                        <a:pt x="1325563" y="785298"/>
                        <a:pt x="1298216" y="812801"/>
                        <a:pt x="1264791" y="812801"/>
                      </a:cubicBezTo>
                      <a:cubicBezTo>
                        <a:pt x="502098" y="812801"/>
                        <a:pt x="502098" y="812801"/>
                        <a:pt x="502098" y="812801"/>
                      </a:cubicBezTo>
                      <a:cubicBezTo>
                        <a:pt x="468673" y="812801"/>
                        <a:pt x="441325" y="785298"/>
                        <a:pt x="441325" y="751682"/>
                      </a:cubicBezTo>
                      <a:cubicBezTo>
                        <a:pt x="441325" y="718067"/>
                        <a:pt x="468673" y="690563"/>
                        <a:pt x="502098" y="690563"/>
                      </a:cubicBezTo>
                      <a:close/>
                      <a:moveTo>
                        <a:pt x="502153" y="454025"/>
                      </a:moveTo>
                      <a:cubicBezTo>
                        <a:pt x="994860" y="454025"/>
                        <a:pt x="994860" y="454025"/>
                        <a:pt x="994860" y="454025"/>
                      </a:cubicBezTo>
                      <a:cubicBezTo>
                        <a:pt x="1028316" y="454025"/>
                        <a:pt x="1055688" y="481171"/>
                        <a:pt x="1055688" y="514350"/>
                      </a:cubicBezTo>
                      <a:cubicBezTo>
                        <a:pt x="1055688" y="547529"/>
                        <a:pt x="1028316" y="574675"/>
                        <a:pt x="994860" y="574675"/>
                      </a:cubicBezTo>
                      <a:cubicBezTo>
                        <a:pt x="502153" y="574675"/>
                        <a:pt x="502153" y="574675"/>
                        <a:pt x="502153" y="574675"/>
                      </a:cubicBezTo>
                      <a:cubicBezTo>
                        <a:pt x="468698" y="574675"/>
                        <a:pt x="441325" y="547529"/>
                        <a:pt x="441325" y="514350"/>
                      </a:cubicBezTo>
                      <a:cubicBezTo>
                        <a:pt x="441325" y="481171"/>
                        <a:pt x="468698" y="454025"/>
                        <a:pt x="502153" y="454025"/>
                      </a:cubicBezTo>
                      <a:close/>
                      <a:moveTo>
                        <a:pt x="1901273" y="207410"/>
                      </a:moveTo>
                      <a:lnTo>
                        <a:pt x="1901273" y="228534"/>
                      </a:lnTo>
                      <a:cubicBezTo>
                        <a:pt x="1901273" y="568878"/>
                        <a:pt x="1901273" y="568878"/>
                        <a:pt x="1901273" y="568878"/>
                      </a:cubicBezTo>
                      <a:cubicBezTo>
                        <a:pt x="2060034" y="568878"/>
                        <a:pt x="2169183" y="568878"/>
                        <a:pt x="2244222" y="568878"/>
                      </a:cubicBezTo>
                      <a:lnTo>
                        <a:pt x="2262740" y="568878"/>
                      </a:lnTo>
                      <a:close/>
                      <a:moveTo>
                        <a:pt x="122238" y="122238"/>
                      </a:moveTo>
                      <a:lnTo>
                        <a:pt x="122238" y="3190876"/>
                      </a:lnTo>
                      <a:lnTo>
                        <a:pt x="2347913" y="3190876"/>
                      </a:lnTo>
                      <a:lnTo>
                        <a:pt x="2347913" y="690563"/>
                      </a:lnTo>
                      <a:lnTo>
                        <a:pt x="2309172" y="690563"/>
                      </a:lnTo>
                      <a:cubicBezTo>
                        <a:pt x="1840431" y="690563"/>
                        <a:pt x="1840431" y="690563"/>
                        <a:pt x="1840431" y="690563"/>
                      </a:cubicBezTo>
                      <a:cubicBezTo>
                        <a:pt x="1806967" y="690563"/>
                        <a:pt x="1779588" y="663184"/>
                        <a:pt x="1779588" y="629721"/>
                      </a:cubicBezTo>
                      <a:cubicBezTo>
                        <a:pt x="1779588" y="345281"/>
                        <a:pt x="1779588" y="203062"/>
                        <a:pt x="1779588" y="131952"/>
                      </a:cubicBezTo>
                      <a:lnTo>
                        <a:pt x="1779588" y="122238"/>
                      </a:lnTo>
                      <a:close/>
                      <a:moveTo>
                        <a:pt x="60841" y="0"/>
                      </a:moveTo>
                      <a:cubicBezTo>
                        <a:pt x="1617994" y="0"/>
                        <a:pt x="1812638" y="0"/>
                        <a:pt x="1836968" y="0"/>
                      </a:cubicBezTo>
                      <a:lnTo>
                        <a:pt x="1840430" y="0"/>
                      </a:lnTo>
                      <a:lnTo>
                        <a:pt x="1840431" y="0"/>
                      </a:lnTo>
                      <a:lnTo>
                        <a:pt x="1840431" y="0"/>
                      </a:lnTo>
                      <a:lnTo>
                        <a:pt x="1840444" y="0"/>
                      </a:lnTo>
                      <a:cubicBezTo>
                        <a:pt x="1849571" y="0"/>
                        <a:pt x="1857936" y="1521"/>
                        <a:pt x="1865161" y="4562"/>
                      </a:cubicBezTo>
                      <a:lnTo>
                        <a:pt x="1876125" y="12957"/>
                      </a:lnTo>
                      <a:lnTo>
                        <a:pt x="1883401" y="17873"/>
                      </a:lnTo>
                      <a:lnTo>
                        <a:pt x="1884922" y="20124"/>
                      </a:lnTo>
                      <a:lnTo>
                        <a:pt x="1983703" y="118342"/>
                      </a:lnTo>
                      <a:cubicBezTo>
                        <a:pt x="2454940" y="586891"/>
                        <a:pt x="2454940" y="586891"/>
                        <a:pt x="2454940" y="586891"/>
                      </a:cubicBezTo>
                      <a:lnTo>
                        <a:pt x="2463504" y="602537"/>
                      </a:lnTo>
                      <a:lnTo>
                        <a:pt x="2465778" y="606097"/>
                      </a:lnTo>
                      <a:lnTo>
                        <a:pt x="2465945" y="606995"/>
                      </a:lnTo>
                      <a:lnTo>
                        <a:pt x="2465968" y="607037"/>
                      </a:lnTo>
                      <a:cubicBezTo>
                        <a:pt x="2468629" y="614259"/>
                        <a:pt x="2470150" y="621862"/>
                        <a:pt x="2470150" y="629464"/>
                      </a:cubicBezTo>
                      <a:lnTo>
                        <a:pt x="2470150" y="629715"/>
                      </a:lnTo>
                      <a:lnTo>
                        <a:pt x="2470151" y="629721"/>
                      </a:lnTo>
                      <a:lnTo>
                        <a:pt x="2470150" y="629726"/>
                      </a:lnTo>
                      <a:lnTo>
                        <a:pt x="2470150" y="867606"/>
                      </a:lnTo>
                      <a:cubicBezTo>
                        <a:pt x="2470150" y="3250707"/>
                        <a:pt x="2470150" y="3250707"/>
                        <a:pt x="2470150" y="3250707"/>
                      </a:cubicBezTo>
                      <a:cubicBezTo>
                        <a:pt x="2470150" y="3284157"/>
                        <a:pt x="2445814" y="3311525"/>
                        <a:pt x="2409309" y="3311525"/>
                      </a:cubicBezTo>
                      <a:cubicBezTo>
                        <a:pt x="60841" y="3311525"/>
                        <a:pt x="60841" y="3311525"/>
                        <a:pt x="60841" y="3311525"/>
                      </a:cubicBezTo>
                      <a:cubicBezTo>
                        <a:pt x="27379" y="3311525"/>
                        <a:pt x="0" y="3284157"/>
                        <a:pt x="0" y="3250707"/>
                      </a:cubicBezTo>
                      <a:cubicBezTo>
                        <a:pt x="0" y="60818"/>
                        <a:pt x="0" y="60818"/>
                        <a:pt x="0" y="60818"/>
                      </a:cubicBezTo>
                      <a:cubicBezTo>
                        <a:pt x="0" y="27368"/>
                        <a:pt x="27379" y="0"/>
                        <a:pt x="60841" y="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u="none" strike="noStrike" kern="1200" cap="none" spc="0" normalizeH="0" baseline="0" noProof="0">
                    <a:ln>
                      <a:noFill/>
                    </a:ln>
                    <a:effectLst/>
                    <a:uLnTx/>
                    <a:uFillTx/>
                    <a:ea typeface="+mn-ea"/>
                    <a:cs typeface="+mn-cs"/>
                  </a:endParaRPr>
                </a:p>
              </p:txBody>
            </p:sp>
          </p:grpSp>
        </p:grpSp>
      </p:grpSp>
      <p:sp>
        <p:nvSpPr>
          <p:cNvPr id="82" name="TextBox 81"/>
          <p:cNvSpPr txBox="1"/>
          <p:nvPr/>
        </p:nvSpPr>
        <p:spPr>
          <a:xfrm>
            <a:off x="1181011" y="4066270"/>
            <a:ext cx="931757" cy="1938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u="none" strike="noStrike" kern="1200" cap="none" spc="0" normalizeH="0" baseline="0" noProof="0">
                <a:ln>
                  <a:noFill/>
                </a:ln>
                <a:effectLst/>
                <a:uLnTx/>
                <a:uFillTx/>
                <a:ea typeface="+mn-ea"/>
                <a:cs typeface="+mn-cs"/>
              </a:rPr>
              <a:t>SSRS</a:t>
            </a:r>
          </a:p>
        </p:txBody>
      </p:sp>
      <p:sp>
        <p:nvSpPr>
          <p:cNvPr id="89" name="Rectangle 144"/>
          <p:cNvSpPr/>
          <p:nvPr/>
        </p:nvSpPr>
        <p:spPr bwMode="auto">
          <a:xfrm rot="5400000">
            <a:off x="5488757" y="2393812"/>
            <a:ext cx="940397" cy="3652495"/>
          </a:xfrm>
          <a:custGeom>
            <a:avLst/>
            <a:gdLst>
              <a:gd name="connsiteX0" fmla="*/ 0 w 1028700"/>
              <a:gd name="connsiteY0" fmla="*/ 0 h 711200"/>
              <a:gd name="connsiteX1" fmla="*/ 1028700 w 1028700"/>
              <a:gd name="connsiteY1" fmla="*/ 0 h 711200"/>
              <a:gd name="connsiteX2" fmla="*/ 1028700 w 1028700"/>
              <a:gd name="connsiteY2" fmla="*/ 711200 h 711200"/>
              <a:gd name="connsiteX3" fmla="*/ 0 w 1028700"/>
              <a:gd name="connsiteY3" fmla="*/ 711200 h 711200"/>
              <a:gd name="connsiteX4" fmla="*/ 0 w 1028700"/>
              <a:gd name="connsiteY4" fmla="*/ 0 h 711200"/>
              <a:gd name="connsiteX0" fmla="*/ 0 w 1041400"/>
              <a:gd name="connsiteY0" fmla="*/ 2330450 h 3041650"/>
              <a:gd name="connsiteX1" fmla="*/ 1041400 w 1041400"/>
              <a:gd name="connsiteY1" fmla="*/ 0 h 3041650"/>
              <a:gd name="connsiteX2" fmla="*/ 1028700 w 1041400"/>
              <a:gd name="connsiteY2" fmla="*/ 3041650 h 3041650"/>
              <a:gd name="connsiteX3" fmla="*/ 0 w 1041400"/>
              <a:gd name="connsiteY3" fmla="*/ 3041650 h 3041650"/>
              <a:gd name="connsiteX4" fmla="*/ 0 w 1041400"/>
              <a:gd name="connsiteY4" fmla="*/ 2330450 h 3041650"/>
              <a:gd name="connsiteX0" fmla="*/ 0 w 1041400"/>
              <a:gd name="connsiteY0" fmla="*/ 2330450 h 3365500"/>
              <a:gd name="connsiteX1" fmla="*/ 1041400 w 1041400"/>
              <a:gd name="connsiteY1" fmla="*/ 0 h 3365500"/>
              <a:gd name="connsiteX2" fmla="*/ 1035050 w 1041400"/>
              <a:gd name="connsiteY2" fmla="*/ 3365500 h 3365500"/>
              <a:gd name="connsiteX3" fmla="*/ 0 w 1041400"/>
              <a:gd name="connsiteY3" fmla="*/ 3041650 h 3365500"/>
              <a:gd name="connsiteX4" fmla="*/ 0 w 1041400"/>
              <a:gd name="connsiteY4" fmla="*/ 2330450 h 3365500"/>
              <a:gd name="connsiteX0" fmla="*/ 0 w 1041400"/>
              <a:gd name="connsiteY0" fmla="*/ 2016685 h 3051735"/>
              <a:gd name="connsiteX1" fmla="*/ 1041400 w 1041400"/>
              <a:gd name="connsiteY1" fmla="*/ 0 h 3051735"/>
              <a:gd name="connsiteX2" fmla="*/ 1035050 w 1041400"/>
              <a:gd name="connsiteY2" fmla="*/ 3051735 h 3051735"/>
              <a:gd name="connsiteX3" fmla="*/ 0 w 1041400"/>
              <a:gd name="connsiteY3" fmla="*/ 2727885 h 3051735"/>
              <a:gd name="connsiteX4" fmla="*/ 0 w 1041400"/>
              <a:gd name="connsiteY4" fmla="*/ 2016685 h 3051735"/>
              <a:gd name="connsiteX0" fmla="*/ 20258 w 1041400"/>
              <a:gd name="connsiteY0" fmla="*/ 1314423 h 3051735"/>
              <a:gd name="connsiteX1" fmla="*/ 1041400 w 1041400"/>
              <a:gd name="connsiteY1" fmla="*/ 0 h 3051735"/>
              <a:gd name="connsiteX2" fmla="*/ 1035050 w 1041400"/>
              <a:gd name="connsiteY2" fmla="*/ 3051735 h 3051735"/>
              <a:gd name="connsiteX3" fmla="*/ 0 w 1041400"/>
              <a:gd name="connsiteY3" fmla="*/ 2727885 h 3051735"/>
              <a:gd name="connsiteX4" fmla="*/ 20258 w 1041400"/>
              <a:gd name="connsiteY4" fmla="*/ 1314423 h 3051735"/>
              <a:gd name="connsiteX0" fmla="*/ 10129 w 1031271"/>
              <a:gd name="connsiteY0" fmla="*/ 1314423 h 3051735"/>
              <a:gd name="connsiteX1" fmla="*/ 1031271 w 1031271"/>
              <a:gd name="connsiteY1" fmla="*/ 0 h 3051735"/>
              <a:gd name="connsiteX2" fmla="*/ 1024921 w 1031271"/>
              <a:gd name="connsiteY2" fmla="*/ 3051735 h 3051735"/>
              <a:gd name="connsiteX3" fmla="*/ 0 w 1031271"/>
              <a:gd name="connsiteY3" fmla="*/ 2442349 h 3051735"/>
              <a:gd name="connsiteX4" fmla="*/ 10129 w 1031271"/>
              <a:gd name="connsiteY4" fmla="*/ 1314423 h 3051735"/>
              <a:gd name="connsiteX0" fmla="*/ 10129 w 1031271"/>
              <a:gd name="connsiteY0" fmla="*/ 1314423 h 3051735"/>
              <a:gd name="connsiteX1" fmla="*/ 1031271 w 1031271"/>
              <a:gd name="connsiteY1" fmla="*/ 0 h 3051735"/>
              <a:gd name="connsiteX2" fmla="*/ 1024921 w 1031271"/>
              <a:gd name="connsiteY2" fmla="*/ 3051735 h 3051735"/>
              <a:gd name="connsiteX3" fmla="*/ 0 w 1031271"/>
              <a:gd name="connsiteY3" fmla="*/ 2442349 h 3051735"/>
              <a:gd name="connsiteX4" fmla="*/ 10129 w 1031271"/>
              <a:gd name="connsiteY4" fmla="*/ 1314423 h 3051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271" h="3051735">
                <a:moveTo>
                  <a:pt x="10129" y="1314423"/>
                </a:moveTo>
                <a:lnTo>
                  <a:pt x="1031271" y="0"/>
                </a:lnTo>
                <a:cubicBezTo>
                  <a:pt x="1027038" y="1013883"/>
                  <a:pt x="1029154" y="2037852"/>
                  <a:pt x="1024921" y="3051735"/>
                </a:cubicBezTo>
                <a:lnTo>
                  <a:pt x="0" y="2442349"/>
                </a:lnTo>
                <a:cubicBezTo>
                  <a:pt x="0" y="2205282"/>
                  <a:pt x="10129" y="1551490"/>
                  <a:pt x="10129" y="1314423"/>
                </a:cubicBezTo>
                <a:close/>
              </a:path>
            </a:pathLst>
          </a:custGeom>
          <a:gradFill flip="none" rotWithShape="1">
            <a:gsLst>
              <a:gs pos="43000">
                <a:schemeClr val="accent1">
                  <a:lumMod val="20000"/>
                  <a:lumOff val="80000"/>
                  <a:alpha val="36000"/>
                </a:schemeClr>
              </a:gs>
              <a:gs pos="91000">
                <a:schemeClr val="accent2">
                  <a:lumMod val="10000"/>
                  <a:lumOff val="90000"/>
                  <a:alpha val="76000"/>
                </a:schemeClr>
              </a:gs>
            </a:gsLst>
            <a:lin ang="0" scaled="1"/>
            <a:tileRect/>
          </a:gradFill>
          <a:ln>
            <a:noFill/>
          </a:ln>
        </p:spPr>
        <p:txBody>
          <a:bodyPr vert="horz" wrap="square" lIns="91440" tIns="45720" rIns="91440" bIns="4572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0" name="Oval 89"/>
          <p:cNvSpPr/>
          <p:nvPr/>
        </p:nvSpPr>
        <p:spPr bwMode="auto">
          <a:xfrm>
            <a:off x="871841" y="2553247"/>
            <a:ext cx="1463040" cy="1463040"/>
          </a:xfrm>
          <a:prstGeom prst="ellipse">
            <a:avLst/>
          </a:prstGeom>
          <a:noFill/>
          <a:ln w="50800">
            <a:solidFill>
              <a:schemeClr val="accent3"/>
            </a:solidFill>
          </a:ln>
        </p:spPr>
        <p:txBody>
          <a:bodyPr vert="horz" wrap="square" lIns="91440" tIns="45720" rIns="91440" bIns="4572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u="none" strike="noStrike" kern="1200" cap="none" spc="0" normalizeH="0" baseline="0" noProof="0">
              <a:ln>
                <a:noFill/>
              </a:ln>
              <a:effectLst/>
              <a:uLnTx/>
              <a:uFillTx/>
              <a:ea typeface="+mn-ea"/>
              <a:cs typeface="+mn-cs"/>
            </a:endParaRPr>
          </a:p>
        </p:txBody>
      </p:sp>
    </p:spTree>
    <p:extLst>
      <p:ext uri="{BB962C8B-B14F-4D97-AF65-F5344CB8AC3E}">
        <p14:creationId xmlns:p14="http://schemas.microsoft.com/office/powerpoint/2010/main" val="42529381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Scale-out Power BI Report Server</a:t>
            </a:r>
          </a:p>
        </p:txBody>
      </p:sp>
      <p:grpSp>
        <p:nvGrpSpPr>
          <p:cNvPr id="60" name="Group 59"/>
          <p:cNvGrpSpPr/>
          <p:nvPr/>
        </p:nvGrpSpPr>
        <p:grpSpPr>
          <a:xfrm>
            <a:off x="7565682" y="1685612"/>
            <a:ext cx="565105" cy="843201"/>
            <a:chOff x="3784715" y="5376863"/>
            <a:chExt cx="379465" cy="566206"/>
          </a:xfrm>
        </p:grpSpPr>
        <p:sp>
          <p:nvSpPr>
            <p:cNvPr id="61" name="Rectangle 60"/>
            <p:cNvSpPr/>
            <p:nvPr/>
          </p:nvSpPr>
          <p:spPr bwMode="auto">
            <a:xfrm>
              <a:off x="3795853" y="5376863"/>
              <a:ext cx="357188" cy="557103"/>
            </a:xfrm>
            <a:prstGeom prst="rect">
              <a:avLst/>
            </a:prstGeom>
            <a:solidFill>
              <a:schemeClr val="bg1"/>
            </a:solidFill>
            <a:ln>
              <a:noFill/>
            </a:ln>
          </p:spPr>
          <p:txBody>
            <a:bodyPr vert="horz" wrap="square" lIns="91440" tIns="45720" rIns="91440" bIns="4572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2" name="Freeform 87"/>
            <p:cNvSpPr>
              <a:spLocks noChangeAspect="1"/>
            </p:cNvSpPr>
            <p:nvPr/>
          </p:nvSpPr>
          <p:spPr bwMode="auto">
            <a:xfrm>
              <a:off x="3784715" y="5387367"/>
              <a:ext cx="379465" cy="555702"/>
            </a:xfrm>
            <a:custGeom>
              <a:avLst/>
              <a:gdLst>
                <a:gd name="connsiteX0" fmla="*/ 122238 w 2276475"/>
                <a:gd name="connsiteY0" fmla="*/ 2868613 h 3333750"/>
                <a:gd name="connsiteX1" fmla="*/ 122238 w 2276475"/>
                <a:gd name="connsiteY1" fmla="*/ 3185748 h 3333750"/>
                <a:gd name="connsiteX2" fmla="*/ 128322 w 2276475"/>
                <a:gd name="connsiteY2" fmla="*/ 3213101 h 3333750"/>
                <a:gd name="connsiteX3" fmla="*/ 2148154 w 2276475"/>
                <a:gd name="connsiteY3" fmla="*/ 3213101 h 3333750"/>
                <a:gd name="connsiteX4" fmla="*/ 2154238 w 2276475"/>
                <a:gd name="connsiteY4" fmla="*/ 3185748 h 3333750"/>
                <a:gd name="connsiteX5" fmla="*/ 2154238 w 2276475"/>
                <a:gd name="connsiteY5" fmla="*/ 2868613 h 3333750"/>
                <a:gd name="connsiteX6" fmla="*/ 2019847 w 2276475"/>
                <a:gd name="connsiteY6" fmla="*/ 2868613 h 3333750"/>
                <a:gd name="connsiteX7" fmla="*/ 126626 w 2276475"/>
                <a:gd name="connsiteY7" fmla="*/ 2868613 h 3333750"/>
                <a:gd name="connsiteX8" fmla="*/ 399008 w 2276475"/>
                <a:gd name="connsiteY8" fmla="*/ 2470150 h 3333750"/>
                <a:gd name="connsiteX9" fmla="*/ 1342482 w 2276475"/>
                <a:gd name="connsiteY9" fmla="*/ 2470150 h 3333750"/>
                <a:gd name="connsiteX10" fmla="*/ 1403351 w 2276475"/>
                <a:gd name="connsiteY10" fmla="*/ 2531269 h 3333750"/>
                <a:gd name="connsiteX11" fmla="*/ 1342482 w 2276475"/>
                <a:gd name="connsiteY11" fmla="*/ 2592388 h 3333750"/>
                <a:gd name="connsiteX12" fmla="*/ 399008 w 2276475"/>
                <a:gd name="connsiteY12" fmla="*/ 2592388 h 3333750"/>
                <a:gd name="connsiteX13" fmla="*/ 338138 w 2276475"/>
                <a:gd name="connsiteY13" fmla="*/ 2531269 h 3333750"/>
                <a:gd name="connsiteX14" fmla="*/ 399008 w 2276475"/>
                <a:gd name="connsiteY14" fmla="*/ 2470150 h 3333750"/>
                <a:gd name="connsiteX15" fmla="*/ 1677078 w 2276475"/>
                <a:gd name="connsiteY15" fmla="*/ 2373313 h 3333750"/>
                <a:gd name="connsiteX16" fmla="*/ 1600621 w 2276475"/>
                <a:gd name="connsiteY16" fmla="*/ 2403641 h 3333750"/>
                <a:gd name="connsiteX17" fmla="*/ 1570038 w 2276475"/>
                <a:gd name="connsiteY17" fmla="*/ 2473397 h 3333750"/>
                <a:gd name="connsiteX18" fmla="*/ 1600621 w 2276475"/>
                <a:gd name="connsiteY18" fmla="*/ 2546185 h 3333750"/>
                <a:gd name="connsiteX19" fmla="*/ 1674020 w 2276475"/>
                <a:gd name="connsiteY19" fmla="*/ 2576513 h 3333750"/>
                <a:gd name="connsiteX20" fmla="*/ 1747418 w 2276475"/>
                <a:gd name="connsiteY20" fmla="*/ 2546185 h 3333750"/>
                <a:gd name="connsiteX21" fmla="*/ 1778001 w 2276475"/>
                <a:gd name="connsiteY21" fmla="*/ 2473397 h 3333750"/>
                <a:gd name="connsiteX22" fmla="*/ 1677078 w 2276475"/>
                <a:gd name="connsiteY22" fmla="*/ 2373313 h 3333750"/>
                <a:gd name="connsiteX23" fmla="*/ 1676272 w 2276475"/>
                <a:gd name="connsiteY23" fmla="*/ 2252663 h 3333750"/>
                <a:gd name="connsiteX24" fmla="*/ 1898650 w 2276475"/>
                <a:gd name="connsiteY24" fmla="*/ 2474190 h 3333750"/>
                <a:gd name="connsiteX25" fmla="*/ 1834678 w 2276475"/>
                <a:gd name="connsiteY25" fmla="*/ 2631990 h 3333750"/>
                <a:gd name="connsiteX26" fmla="*/ 1673225 w 2276475"/>
                <a:gd name="connsiteY26" fmla="*/ 2698751 h 3333750"/>
                <a:gd name="connsiteX27" fmla="*/ 1514818 w 2276475"/>
                <a:gd name="connsiteY27" fmla="*/ 2631990 h 3333750"/>
                <a:gd name="connsiteX28" fmla="*/ 1447800 w 2276475"/>
                <a:gd name="connsiteY28" fmla="*/ 2474190 h 3333750"/>
                <a:gd name="connsiteX29" fmla="*/ 1514818 w 2276475"/>
                <a:gd name="connsiteY29" fmla="*/ 2316390 h 3333750"/>
                <a:gd name="connsiteX30" fmla="*/ 1676272 w 2276475"/>
                <a:gd name="connsiteY30" fmla="*/ 2252663 h 3333750"/>
                <a:gd name="connsiteX31" fmla="*/ 122238 w 2276475"/>
                <a:gd name="connsiteY31" fmla="*/ 2193925 h 3333750"/>
                <a:gd name="connsiteX32" fmla="*/ 122238 w 2276475"/>
                <a:gd name="connsiteY32" fmla="*/ 2203756 h 3333750"/>
                <a:gd name="connsiteX33" fmla="*/ 122238 w 2276475"/>
                <a:gd name="connsiteY33" fmla="*/ 2374283 h 3333750"/>
                <a:gd name="connsiteX34" fmla="*/ 122238 w 2276475"/>
                <a:gd name="connsiteY34" fmla="*/ 2574870 h 3333750"/>
                <a:gd name="connsiteX35" fmla="*/ 122238 w 2276475"/>
                <a:gd name="connsiteY35" fmla="*/ 2747963 h 3333750"/>
                <a:gd name="connsiteX36" fmla="*/ 256628 w 2276475"/>
                <a:gd name="connsiteY36" fmla="*/ 2747963 h 3333750"/>
                <a:gd name="connsiteX37" fmla="*/ 2149850 w 2276475"/>
                <a:gd name="connsiteY37" fmla="*/ 2747963 h 3333750"/>
                <a:gd name="connsiteX38" fmla="*/ 2154238 w 2276475"/>
                <a:gd name="connsiteY38" fmla="*/ 2747963 h 3333750"/>
                <a:gd name="connsiteX39" fmla="*/ 2154238 w 2276475"/>
                <a:gd name="connsiteY39" fmla="*/ 2193925 h 3333750"/>
                <a:gd name="connsiteX40" fmla="*/ 2019847 w 2276475"/>
                <a:gd name="connsiteY40" fmla="*/ 2193925 h 3333750"/>
                <a:gd name="connsiteX41" fmla="*/ 126626 w 2276475"/>
                <a:gd name="connsiteY41" fmla="*/ 2193925 h 3333750"/>
                <a:gd name="connsiteX42" fmla="*/ 399008 w 2276475"/>
                <a:gd name="connsiteY42" fmla="*/ 1808163 h 3333750"/>
                <a:gd name="connsiteX43" fmla="*/ 1342482 w 2276475"/>
                <a:gd name="connsiteY43" fmla="*/ 1808163 h 3333750"/>
                <a:gd name="connsiteX44" fmla="*/ 1403351 w 2276475"/>
                <a:gd name="connsiteY44" fmla="*/ 1869282 h 3333750"/>
                <a:gd name="connsiteX45" fmla="*/ 1342482 w 2276475"/>
                <a:gd name="connsiteY45" fmla="*/ 1930401 h 3333750"/>
                <a:gd name="connsiteX46" fmla="*/ 399008 w 2276475"/>
                <a:gd name="connsiteY46" fmla="*/ 1930401 h 3333750"/>
                <a:gd name="connsiteX47" fmla="*/ 338138 w 2276475"/>
                <a:gd name="connsiteY47" fmla="*/ 1869282 h 3333750"/>
                <a:gd name="connsiteX48" fmla="*/ 399008 w 2276475"/>
                <a:gd name="connsiteY48" fmla="*/ 1808163 h 3333750"/>
                <a:gd name="connsiteX49" fmla="*/ 1674020 w 2276475"/>
                <a:gd name="connsiteY49" fmla="*/ 1692275 h 3333750"/>
                <a:gd name="connsiteX50" fmla="*/ 1570038 w 2276475"/>
                <a:gd name="connsiteY50" fmla="*/ 1793141 h 3333750"/>
                <a:gd name="connsiteX51" fmla="*/ 1674020 w 2276475"/>
                <a:gd name="connsiteY51" fmla="*/ 1897063 h 3333750"/>
                <a:gd name="connsiteX52" fmla="*/ 1778001 w 2276475"/>
                <a:gd name="connsiteY52" fmla="*/ 1796197 h 3333750"/>
                <a:gd name="connsiteX53" fmla="*/ 1747418 w 2276475"/>
                <a:gd name="connsiteY53" fmla="*/ 1722840 h 3333750"/>
                <a:gd name="connsiteX54" fmla="*/ 1674020 w 2276475"/>
                <a:gd name="connsiteY54" fmla="*/ 1692275 h 3333750"/>
                <a:gd name="connsiteX55" fmla="*/ 1673225 w 2276475"/>
                <a:gd name="connsiteY55" fmla="*/ 1571625 h 3333750"/>
                <a:gd name="connsiteX56" fmla="*/ 1834678 w 2276475"/>
                <a:gd name="connsiteY56" fmla="*/ 1638387 h 3333750"/>
                <a:gd name="connsiteX57" fmla="*/ 1898650 w 2276475"/>
                <a:gd name="connsiteY57" fmla="*/ 1796186 h 3333750"/>
                <a:gd name="connsiteX58" fmla="*/ 1673225 w 2276475"/>
                <a:gd name="connsiteY58" fmla="*/ 2017713 h 3333750"/>
                <a:gd name="connsiteX59" fmla="*/ 1447800 w 2276475"/>
                <a:gd name="connsiteY59" fmla="*/ 1796186 h 3333750"/>
                <a:gd name="connsiteX60" fmla="*/ 1673225 w 2276475"/>
                <a:gd name="connsiteY60" fmla="*/ 1571625 h 3333750"/>
                <a:gd name="connsiteX61" fmla="*/ 122238 w 2276475"/>
                <a:gd name="connsiteY61" fmla="*/ 1519238 h 3333750"/>
                <a:gd name="connsiteX62" fmla="*/ 122238 w 2276475"/>
                <a:gd name="connsiteY62" fmla="*/ 1970070 h 3333750"/>
                <a:gd name="connsiteX63" fmla="*/ 122238 w 2276475"/>
                <a:gd name="connsiteY63" fmla="*/ 2073275 h 3333750"/>
                <a:gd name="connsiteX64" fmla="*/ 256628 w 2276475"/>
                <a:gd name="connsiteY64" fmla="*/ 2073275 h 3333750"/>
                <a:gd name="connsiteX65" fmla="*/ 2149850 w 2276475"/>
                <a:gd name="connsiteY65" fmla="*/ 2073275 h 3333750"/>
                <a:gd name="connsiteX66" fmla="*/ 2154238 w 2276475"/>
                <a:gd name="connsiteY66" fmla="*/ 2073275 h 3333750"/>
                <a:gd name="connsiteX67" fmla="*/ 2154238 w 2276475"/>
                <a:gd name="connsiteY67" fmla="*/ 1833306 h 3333750"/>
                <a:gd name="connsiteX68" fmla="*/ 2154238 w 2276475"/>
                <a:gd name="connsiteY68" fmla="*/ 1541561 h 3333750"/>
                <a:gd name="connsiteX69" fmla="*/ 2154238 w 2276475"/>
                <a:gd name="connsiteY69" fmla="*/ 1519238 h 3333750"/>
                <a:gd name="connsiteX70" fmla="*/ 2019847 w 2276475"/>
                <a:gd name="connsiteY70" fmla="*/ 1519238 h 3333750"/>
                <a:gd name="connsiteX71" fmla="*/ 126626 w 2276475"/>
                <a:gd name="connsiteY71" fmla="*/ 1519238 h 3333750"/>
                <a:gd name="connsiteX72" fmla="*/ 399000 w 2276475"/>
                <a:gd name="connsiteY72" fmla="*/ 1143000 h 3333750"/>
                <a:gd name="connsiteX73" fmla="*/ 1339314 w 2276475"/>
                <a:gd name="connsiteY73" fmla="*/ 1143000 h 3333750"/>
                <a:gd name="connsiteX74" fmla="*/ 1400176 w 2276475"/>
                <a:gd name="connsiteY74" fmla="*/ 1203325 h 3333750"/>
                <a:gd name="connsiteX75" fmla="*/ 1339314 w 2276475"/>
                <a:gd name="connsiteY75" fmla="*/ 1263650 h 3333750"/>
                <a:gd name="connsiteX76" fmla="*/ 399000 w 2276475"/>
                <a:gd name="connsiteY76" fmla="*/ 1263650 h 3333750"/>
                <a:gd name="connsiteX77" fmla="*/ 338138 w 2276475"/>
                <a:gd name="connsiteY77" fmla="*/ 1203325 h 3333750"/>
                <a:gd name="connsiteX78" fmla="*/ 399000 w 2276475"/>
                <a:gd name="connsiteY78" fmla="*/ 1143000 h 3333750"/>
                <a:gd name="connsiteX79" fmla="*/ 1674020 w 2276475"/>
                <a:gd name="connsiteY79" fmla="*/ 1012825 h 3333750"/>
                <a:gd name="connsiteX80" fmla="*/ 1603679 w 2276475"/>
                <a:gd name="connsiteY80" fmla="*/ 1043153 h 3333750"/>
                <a:gd name="connsiteX81" fmla="*/ 1570038 w 2276475"/>
                <a:gd name="connsiteY81" fmla="*/ 1115942 h 3333750"/>
                <a:gd name="connsiteX82" fmla="*/ 1674020 w 2276475"/>
                <a:gd name="connsiteY82" fmla="*/ 1216025 h 3333750"/>
                <a:gd name="connsiteX83" fmla="*/ 1778001 w 2276475"/>
                <a:gd name="connsiteY83" fmla="*/ 1115942 h 3333750"/>
                <a:gd name="connsiteX84" fmla="*/ 1747418 w 2276475"/>
                <a:gd name="connsiteY84" fmla="*/ 1043153 h 3333750"/>
                <a:gd name="connsiteX85" fmla="*/ 1674020 w 2276475"/>
                <a:gd name="connsiteY85" fmla="*/ 1012825 h 3333750"/>
                <a:gd name="connsiteX86" fmla="*/ 1673225 w 2276475"/>
                <a:gd name="connsiteY86" fmla="*/ 890588 h 3333750"/>
                <a:gd name="connsiteX87" fmla="*/ 1676272 w 2276475"/>
                <a:gd name="connsiteY87" fmla="*/ 890588 h 3333750"/>
                <a:gd name="connsiteX88" fmla="*/ 1831632 w 2276475"/>
                <a:gd name="connsiteY88" fmla="*/ 957350 h 3333750"/>
                <a:gd name="connsiteX89" fmla="*/ 1898650 w 2276475"/>
                <a:gd name="connsiteY89" fmla="*/ 1115149 h 3333750"/>
                <a:gd name="connsiteX90" fmla="*/ 1673225 w 2276475"/>
                <a:gd name="connsiteY90" fmla="*/ 1336676 h 3333750"/>
                <a:gd name="connsiteX91" fmla="*/ 1447800 w 2276475"/>
                <a:gd name="connsiteY91" fmla="*/ 1115149 h 3333750"/>
                <a:gd name="connsiteX92" fmla="*/ 1514818 w 2276475"/>
                <a:gd name="connsiteY92" fmla="*/ 954315 h 3333750"/>
                <a:gd name="connsiteX93" fmla="*/ 1673225 w 2276475"/>
                <a:gd name="connsiteY93" fmla="*/ 890588 h 3333750"/>
                <a:gd name="connsiteX94" fmla="*/ 122238 w 2276475"/>
                <a:gd name="connsiteY94" fmla="*/ 844550 h 3333750"/>
                <a:gd name="connsiteX95" fmla="*/ 122238 w 2276475"/>
                <a:gd name="connsiteY95" fmla="*/ 1398588 h 3333750"/>
                <a:gd name="connsiteX96" fmla="*/ 256628 w 2276475"/>
                <a:gd name="connsiteY96" fmla="*/ 1398588 h 3333750"/>
                <a:gd name="connsiteX97" fmla="*/ 2149850 w 2276475"/>
                <a:gd name="connsiteY97" fmla="*/ 1398588 h 3333750"/>
                <a:gd name="connsiteX98" fmla="*/ 2154238 w 2276475"/>
                <a:gd name="connsiteY98" fmla="*/ 1398588 h 3333750"/>
                <a:gd name="connsiteX99" fmla="*/ 2154238 w 2276475"/>
                <a:gd name="connsiteY99" fmla="*/ 1341995 h 3333750"/>
                <a:gd name="connsiteX100" fmla="*/ 2154238 w 2276475"/>
                <a:gd name="connsiteY100" fmla="*/ 1128212 h 3333750"/>
                <a:gd name="connsiteX101" fmla="*/ 2154238 w 2276475"/>
                <a:gd name="connsiteY101" fmla="*/ 844550 h 3333750"/>
                <a:gd name="connsiteX102" fmla="*/ 2019847 w 2276475"/>
                <a:gd name="connsiteY102" fmla="*/ 844550 h 3333750"/>
                <a:gd name="connsiteX103" fmla="*/ 126626 w 2276475"/>
                <a:gd name="connsiteY103" fmla="*/ 844550 h 3333750"/>
                <a:gd name="connsiteX104" fmla="*/ 395840 w 2276475"/>
                <a:gd name="connsiteY104" fmla="*/ 471488 h 3333750"/>
                <a:gd name="connsiteX105" fmla="*/ 1342474 w 2276475"/>
                <a:gd name="connsiteY105" fmla="*/ 471488 h 3333750"/>
                <a:gd name="connsiteX106" fmla="*/ 1403351 w 2276475"/>
                <a:gd name="connsiteY106" fmla="*/ 531813 h 3333750"/>
                <a:gd name="connsiteX107" fmla="*/ 1342474 w 2276475"/>
                <a:gd name="connsiteY107" fmla="*/ 592138 h 3333750"/>
                <a:gd name="connsiteX108" fmla="*/ 395840 w 2276475"/>
                <a:gd name="connsiteY108" fmla="*/ 592138 h 3333750"/>
                <a:gd name="connsiteX109" fmla="*/ 334963 w 2276475"/>
                <a:gd name="connsiteY109" fmla="*/ 531813 h 3333750"/>
                <a:gd name="connsiteX110" fmla="*/ 395840 w 2276475"/>
                <a:gd name="connsiteY110" fmla="*/ 471488 h 3333750"/>
                <a:gd name="connsiteX111" fmla="*/ 1677078 w 2276475"/>
                <a:gd name="connsiteY111" fmla="*/ 331788 h 3333750"/>
                <a:gd name="connsiteX112" fmla="*/ 1570038 w 2276475"/>
                <a:gd name="connsiteY112" fmla="*/ 431872 h 3333750"/>
                <a:gd name="connsiteX113" fmla="*/ 1600621 w 2276475"/>
                <a:gd name="connsiteY113" fmla="*/ 504660 h 3333750"/>
                <a:gd name="connsiteX114" fmla="*/ 1674020 w 2276475"/>
                <a:gd name="connsiteY114" fmla="*/ 534988 h 3333750"/>
                <a:gd name="connsiteX115" fmla="*/ 1747418 w 2276475"/>
                <a:gd name="connsiteY115" fmla="*/ 504660 h 3333750"/>
                <a:gd name="connsiteX116" fmla="*/ 1778001 w 2276475"/>
                <a:gd name="connsiteY116" fmla="*/ 434905 h 3333750"/>
                <a:gd name="connsiteX117" fmla="*/ 1677078 w 2276475"/>
                <a:gd name="connsiteY117" fmla="*/ 331788 h 3333750"/>
                <a:gd name="connsiteX118" fmla="*/ 1676272 w 2276475"/>
                <a:gd name="connsiteY118" fmla="*/ 209550 h 3333750"/>
                <a:gd name="connsiteX119" fmla="*/ 1898650 w 2276475"/>
                <a:gd name="connsiteY119" fmla="*/ 434910 h 3333750"/>
                <a:gd name="connsiteX120" fmla="*/ 1831632 w 2276475"/>
                <a:gd name="connsiteY120" fmla="*/ 593272 h 3333750"/>
                <a:gd name="connsiteX121" fmla="*/ 1673225 w 2276475"/>
                <a:gd name="connsiteY121" fmla="*/ 657225 h 3333750"/>
                <a:gd name="connsiteX122" fmla="*/ 1670179 w 2276475"/>
                <a:gd name="connsiteY122" fmla="*/ 657225 h 3333750"/>
                <a:gd name="connsiteX123" fmla="*/ 1514818 w 2276475"/>
                <a:gd name="connsiteY123" fmla="*/ 590226 h 3333750"/>
                <a:gd name="connsiteX124" fmla="*/ 1447800 w 2276475"/>
                <a:gd name="connsiteY124" fmla="*/ 431865 h 3333750"/>
                <a:gd name="connsiteX125" fmla="*/ 1676272 w 2276475"/>
                <a:gd name="connsiteY125" fmla="*/ 209550 h 3333750"/>
                <a:gd name="connsiteX126" fmla="*/ 128322 w 2276475"/>
                <a:gd name="connsiteY126" fmla="*/ 122238 h 3333750"/>
                <a:gd name="connsiteX127" fmla="*/ 122238 w 2276475"/>
                <a:gd name="connsiteY127" fmla="*/ 155669 h 3333750"/>
                <a:gd name="connsiteX128" fmla="*/ 122238 w 2276475"/>
                <a:gd name="connsiteY128" fmla="*/ 723900 h 3333750"/>
                <a:gd name="connsiteX129" fmla="*/ 256628 w 2276475"/>
                <a:gd name="connsiteY129" fmla="*/ 723900 h 3333750"/>
                <a:gd name="connsiteX130" fmla="*/ 2149850 w 2276475"/>
                <a:gd name="connsiteY130" fmla="*/ 723900 h 3333750"/>
                <a:gd name="connsiteX131" fmla="*/ 2154238 w 2276475"/>
                <a:gd name="connsiteY131" fmla="*/ 723900 h 3333750"/>
                <a:gd name="connsiteX132" fmla="*/ 2154238 w 2276475"/>
                <a:gd name="connsiteY132" fmla="*/ 152630 h 3333750"/>
                <a:gd name="connsiteX133" fmla="*/ 2148154 w 2276475"/>
                <a:gd name="connsiteY133" fmla="*/ 122238 h 3333750"/>
                <a:gd name="connsiteX134" fmla="*/ 128322 w 2276475"/>
                <a:gd name="connsiteY134" fmla="*/ 122238 h 3333750"/>
                <a:gd name="connsiteX135" fmla="*/ 106520 w 2276475"/>
                <a:gd name="connsiteY135" fmla="*/ 0 h 3333750"/>
                <a:gd name="connsiteX136" fmla="*/ 2169956 w 2276475"/>
                <a:gd name="connsiteY136" fmla="*/ 0 h 3333750"/>
                <a:gd name="connsiteX137" fmla="*/ 2197346 w 2276475"/>
                <a:gd name="connsiteY137" fmla="*/ 6078 h 3333750"/>
                <a:gd name="connsiteX138" fmla="*/ 2276475 w 2276475"/>
                <a:gd name="connsiteY138" fmla="*/ 151949 h 3333750"/>
                <a:gd name="connsiteX139" fmla="*/ 2276475 w 2276475"/>
                <a:gd name="connsiteY139" fmla="*/ 784225 h 3333750"/>
                <a:gd name="connsiteX140" fmla="*/ 2276475 w 2276475"/>
                <a:gd name="connsiteY140" fmla="*/ 1127458 h 3333750"/>
                <a:gd name="connsiteX141" fmla="*/ 2276475 w 2276475"/>
                <a:gd name="connsiteY141" fmla="*/ 1446550 h 3333750"/>
                <a:gd name="connsiteX142" fmla="*/ 2276475 w 2276475"/>
                <a:gd name="connsiteY142" fmla="*/ 1458913 h 3333750"/>
                <a:gd name="connsiteX143" fmla="*/ 2276475 w 2276475"/>
                <a:gd name="connsiteY143" fmla="*/ 1573943 h 3333750"/>
                <a:gd name="connsiteX144" fmla="*/ 2276475 w 2276475"/>
                <a:gd name="connsiteY144" fmla="*/ 1832499 h 3333750"/>
                <a:gd name="connsiteX145" fmla="*/ 2276475 w 2276475"/>
                <a:gd name="connsiteY145" fmla="*/ 2133600 h 3333750"/>
                <a:gd name="connsiteX146" fmla="*/ 2276475 w 2276475"/>
                <a:gd name="connsiteY146" fmla="*/ 2808288 h 3333750"/>
                <a:gd name="connsiteX147" fmla="*/ 2276475 w 2276475"/>
                <a:gd name="connsiteY147" fmla="*/ 3184841 h 3333750"/>
                <a:gd name="connsiteX148" fmla="*/ 2197346 w 2276475"/>
                <a:gd name="connsiteY148" fmla="*/ 3327672 h 3333750"/>
                <a:gd name="connsiteX149" fmla="*/ 2169956 w 2276475"/>
                <a:gd name="connsiteY149" fmla="*/ 3333750 h 3333750"/>
                <a:gd name="connsiteX150" fmla="*/ 106520 w 2276475"/>
                <a:gd name="connsiteY150" fmla="*/ 3333750 h 3333750"/>
                <a:gd name="connsiteX151" fmla="*/ 79129 w 2276475"/>
                <a:gd name="connsiteY151" fmla="*/ 3327672 h 3333750"/>
                <a:gd name="connsiteX152" fmla="*/ 0 w 2276475"/>
                <a:gd name="connsiteY152" fmla="*/ 3184841 h 3333750"/>
                <a:gd name="connsiteX153" fmla="*/ 0 w 2276475"/>
                <a:gd name="connsiteY153" fmla="*/ 2808288 h 3333750"/>
                <a:gd name="connsiteX154" fmla="*/ 0 w 2276475"/>
                <a:gd name="connsiteY154" fmla="*/ 2574008 h 3333750"/>
                <a:gd name="connsiteX155" fmla="*/ 0 w 2276475"/>
                <a:gd name="connsiteY155" fmla="*/ 2373436 h 3333750"/>
                <a:gd name="connsiteX156" fmla="*/ 0 w 2276475"/>
                <a:gd name="connsiteY156" fmla="*/ 2139768 h 3333750"/>
                <a:gd name="connsiteX157" fmla="*/ 0 w 2276475"/>
                <a:gd name="connsiteY157" fmla="*/ 2133600 h 3333750"/>
                <a:gd name="connsiteX158" fmla="*/ 0 w 2276475"/>
                <a:gd name="connsiteY158" fmla="*/ 2067930 h 3333750"/>
                <a:gd name="connsiteX159" fmla="*/ 0 w 2276475"/>
                <a:gd name="connsiteY159" fmla="*/ 1969253 h 3333750"/>
                <a:gd name="connsiteX160" fmla="*/ 0 w 2276475"/>
                <a:gd name="connsiteY160" fmla="*/ 1458913 h 3333750"/>
                <a:gd name="connsiteX161" fmla="*/ 0 w 2276475"/>
                <a:gd name="connsiteY161" fmla="*/ 784225 h 3333750"/>
                <a:gd name="connsiteX162" fmla="*/ 0 w 2276475"/>
                <a:gd name="connsiteY162" fmla="*/ 154988 h 3333750"/>
                <a:gd name="connsiteX163" fmla="*/ 79129 w 2276475"/>
                <a:gd name="connsiteY163" fmla="*/ 6078 h 3333750"/>
                <a:gd name="connsiteX164" fmla="*/ 106520 w 2276475"/>
                <a:gd name="connsiteY164" fmla="*/ 0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2276475" h="3333750">
                  <a:moveTo>
                    <a:pt x="122238" y="2868613"/>
                  </a:moveTo>
                  <a:lnTo>
                    <a:pt x="122238" y="3185748"/>
                  </a:lnTo>
                  <a:cubicBezTo>
                    <a:pt x="122238" y="3200944"/>
                    <a:pt x="125280" y="3210062"/>
                    <a:pt x="128322" y="3213101"/>
                  </a:cubicBezTo>
                  <a:cubicBezTo>
                    <a:pt x="2148154" y="3213101"/>
                    <a:pt x="2148154" y="3213101"/>
                    <a:pt x="2148154" y="3213101"/>
                  </a:cubicBezTo>
                  <a:cubicBezTo>
                    <a:pt x="2151196" y="3210062"/>
                    <a:pt x="2154238" y="3200944"/>
                    <a:pt x="2154238" y="3185748"/>
                  </a:cubicBezTo>
                  <a:lnTo>
                    <a:pt x="2154238" y="2868613"/>
                  </a:lnTo>
                  <a:lnTo>
                    <a:pt x="2019847" y="2868613"/>
                  </a:lnTo>
                  <a:cubicBezTo>
                    <a:pt x="692797" y="2868613"/>
                    <a:pt x="264716" y="2868613"/>
                    <a:pt x="126626" y="2868613"/>
                  </a:cubicBezTo>
                  <a:close/>
                  <a:moveTo>
                    <a:pt x="399008" y="2470150"/>
                  </a:moveTo>
                  <a:cubicBezTo>
                    <a:pt x="1342482" y="2470150"/>
                    <a:pt x="1342482" y="2470150"/>
                    <a:pt x="1342482" y="2470150"/>
                  </a:cubicBezTo>
                  <a:cubicBezTo>
                    <a:pt x="1375960" y="2470150"/>
                    <a:pt x="1403351" y="2497654"/>
                    <a:pt x="1403351" y="2531269"/>
                  </a:cubicBezTo>
                  <a:cubicBezTo>
                    <a:pt x="1403351" y="2564885"/>
                    <a:pt x="1375960" y="2592388"/>
                    <a:pt x="1342482" y="2592388"/>
                  </a:cubicBezTo>
                  <a:cubicBezTo>
                    <a:pt x="399008" y="2592388"/>
                    <a:pt x="399008" y="2592388"/>
                    <a:pt x="399008" y="2592388"/>
                  </a:cubicBezTo>
                  <a:cubicBezTo>
                    <a:pt x="365529" y="2592388"/>
                    <a:pt x="338138" y="2564885"/>
                    <a:pt x="338138" y="2531269"/>
                  </a:cubicBezTo>
                  <a:cubicBezTo>
                    <a:pt x="338138" y="2497654"/>
                    <a:pt x="365529" y="2470150"/>
                    <a:pt x="399008" y="2470150"/>
                  </a:cubicBezTo>
                  <a:close/>
                  <a:moveTo>
                    <a:pt x="1677078" y="2373313"/>
                  </a:moveTo>
                  <a:cubicBezTo>
                    <a:pt x="1646495" y="2373313"/>
                    <a:pt x="1618971" y="2385444"/>
                    <a:pt x="1600621" y="2403641"/>
                  </a:cubicBezTo>
                  <a:cubicBezTo>
                    <a:pt x="1582271" y="2421839"/>
                    <a:pt x="1570038" y="2446101"/>
                    <a:pt x="1570038" y="2473397"/>
                  </a:cubicBezTo>
                  <a:cubicBezTo>
                    <a:pt x="1570038" y="2500692"/>
                    <a:pt x="1582271" y="2527988"/>
                    <a:pt x="1600621" y="2546185"/>
                  </a:cubicBezTo>
                  <a:cubicBezTo>
                    <a:pt x="1618971" y="2564382"/>
                    <a:pt x="1646495" y="2576513"/>
                    <a:pt x="1674020" y="2576513"/>
                  </a:cubicBezTo>
                  <a:cubicBezTo>
                    <a:pt x="1701544" y="2576513"/>
                    <a:pt x="1729069" y="2564382"/>
                    <a:pt x="1747418" y="2546185"/>
                  </a:cubicBezTo>
                  <a:cubicBezTo>
                    <a:pt x="1768826" y="2524955"/>
                    <a:pt x="1778001" y="2500692"/>
                    <a:pt x="1778001" y="2473397"/>
                  </a:cubicBezTo>
                  <a:cubicBezTo>
                    <a:pt x="1778001" y="2418806"/>
                    <a:pt x="1732127" y="2373313"/>
                    <a:pt x="1677078" y="2373313"/>
                  </a:cubicBezTo>
                  <a:close/>
                  <a:moveTo>
                    <a:pt x="1676272" y="2252663"/>
                  </a:moveTo>
                  <a:cubicBezTo>
                    <a:pt x="1798123" y="2252663"/>
                    <a:pt x="1898650" y="2352805"/>
                    <a:pt x="1898650" y="2474190"/>
                  </a:cubicBezTo>
                  <a:cubicBezTo>
                    <a:pt x="1898650" y="2534882"/>
                    <a:pt x="1877326" y="2589505"/>
                    <a:pt x="1834678" y="2631990"/>
                  </a:cubicBezTo>
                  <a:cubicBezTo>
                    <a:pt x="1792030" y="2674474"/>
                    <a:pt x="1734151" y="2698751"/>
                    <a:pt x="1673225" y="2698751"/>
                  </a:cubicBezTo>
                  <a:cubicBezTo>
                    <a:pt x="1612300" y="2698751"/>
                    <a:pt x="1557466" y="2674474"/>
                    <a:pt x="1514818" y="2631990"/>
                  </a:cubicBezTo>
                  <a:cubicBezTo>
                    <a:pt x="1472171" y="2589505"/>
                    <a:pt x="1447800" y="2534882"/>
                    <a:pt x="1447800" y="2474190"/>
                  </a:cubicBezTo>
                  <a:cubicBezTo>
                    <a:pt x="1447800" y="2416532"/>
                    <a:pt x="1472171" y="2358875"/>
                    <a:pt x="1514818" y="2316390"/>
                  </a:cubicBezTo>
                  <a:cubicBezTo>
                    <a:pt x="1557466" y="2276940"/>
                    <a:pt x="1615346" y="2252663"/>
                    <a:pt x="1676272" y="2252663"/>
                  </a:cubicBezTo>
                  <a:close/>
                  <a:moveTo>
                    <a:pt x="122238" y="2193925"/>
                  </a:moveTo>
                  <a:lnTo>
                    <a:pt x="122238" y="2203756"/>
                  </a:lnTo>
                  <a:cubicBezTo>
                    <a:pt x="122238" y="2374283"/>
                    <a:pt x="122238" y="2374283"/>
                    <a:pt x="122238" y="2374283"/>
                  </a:cubicBezTo>
                  <a:cubicBezTo>
                    <a:pt x="122238" y="2574870"/>
                    <a:pt x="122238" y="2574870"/>
                    <a:pt x="122238" y="2574870"/>
                  </a:cubicBezTo>
                  <a:lnTo>
                    <a:pt x="122238" y="2747963"/>
                  </a:lnTo>
                  <a:lnTo>
                    <a:pt x="256628" y="2747963"/>
                  </a:lnTo>
                  <a:cubicBezTo>
                    <a:pt x="1583679" y="2747963"/>
                    <a:pt x="2011759" y="2747963"/>
                    <a:pt x="2149850" y="2747963"/>
                  </a:cubicBezTo>
                  <a:lnTo>
                    <a:pt x="2154238" y="2747963"/>
                  </a:lnTo>
                  <a:lnTo>
                    <a:pt x="2154238" y="2193925"/>
                  </a:lnTo>
                  <a:lnTo>
                    <a:pt x="2019847" y="2193925"/>
                  </a:lnTo>
                  <a:cubicBezTo>
                    <a:pt x="692797" y="2193925"/>
                    <a:pt x="264716" y="2193925"/>
                    <a:pt x="126626" y="2193925"/>
                  </a:cubicBezTo>
                  <a:close/>
                  <a:moveTo>
                    <a:pt x="399008" y="1808163"/>
                  </a:moveTo>
                  <a:cubicBezTo>
                    <a:pt x="1342482" y="1808163"/>
                    <a:pt x="1342482" y="1808163"/>
                    <a:pt x="1342482" y="1808163"/>
                  </a:cubicBezTo>
                  <a:cubicBezTo>
                    <a:pt x="1375960" y="1808163"/>
                    <a:pt x="1403351" y="1835666"/>
                    <a:pt x="1403351" y="1869282"/>
                  </a:cubicBezTo>
                  <a:cubicBezTo>
                    <a:pt x="1403351" y="1902897"/>
                    <a:pt x="1375960" y="1930401"/>
                    <a:pt x="1342482" y="1930401"/>
                  </a:cubicBezTo>
                  <a:cubicBezTo>
                    <a:pt x="399008" y="1930401"/>
                    <a:pt x="399008" y="1930401"/>
                    <a:pt x="399008" y="1930401"/>
                  </a:cubicBezTo>
                  <a:cubicBezTo>
                    <a:pt x="365529" y="1930401"/>
                    <a:pt x="338138" y="1902897"/>
                    <a:pt x="338138" y="1869282"/>
                  </a:cubicBezTo>
                  <a:cubicBezTo>
                    <a:pt x="338138" y="1835666"/>
                    <a:pt x="365529" y="1808163"/>
                    <a:pt x="399008" y="1808163"/>
                  </a:cubicBezTo>
                  <a:close/>
                  <a:moveTo>
                    <a:pt x="1674020" y="1692275"/>
                  </a:moveTo>
                  <a:cubicBezTo>
                    <a:pt x="1618971" y="1692275"/>
                    <a:pt x="1570038" y="1741180"/>
                    <a:pt x="1570038" y="1793141"/>
                  </a:cubicBezTo>
                  <a:cubicBezTo>
                    <a:pt x="1570038" y="1851215"/>
                    <a:pt x="1618971" y="1897063"/>
                    <a:pt x="1674020" y="1897063"/>
                  </a:cubicBezTo>
                  <a:cubicBezTo>
                    <a:pt x="1729069" y="1897063"/>
                    <a:pt x="1778001" y="1851215"/>
                    <a:pt x="1778001" y="1796197"/>
                  </a:cubicBezTo>
                  <a:cubicBezTo>
                    <a:pt x="1778001" y="1768689"/>
                    <a:pt x="1768826" y="1744236"/>
                    <a:pt x="1747418" y="1722840"/>
                  </a:cubicBezTo>
                  <a:cubicBezTo>
                    <a:pt x="1729069" y="1701445"/>
                    <a:pt x="1701544" y="1692275"/>
                    <a:pt x="1674020" y="1692275"/>
                  </a:cubicBezTo>
                  <a:close/>
                  <a:moveTo>
                    <a:pt x="1673225" y="1571625"/>
                  </a:moveTo>
                  <a:cubicBezTo>
                    <a:pt x="1731105" y="1571625"/>
                    <a:pt x="1792030" y="1595902"/>
                    <a:pt x="1834678" y="1638387"/>
                  </a:cubicBezTo>
                  <a:cubicBezTo>
                    <a:pt x="1877326" y="1680871"/>
                    <a:pt x="1898650" y="1738529"/>
                    <a:pt x="1898650" y="1796186"/>
                  </a:cubicBezTo>
                  <a:cubicBezTo>
                    <a:pt x="1898650" y="1917571"/>
                    <a:pt x="1795077" y="2017713"/>
                    <a:pt x="1673225" y="2017713"/>
                  </a:cubicBezTo>
                  <a:cubicBezTo>
                    <a:pt x="1548328" y="2017713"/>
                    <a:pt x="1447800" y="1917571"/>
                    <a:pt x="1447800" y="1796186"/>
                  </a:cubicBezTo>
                  <a:cubicBezTo>
                    <a:pt x="1447800" y="1674802"/>
                    <a:pt x="1551374" y="1571625"/>
                    <a:pt x="1673225" y="1571625"/>
                  </a:cubicBezTo>
                  <a:close/>
                  <a:moveTo>
                    <a:pt x="122238" y="1519238"/>
                  </a:moveTo>
                  <a:lnTo>
                    <a:pt x="122238" y="1970070"/>
                  </a:lnTo>
                  <a:lnTo>
                    <a:pt x="122238" y="2073275"/>
                  </a:lnTo>
                  <a:lnTo>
                    <a:pt x="256628" y="2073275"/>
                  </a:lnTo>
                  <a:cubicBezTo>
                    <a:pt x="1583679" y="2073275"/>
                    <a:pt x="2011759" y="2073275"/>
                    <a:pt x="2149850" y="2073275"/>
                  </a:cubicBezTo>
                  <a:lnTo>
                    <a:pt x="2154238" y="2073275"/>
                  </a:lnTo>
                  <a:lnTo>
                    <a:pt x="2154238" y="1833306"/>
                  </a:lnTo>
                  <a:cubicBezTo>
                    <a:pt x="2154238" y="1688564"/>
                    <a:pt x="2154238" y="1598101"/>
                    <a:pt x="2154238" y="1541561"/>
                  </a:cubicBezTo>
                  <a:lnTo>
                    <a:pt x="2154238" y="1519238"/>
                  </a:lnTo>
                  <a:lnTo>
                    <a:pt x="2019847" y="1519238"/>
                  </a:lnTo>
                  <a:cubicBezTo>
                    <a:pt x="692797" y="1519238"/>
                    <a:pt x="264716" y="1519238"/>
                    <a:pt x="126626" y="1519238"/>
                  </a:cubicBezTo>
                  <a:close/>
                  <a:moveTo>
                    <a:pt x="399000" y="1143000"/>
                  </a:moveTo>
                  <a:cubicBezTo>
                    <a:pt x="1339314" y="1143000"/>
                    <a:pt x="1339314" y="1143000"/>
                    <a:pt x="1339314" y="1143000"/>
                  </a:cubicBezTo>
                  <a:cubicBezTo>
                    <a:pt x="1372788" y="1143000"/>
                    <a:pt x="1400176" y="1170146"/>
                    <a:pt x="1400176" y="1203325"/>
                  </a:cubicBezTo>
                  <a:cubicBezTo>
                    <a:pt x="1400176" y="1236504"/>
                    <a:pt x="1372788" y="1263650"/>
                    <a:pt x="1339314" y="1263650"/>
                  </a:cubicBezTo>
                  <a:cubicBezTo>
                    <a:pt x="399000" y="1263650"/>
                    <a:pt x="399000" y="1263650"/>
                    <a:pt x="399000" y="1263650"/>
                  </a:cubicBezTo>
                  <a:cubicBezTo>
                    <a:pt x="365526" y="1263650"/>
                    <a:pt x="338138" y="1236504"/>
                    <a:pt x="338138" y="1203325"/>
                  </a:cubicBezTo>
                  <a:cubicBezTo>
                    <a:pt x="338138" y="1170146"/>
                    <a:pt x="365526" y="1143000"/>
                    <a:pt x="399000" y="1143000"/>
                  </a:cubicBezTo>
                  <a:close/>
                  <a:moveTo>
                    <a:pt x="1674020" y="1012825"/>
                  </a:moveTo>
                  <a:cubicBezTo>
                    <a:pt x="1646495" y="1012825"/>
                    <a:pt x="1622029" y="1021924"/>
                    <a:pt x="1603679" y="1043153"/>
                  </a:cubicBezTo>
                  <a:cubicBezTo>
                    <a:pt x="1582271" y="1061351"/>
                    <a:pt x="1570038" y="1088646"/>
                    <a:pt x="1570038" y="1115942"/>
                  </a:cubicBezTo>
                  <a:cubicBezTo>
                    <a:pt x="1570038" y="1170533"/>
                    <a:pt x="1618971" y="1216025"/>
                    <a:pt x="1674020" y="1216025"/>
                  </a:cubicBezTo>
                  <a:cubicBezTo>
                    <a:pt x="1729069" y="1216025"/>
                    <a:pt x="1778001" y="1170533"/>
                    <a:pt x="1778001" y="1115942"/>
                  </a:cubicBezTo>
                  <a:cubicBezTo>
                    <a:pt x="1778001" y="1088646"/>
                    <a:pt x="1768826" y="1064383"/>
                    <a:pt x="1747418" y="1043153"/>
                  </a:cubicBezTo>
                  <a:cubicBezTo>
                    <a:pt x="1729069" y="1024956"/>
                    <a:pt x="1701544" y="1012825"/>
                    <a:pt x="1674020" y="1012825"/>
                  </a:cubicBezTo>
                  <a:close/>
                  <a:moveTo>
                    <a:pt x="1673225" y="890588"/>
                  </a:moveTo>
                  <a:cubicBezTo>
                    <a:pt x="1673225" y="890588"/>
                    <a:pt x="1676272" y="890588"/>
                    <a:pt x="1676272" y="890588"/>
                  </a:cubicBezTo>
                  <a:cubicBezTo>
                    <a:pt x="1734151" y="890588"/>
                    <a:pt x="1788984" y="914865"/>
                    <a:pt x="1831632" y="957350"/>
                  </a:cubicBezTo>
                  <a:cubicBezTo>
                    <a:pt x="1874280" y="999834"/>
                    <a:pt x="1898650" y="1057492"/>
                    <a:pt x="1898650" y="1115149"/>
                  </a:cubicBezTo>
                  <a:cubicBezTo>
                    <a:pt x="1898650" y="1236534"/>
                    <a:pt x="1798123" y="1336676"/>
                    <a:pt x="1673225" y="1336676"/>
                  </a:cubicBezTo>
                  <a:cubicBezTo>
                    <a:pt x="1551374" y="1336676"/>
                    <a:pt x="1447800" y="1236534"/>
                    <a:pt x="1447800" y="1115149"/>
                  </a:cubicBezTo>
                  <a:cubicBezTo>
                    <a:pt x="1447800" y="1054457"/>
                    <a:pt x="1472171" y="999834"/>
                    <a:pt x="1514818" y="954315"/>
                  </a:cubicBezTo>
                  <a:cubicBezTo>
                    <a:pt x="1557466" y="914865"/>
                    <a:pt x="1615346" y="890588"/>
                    <a:pt x="1673225" y="890588"/>
                  </a:cubicBezTo>
                  <a:close/>
                  <a:moveTo>
                    <a:pt x="122238" y="844550"/>
                  </a:moveTo>
                  <a:lnTo>
                    <a:pt x="122238" y="1398588"/>
                  </a:lnTo>
                  <a:lnTo>
                    <a:pt x="256628" y="1398588"/>
                  </a:lnTo>
                  <a:cubicBezTo>
                    <a:pt x="1583679" y="1398588"/>
                    <a:pt x="2011759" y="1398588"/>
                    <a:pt x="2149850" y="1398588"/>
                  </a:cubicBezTo>
                  <a:lnTo>
                    <a:pt x="2154238" y="1398588"/>
                  </a:lnTo>
                  <a:lnTo>
                    <a:pt x="2154238" y="1341995"/>
                  </a:lnTo>
                  <a:cubicBezTo>
                    <a:pt x="2154238" y="1128212"/>
                    <a:pt x="2154238" y="1128212"/>
                    <a:pt x="2154238" y="1128212"/>
                  </a:cubicBezTo>
                  <a:lnTo>
                    <a:pt x="2154238" y="844550"/>
                  </a:lnTo>
                  <a:lnTo>
                    <a:pt x="2019847" y="844550"/>
                  </a:lnTo>
                  <a:cubicBezTo>
                    <a:pt x="692797" y="844550"/>
                    <a:pt x="264716" y="844550"/>
                    <a:pt x="126626" y="844550"/>
                  </a:cubicBezTo>
                  <a:close/>
                  <a:moveTo>
                    <a:pt x="395840" y="471488"/>
                  </a:moveTo>
                  <a:cubicBezTo>
                    <a:pt x="1342474" y="471488"/>
                    <a:pt x="1342474" y="471488"/>
                    <a:pt x="1342474" y="471488"/>
                  </a:cubicBezTo>
                  <a:cubicBezTo>
                    <a:pt x="1375957" y="471488"/>
                    <a:pt x="1403351" y="498634"/>
                    <a:pt x="1403351" y="531813"/>
                  </a:cubicBezTo>
                  <a:cubicBezTo>
                    <a:pt x="1403351" y="564992"/>
                    <a:pt x="1375957" y="592138"/>
                    <a:pt x="1342474" y="592138"/>
                  </a:cubicBezTo>
                  <a:cubicBezTo>
                    <a:pt x="395840" y="592138"/>
                    <a:pt x="395840" y="592138"/>
                    <a:pt x="395840" y="592138"/>
                  </a:cubicBezTo>
                  <a:cubicBezTo>
                    <a:pt x="362358" y="592138"/>
                    <a:pt x="334963" y="564992"/>
                    <a:pt x="334963" y="531813"/>
                  </a:cubicBezTo>
                  <a:cubicBezTo>
                    <a:pt x="334963" y="498634"/>
                    <a:pt x="362358" y="471488"/>
                    <a:pt x="395840" y="471488"/>
                  </a:cubicBezTo>
                  <a:close/>
                  <a:moveTo>
                    <a:pt x="1677078" y="331788"/>
                  </a:moveTo>
                  <a:cubicBezTo>
                    <a:pt x="1618971" y="331788"/>
                    <a:pt x="1573097" y="377281"/>
                    <a:pt x="1570038" y="431872"/>
                  </a:cubicBezTo>
                  <a:cubicBezTo>
                    <a:pt x="1570038" y="459167"/>
                    <a:pt x="1582271" y="486463"/>
                    <a:pt x="1600621" y="504660"/>
                  </a:cubicBezTo>
                  <a:cubicBezTo>
                    <a:pt x="1618971" y="525890"/>
                    <a:pt x="1646495" y="534988"/>
                    <a:pt x="1674020" y="534988"/>
                  </a:cubicBezTo>
                  <a:cubicBezTo>
                    <a:pt x="1701544" y="534988"/>
                    <a:pt x="1729069" y="525890"/>
                    <a:pt x="1747418" y="504660"/>
                  </a:cubicBezTo>
                  <a:cubicBezTo>
                    <a:pt x="1768826" y="486463"/>
                    <a:pt x="1778001" y="462200"/>
                    <a:pt x="1778001" y="434905"/>
                  </a:cubicBezTo>
                  <a:cubicBezTo>
                    <a:pt x="1778001" y="380314"/>
                    <a:pt x="1732127" y="331788"/>
                    <a:pt x="1677078" y="331788"/>
                  </a:cubicBezTo>
                  <a:close/>
                  <a:moveTo>
                    <a:pt x="1676272" y="209550"/>
                  </a:moveTo>
                  <a:cubicBezTo>
                    <a:pt x="1798123" y="212595"/>
                    <a:pt x="1898650" y="313094"/>
                    <a:pt x="1898650" y="434910"/>
                  </a:cubicBezTo>
                  <a:cubicBezTo>
                    <a:pt x="1898650" y="492773"/>
                    <a:pt x="1874280" y="550636"/>
                    <a:pt x="1831632" y="593272"/>
                  </a:cubicBezTo>
                  <a:cubicBezTo>
                    <a:pt x="1788984" y="632862"/>
                    <a:pt x="1734151" y="657225"/>
                    <a:pt x="1673225" y="657225"/>
                  </a:cubicBezTo>
                  <a:cubicBezTo>
                    <a:pt x="1673225" y="657225"/>
                    <a:pt x="1673225" y="657225"/>
                    <a:pt x="1670179" y="657225"/>
                  </a:cubicBezTo>
                  <a:cubicBezTo>
                    <a:pt x="1612300" y="657225"/>
                    <a:pt x="1554420" y="632862"/>
                    <a:pt x="1514818" y="590226"/>
                  </a:cubicBezTo>
                  <a:cubicBezTo>
                    <a:pt x="1472171" y="547590"/>
                    <a:pt x="1447800" y="492773"/>
                    <a:pt x="1447800" y="431865"/>
                  </a:cubicBezTo>
                  <a:cubicBezTo>
                    <a:pt x="1450847" y="307003"/>
                    <a:pt x="1548328" y="209550"/>
                    <a:pt x="1676272" y="209550"/>
                  </a:cubicBezTo>
                  <a:close/>
                  <a:moveTo>
                    <a:pt x="128322" y="122238"/>
                  </a:moveTo>
                  <a:cubicBezTo>
                    <a:pt x="125280" y="128317"/>
                    <a:pt x="122238" y="137434"/>
                    <a:pt x="122238" y="155669"/>
                  </a:cubicBezTo>
                  <a:lnTo>
                    <a:pt x="122238" y="723900"/>
                  </a:lnTo>
                  <a:lnTo>
                    <a:pt x="256628" y="723900"/>
                  </a:lnTo>
                  <a:cubicBezTo>
                    <a:pt x="1583679" y="723900"/>
                    <a:pt x="2011759" y="723900"/>
                    <a:pt x="2149850" y="723900"/>
                  </a:cubicBezTo>
                  <a:lnTo>
                    <a:pt x="2154238" y="723900"/>
                  </a:lnTo>
                  <a:lnTo>
                    <a:pt x="2154238" y="152630"/>
                  </a:lnTo>
                  <a:cubicBezTo>
                    <a:pt x="2154238" y="134395"/>
                    <a:pt x="2151196" y="128317"/>
                    <a:pt x="2148154" y="122238"/>
                  </a:cubicBezTo>
                  <a:cubicBezTo>
                    <a:pt x="128322" y="122238"/>
                    <a:pt x="128322" y="122238"/>
                    <a:pt x="128322" y="122238"/>
                  </a:cubicBezTo>
                  <a:close/>
                  <a:moveTo>
                    <a:pt x="106520" y="0"/>
                  </a:moveTo>
                  <a:cubicBezTo>
                    <a:pt x="2169956" y="0"/>
                    <a:pt x="2169956" y="0"/>
                    <a:pt x="2169956" y="0"/>
                  </a:cubicBezTo>
                  <a:cubicBezTo>
                    <a:pt x="2179086" y="0"/>
                    <a:pt x="2188216" y="3039"/>
                    <a:pt x="2197346" y="6078"/>
                  </a:cubicBezTo>
                  <a:cubicBezTo>
                    <a:pt x="2276475" y="48624"/>
                    <a:pt x="2276475" y="127637"/>
                    <a:pt x="2276475" y="151949"/>
                  </a:cubicBezTo>
                  <a:lnTo>
                    <a:pt x="2276475" y="784225"/>
                  </a:lnTo>
                  <a:lnTo>
                    <a:pt x="2276475" y="1127458"/>
                  </a:lnTo>
                  <a:cubicBezTo>
                    <a:pt x="2276475" y="1446550"/>
                    <a:pt x="2276475" y="1446550"/>
                    <a:pt x="2276475" y="1446550"/>
                  </a:cubicBezTo>
                  <a:lnTo>
                    <a:pt x="2276475" y="1458913"/>
                  </a:lnTo>
                  <a:lnTo>
                    <a:pt x="2276475" y="1573943"/>
                  </a:lnTo>
                  <a:cubicBezTo>
                    <a:pt x="2276475" y="1832499"/>
                    <a:pt x="2276475" y="1832499"/>
                    <a:pt x="2276475" y="1832499"/>
                  </a:cubicBezTo>
                  <a:lnTo>
                    <a:pt x="2276475" y="2133600"/>
                  </a:lnTo>
                  <a:lnTo>
                    <a:pt x="2276475" y="2808288"/>
                  </a:lnTo>
                  <a:lnTo>
                    <a:pt x="2276475" y="3184841"/>
                  </a:lnTo>
                  <a:cubicBezTo>
                    <a:pt x="2276475" y="3251698"/>
                    <a:pt x="2249084" y="3300321"/>
                    <a:pt x="2197346" y="3327672"/>
                  </a:cubicBezTo>
                  <a:cubicBezTo>
                    <a:pt x="2188216" y="3330711"/>
                    <a:pt x="2179086" y="3333750"/>
                    <a:pt x="2169956" y="3333750"/>
                  </a:cubicBezTo>
                  <a:cubicBezTo>
                    <a:pt x="106520" y="3333750"/>
                    <a:pt x="106520" y="3333750"/>
                    <a:pt x="106520" y="3333750"/>
                  </a:cubicBezTo>
                  <a:cubicBezTo>
                    <a:pt x="97390" y="3333750"/>
                    <a:pt x="88259" y="3330711"/>
                    <a:pt x="79129" y="3327672"/>
                  </a:cubicBezTo>
                  <a:cubicBezTo>
                    <a:pt x="27391" y="3300321"/>
                    <a:pt x="0" y="3251698"/>
                    <a:pt x="0" y="3184841"/>
                  </a:cubicBezTo>
                  <a:lnTo>
                    <a:pt x="0" y="2808288"/>
                  </a:lnTo>
                  <a:lnTo>
                    <a:pt x="0" y="2574008"/>
                  </a:lnTo>
                  <a:cubicBezTo>
                    <a:pt x="0" y="2373436"/>
                    <a:pt x="0" y="2373436"/>
                    <a:pt x="0" y="2373436"/>
                  </a:cubicBezTo>
                  <a:cubicBezTo>
                    <a:pt x="0" y="2272390"/>
                    <a:pt x="0" y="2196606"/>
                    <a:pt x="0" y="2139768"/>
                  </a:cubicBezTo>
                  <a:lnTo>
                    <a:pt x="0" y="2133600"/>
                  </a:lnTo>
                  <a:lnTo>
                    <a:pt x="0" y="2067930"/>
                  </a:lnTo>
                  <a:cubicBezTo>
                    <a:pt x="0" y="1969253"/>
                    <a:pt x="0" y="1969253"/>
                    <a:pt x="0" y="1969253"/>
                  </a:cubicBezTo>
                  <a:lnTo>
                    <a:pt x="0" y="1458913"/>
                  </a:lnTo>
                  <a:lnTo>
                    <a:pt x="0" y="784225"/>
                  </a:lnTo>
                  <a:lnTo>
                    <a:pt x="0" y="154988"/>
                  </a:lnTo>
                  <a:cubicBezTo>
                    <a:pt x="0" y="127637"/>
                    <a:pt x="0" y="48624"/>
                    <a:pt x="79129" y="6078"/>
                  </a:cubicBezTo>
                  <a:cubicBezTo>
                    <a:pt x="88259" y="3039"/>
                    <a:pt x="97390" y="0"/>
                    <a:pt x="106520"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43" name="Oval 42"/>
          <p:cNvSpPr/>
          <p:nvPr/>
        </p:nvSpPr>
        <p:spPr bwMode="auto">
          <a:xfrm>
            <a:off x="7181142" y="1456190"/>
            <a:ext cx="1334184" cy="1302045"/>
          </a:xfrm>
          <a:prstGeom prst="ellipse">
            <a:avLst/>
          </a:prstGeom>
          <a:noFill/>
          <a:ln w="50800">
            <a:solidFill>
              <a:schemeClr val="accent1"/>
            </a:solidFill>
          </a:ln>
        </p:spPr>
        <p:txBody>
          <a:bodyPr vert="horz" wrap="square" lIns="91440" tIns="45720" rIns="91440" bIns="4572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 name="TextBox 43"/>
          <p:cNvSpPr txBox="1"/>
          <p:nvPr/>
        </p:nvSpPr>
        <p:spPr>
          <a:xfrm>
            <a:off x="7201806" y="2799408"/>
            <a:ext cx="1313520" cy="2215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Report Server</a:t>
            </a:r>
          </a:p>
        </p:txBody>
      </p:sp>
      <p:grpSp>
        <p:nvGrpSpPr>
          <p:cNvPr id="86" name="Group 85"/>
          <p:cNvGrpSpPr/>
          <p:nvPr/>
        </p:nvGrpSpPr>
        <p:grpSpPr>
          <a:xfrm>
            <a:off x="7565682" y="4661525"/>
            <a:ext cx="565105" cy="843201"/>
            <a:chOff x="3784715" y="5376863"/>
            <a:chExt cx="379465" cy="566206"/>
          </a:xfrm>
        </p:grpSpPr>
        <p:sp>
          <p:nvSpPr>
            <p:cNvPr id="88" name="Rectangle 87"/>
            <p:cNvSpPr/>
            <p:nvPr/>
          </p:nvSpPr>
          <p:spPr bwMode="auto">
            <a:xfrm>
              <a:off x="3795853" y="5376863"/>
              <a:ext cx="357188" cy="557103"/>
            </a:xfrm>
            <a:prstGeom prst="rect">
              <a:avLst/>
            </a:prstGeom>
            <a:solidFill>
              <a:schemeClr val="bg1"/>
            </a:solidFill>
            <a:ln>
              <a:noFill/>
            </a:ln>
          </p:spPr>
          <p:txBody>
            <a:bodyPr vert="horz" wrap="square" lIns="91440" tIns="45720" rIns="91440" bIns="4572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0" name="Freeform 87"/>
            <p:cNvSpPr>
              <a:spLocks noChangeAspect="1"/>
            </p:cNvSpPr>
            <p:nvPr/>
          </p:nvSpPr>
          <p:spPr bwMode="auto">
            <a:xfrm>
              <a:off x="3784715" y="5387367"/>
              <a:ext cx="379465" cy="555702"/>
            </a:xfrm>
            <a:custGeom>
              <a:avLst/>
              <a:gdLst>
                <a:gd name="connsiteX0" fmla="*/ 122238 w 2276475"/>
                <a:gd name="connsiteY0" fmla="*/ 2868613 h 3333750"/>
                <a:gd name="connsiteX1" fmla="*/ 122238 w 2276475"/>
                <a:gd name="connsiteY1" fmla="*/ 3185748 h 3333750"/>
                <a:gd name="connsiteX2" fmla="*/ 128322 w 2276475"/>
                <a:gd name="connsiteY2" fmla="*/ 3213101 h 3333750"/>
                <a:gd name="connsiteX3" fmla="*/ 2148154 w 2276475"/>
                <a:gd name="connsiteY3" fmla="*/ 3213101 h 3333750"/>
                <a:gd name="connsiteX4" fmla="*/ 2154238 w 2276475"/>
                <a:gd name="connsiteY4" fmla="*/ 3185748 h 3333750"/>
                <a:gd name="connsiteX5" fmla="*/ 2154238 w 2276475"/>
                <a:gd name="connsiteY5" fmla="*/ 2868613 h 3333750"/>
                <a:gd name="connsiteX6" fmla="*/ 2019847 w 2276475"/>
                <a:gd name="connsiteY6" fmla="*/ 2868613 h 3333750"/>
                <a:gd name="connsiteX7" fmla="*/ 126626 w 2276475"/>
                <a:gd name="connsiteY7" fmla="*/ 2868613 h 3333750"/>
                <a:gd name="connsiteX8" fmla="*/ 399008 w 2276475"/>
                <a:gd name="connsiteY8" fmla="*/ 2470150 h 3333750"/>
                <a:gd name="connsiteX9" fmla="*/ 1342482 w 2276475"/>
                <a:gd name="connsiteY9" fmla="*/ 2470150 h 3333750"/>
                <a:gd name="connsiteX10" fmla="*/ 1403351 w 2276475"/>
                <a:gd name="connsiteY10" fmla="*/ 2531269 h 3333750"/>
                <a:gd name="connsiteX11" fmla="*/ 1342482 w 2276475"/>
                <a:gd name="connsiteY11" fmla="*/ 2592388 h 3333750"/>
                <a:gd name="connsiteX12" fmla="*/ 399008 w 2276475"/>
                <a:gd name="connsiteY12" fmla="*/ 2592388 h 3333750"/>
                <a:gd name="connsiteX13" fmla="*/ 338138 w 2276475"/>
                <a:gd name="connsiteY13" fmla="*/ 2531269 h 3333750"/>
                <a:gd name="connsiteX14" fmla="*/ 399008 w 2276475"/>
                <a:gd name="connsiteY14" fmla="*/ 2470150 h 3333750"/>
                <a:gd name="connsiteX15" fmla="*/ 1677078 w 2276475"/>
                <a:gd name="connsiteY15" fmla="*/ 2373313 h 3333750"/>
                <a:gd name="connsiteX16" fmla="*/ 1600621 w 2276475"/>
                <a:gd name="connsiteY16" fmla="*/ 2403641 h 3333750"/>
                <a:gd name="connsiteX17" fmla="*/ 1570038 w 2276475"/>
                <a:gd name="connsiteY17" fmla="*/ 2473397 h 3333750"/>
                <a:gd name="connsiteX18" fmla="*/ 1600621 w 2276475"/>
                <a:gd name="connsiteY18" fmla="*/ 2546185 h 3333750"/>
                <a:gd name="connsiteX19" fmla="*/ 1674020 w 2276475"/>
                <a:gd name="connsiteY19" fmla="*/ 2576513 h 3333750"/>
                <a:gd name="connsiteX20" fmla="*/ 1747418 w 2276475"/>
                <a:gd name="connsiteY20" fmla="*/ 2546185 h 3333750"/>
                <a:gd name="connsiteX21" fmla="*/ 1778001 w 2276475"/>
                <a:gd name="connsiteY21" fmla="*/ 2473397 h 3333750"/>
                <a:gd name="connsiteX22" fmla="*/ 1677078 w 2276475"/>
                <a:gd name="connsiteY22" fmla="*/ 2373313 h 3333750"/>
                <a:gd name="connsiteX23" fmla="*/ 1676272 w 2276475"/>
                <a:gd name="connsiteY23" fmla="*/ 2252663 h 3333750"/>
                <a:gd name="connsiteX24" fmla="*/ 1898650 w 2276475"/>
                <a:gd name="connsiteY24" fmla="*/ 2474190 h 3333750"/>
                <a:gd name="connsiteX25" fmla="*/ 1834678 w 2276475"/>
                <a:gd name="connsiteY25" fmla="*/ 2631990 h 3333750"/>
                <a:gd name="connsiteX26" fmla="*/ 1673225 w 2276475"/>
                <a:gd name="connsiteY26" fmla="*/ 2698751 h 3333750"/>
                <a:gd name="connsiteX27" fmla="*/ 1514818 w 2276475"/>
                <a:gd name="connsiteY27" fmla="*/ 2631990 h 3333750"/>
                <a:gd name="connsiteX28" fmla="*/ 1447800 w 2276475"/>
                <a:gd name="connsiteY28" fmla="*/ 2474190 h 3333750"/>
                <a:gd name="connsiteX29" fmla="*/ 1514818 w 2276475"/>
                <a:gd name="connsiteY29" fmla="*/ 2316390 h 3333750"/>
                <a:gd name="connsiteX30" fmla="*/ 1676272 w 2276475"/>
                <a:gd name="connsiteY30" fmla="*/ 2252663 h 3333750"/>
                <a:gd name="connsiteX31" fmla="*/ 122238 w 2276475"/>
                <a:gd name="connsiteY31" fmla="*/ 2193925 h 3333750"/>
                <a:gd name="connsiteX32" fmla="*/ 122238 w 2276475"/>
                <a:gd name="connsiteY32" fmla="*/ 2203756 h 3333750"/>
                <a:gd name="connsiteX33" fmla="*/ 122238 w 2276475"/>
                <a:gd name="connsiteY33" fmla="*/ 2374283 h 3333750"/>
                <a:gd name="connsiteX34" fmla="*/ 122238 w 2276475"/>
                <a:gd name="connsiteY34" fmla="*/ 2574870 h 3333750"/>
                <a:gd name="connsiteX35" fmla="*/ 122238 w 2276475"/>
                <a:gd name="connsiteY35" fmla="*/ 2747963 h 3333750"/>
                <a:gd name="connsiteX36" fmla="*/ 256628 w 2276475"/>
                <a:gd name="connsiteY36" fmla="*/ 2747963 h 3333750"/>
                <a:gd name="connsiteX37" fmla="*/ 2149850 w 2276475"/>
                <a:gd name="connsiteY37" fmla="*/ 2747963 h 3333750"/>
                <a:gd name="connsiteX38" fmla="*/ 2154238 w 2276475"/>
                <a:gd name="connsiteY38" fmla="*/ 2747963 h 3333750"/>
                <a:gd name="connsiteX39" fmla="*/ 2154238 w 2276475"/>
                <a:gd name="connsiteY39" fmla="*/ 2193925 h 3333750"/>
                <a:gd name="connsiteX40" fmla="*/ 2019847 w 2276475"/>
                <a:gd name="connsiteY40" fmla="*/ 2193925 h 3333750"/>
                <a:gd name="connsiteX41" fmla="*/ 126626 w 2276475"/>
                <a:gd name="connsiteY41" fmla="*/ 2193925 h 3333750"/>
                <a:gd name="connsiteX42" fmla="*/ 399008 w 2276475"/>
                <a:gd name="connsiteY42" fmla="*/ 1808163 h 3333750"/>
                <a:gd name="connsiteX43" fmla="*/ 1342482 w 2276475"/>
                <a:gd name="connsiteY43" fmla="*/ 1808163 h 3333750"/>
                <a:gd name="connsiteX44" fmla="*/ 1403351 w 2276475"/>
                <a:gd name="connsiteY44" fmla="*/ 1869282 h 3333750"/>
                <a:gd name="connsiteX45" fmla="*/ 1342482 w 2276475"/>
                <a:gd name="connsiteY45" fmla="*/ 1930401 h 3333750"/>
                <a:gd name="connsiteX46" fmla="*/ 399008 w 2276475"/>
                <a:gd name="connsiteY46" fmla="*/ 1930401 h 3333750"/>
                <a:gd name="connsiteX47" fmla="*/ 338138 w 2276475"/>
                <a:gd name="connsiteY47" fmla="*/ 1869282 h 3333750"/>
                <a:gd name="connsiteX48" fmla="*/ 399008 w 2276475"/>
                <a:gd name="connsiteY48" fmla="*/ 1808163 h 3333750"/>
                <a:gd name="connsiteX49" fmla="*/ 1674020 w 2276475"/>
                <a:gd name="connsiteY49" fmla="*/ 1692275 h 3333750"/>
                <a:gd name="connsiteX50" fmla="*/ 1570038 w 2276475"/>
                <a:gd name="connsiteY50" fmla="*/ 1793141 h 3333750"/>
                <a:gd name="connsiteX51" fmla="*/ 1674020 w 2276475"/>
                <a:gd name="connsiteY51" fmla="*/ 1897063 h 3333750"/>
                <a:gd name="connsiteX52" fmla="*/ 1778001 w 2276475"/>
                <a:gd name="connsiteY52" fmla="*/ 1796197 h 3333750"/>
                <a:gd name="connsiteX53" fmla="*/ 1747418 w 2276475"/>
                <a:gd name="connsiteY53" fmla="*/ 1722840 h 3333750"/>
                <a:gd name="connsiteX54" fmla="*/ 1674020 w 2276475"/>
                <a:gd name="connsiteY54" fmla="*/ 1692275 h 3333750"/>
                <a:gd name="connsiteX55" fmla="*/ 1673225 w 2276475"/>
                <a:gd name="connsiteY55" fmla="*/ 1571625 h 3333750"/>
                <a:gd name="connsiteX56" fmla="*/ 1834678 w 2276475"/>
                <a:gd name="connsiteY56" fmla="*/ 1638387 h 3333750"/>
                <a:gd name="connsiteX57" fmla="*/ 1898650 w 2276475"/>
                <a:gd name="connsiteY57" fmla="*/ 1796186 h 3333750"/>
                <a:gd name="connsiteX58" fmla="*/ 1673225 w 2276475"/>
                <a:gd name="connsiteY58" fmla="*/ 2017713 h 3333750"/>
                <a:gd name="connsiteX59" fmla="*/ 1447800 w 2276475"/>
                <a:gd name="connsiteY59" fmla="*/ 1796186 h 3333750"/>
                <a:gd name="connsiteX60" fmla="*/ 1673225 w 2276475"/>
                <a:gd name="connsiteY60" fmla="*/ 1571625 h 3333750"/>
                <a:gd name="connsiteX61" fmla="*/ 122238 w 2276475"/>
                <a:gd name="connsiteY61" fmla="*/ 1519238 h 3333750"/>
                <a:gd name="connsiteX62" fmla="*/ 122238 w 2276475"/>
                <a:gd name="connsiteY62" fmla="*/ 1970070 h 3333750"/>
                <a:gd name="connsiteX63" fmla="*/ 122238 w 2276475"/>
                <a:gd name="connsiteY63" fmla="*/ 2073275 h 3333750"/>
                <a:gd name="connsiteX64" fmla="*/ 256628 w 2276475"/>
                <a:gd name="connsiteY64" fmla="*/ 2073275 h 3333750"/>
                <a:gd name="connsiteX65" fmla="*/ 2149850 w 2276475"/>
                <a:gd name="connsiteY65" fmla="*/ 2073275 h 3333750"/>
                <a:gd name="connsiteX66" fmla="*/ 2154238 w 2276475"/>
                <a:gd name="connsiteY66" fmla="*/ 2073275 h 3333750"/>
                <a:gd name="connsiteX67" fmla="*/ 2154238 w 2276475"/>
                <a:gd name="connsiteY67" fmla="*/ 1833306 h 3333750"/>
                <a:gd name="connsiteX68" fmla="*/ 2154238 w 2276475"/>
                <a:gd name="connsiteY68" fmla="*/ 1541561 h 3333750"/>
                <a:gd name="connsiteX69" fmla="*/ 2154238 w 2276475"/>
                <a:gd name="connsiteY69" fmla="*/ 1519238 h 3333750"/>
                <a:gd name="connsiteX70" fmla="*/ 2019847 w 2276475"/>
                <a:gd name="connsiteY70" fmla="*/ 1519238 h 3333750"/>
                <a:gd name="connsiteX71" fmla="*/ 126626 w 2276475"/>
                <a:gd name="connsiteY71" fmla="*/ 1519238 h 3333750"/>
                <a:gd name="connsiteX72" fmla="*/ 399000 w 2276475"/>
                <a:gd name="connsiteY72" fmla="*/ 1143000 h 3333750"/>
                <a:gd name="connsiteX73" fmla="*/ 1339314 w 2276475"/>
                <a:gd name="connsiteY73" fmla="*/ 1143000 h 3333750"/>
                <a:gd name="connsiteX74" fmla="*/ 1400176 w 2276475"/>
                <a:gd name="connsiteY74" fmla="*/ 1203325 h 3333750"/>
                <a:gd name="connsiteX75" fmla="*/ 1339314 w 2276475"/>
                <a:gd name="connsiteY75" fmla="*/ 1263650 h 3333750"/>
                <a:gd name="connsiteX76" fmla="*/ 399000 w 2276475"/>
                <a:gd name="connsiteY76" fmla="*/ 1263650 h 3333750"/>
                <a:gd name="connsiteX77" fmla="*/ 338138 w 2276475"/>
                <a:gd name="connsiteY77" fmla="*/ 1203325 h 3333750"/>
                <a:gd name="connsiteX78" fmla="*/ 399000 w 2276475"/>
                <a:gd name="connsiteY78" fmla="*/ 1143000 h 3333750"/>
                <a:gd name="connsiteX79" fmla="*/ 1674020 w 2276475"/>
                <a:gd name="connsiteY79" fmla="*/ 1012825 h 3333750"/>
                <a:gd name="connsiteX80" fmla="*/ 1603679 w 2276475"/>
                <a:gd name="connsiteY80" fmla="*/ 1043153 h 3333750"/>
                <a:gd name="connsiteX81" fmla="*/ 1570038 w 2276475"/>
                <a:gd name="connsiteY81" fmla="*/ 1115942 h 3333750"/>
                <a:gd name="connsiteX82" fmla="*/ 1674020 w 2276475"/>
                <a:gd name="connsiteY82" fmla="*/ 1216025 h 3333750"/>
                <a:gd name="connsiteX83" fmla="*/ 1778001 w 2276475"/>
                <a:gd name="connsiteY83" fmla="*/ 1115942 h 3333750"/>
                <a:gd name="connsiteX84" fmla="*/ 1747418 w 2276475"/>
                <a:gd name="connsiteY84" fmla="*/ 1043153 h 3333750"/>
                <a:gd name="connsiteX85" fmla="*/ 1674020 w 2276475"/>
                <a:gd name="connsiteY85" fmla="*/ 1012825 h 3333750"/>
                <a:gd name="connsiteX86" fmla="*/ 1673225 w 2276475"/>
                <a:gd name="connsiteY86" fmla="*/ 890588 h 3333750"/>
                <a:gd name="connsiteX87" fmla="*/ 1676272 w 2276475"/>
                <a:gd name="connsiteY87" fmla="*/ 890588 h 3333750"/>
                <a:gd name="connsiteX88" fmla="*/ 1831632 w 2276475"/>
                <a:gd name="connsiteY88" fmla="*/ 957350 h 3333750"/>
                <a:gd name="connsiteX89" fmla="*/ 1898650 w 2276475"/>
                <a:gd name="connsiteY89" fmla="*/ 1115149 h 3333750"/>
                <a:gd name="connsiteX90" fmla="*/ 1673225 w 2276475"/>
                <a:gd name="connsiteY90" fmla="*/ 1336676 h 3333750"/>
                <a:gd name="connsiteX91" fmla="*/ 1447800 w 2276475"/>
                <a:gd name="connsiteY91" fmla="*/ 1115149 h 3333750"/>
                <a:gd name="connsiteX92" fmla="*/ 1514818 w 2276475"/>
                <a:gd name="connsiteY92" fmla="*/ 954315 h 3333750"/>
                <a:gd name="connsiteX93" fmla="*/ 1673225 w 2276475"/>
                <a:gd name="connsiteY93" fmla="*/ 890588 h 3333750"/>
                <a:gd name="connsiteX94" fmla="*/ 122238 w 2276475"/>
                <a:gd name="connsiteY94" fmla="*/ 844550 h 3333750"/>
                <a:gd name="connsiteX95" fmla="*/ 122238 w 2276475"/>
                <a:gd name="connsiteY95" fmla="*/ 1398588 h 3333750"/>
                <a:gd name="connsiteX96" fmla="*/ 256628 w 2276475"/>
                <a:gd name="connsiteY96" fmla="*/ 1398588 h 3333750"/>
                <a:gd name="connsiteX97" fmla="*/ 2149850 w 2276475"/>
                <a:gd name="connsiteY97" fmla="*/ 1398588 h 3333750"/>
                <a:gd name="connsiteX98" fmla="*/ 2154238 w 2276475"/>
                <a:gd name="connsiteY98" fmla="*/ 1398588 h 3333750"/>
                <a:gd name="connsiteX99" fmla="*/ 2154238 w 2276475"/>
                <a:gd name="connsiteY99" fmla="*/ 1341995 h 3333750"/>
                <a:gd name="connsiteX100" fmla="*/ 2154238 w 2276475"/>
                <a:gd name="connsiteY100" fmla="*/ 1128212 h 3333750"/>
                <a:gd name="connsiteX101" fmla="*/ 2154238 w 2276475"/>
                <a:gd name="connsiteY101" fmla="*/ 844550 h 3333750"/>
                <a:gd name="connsiteX102" fmla="*/ 2019847 w 2276475"/>
                <a:gd name="connsiteY102" fmla="*/ 844550 h 3333750"/>
                <a:gd name="connsiteX103" fmla="*/ 126626 w 2276475"/>
                <a:gd name="connsiteY103" fmla="*/ 844550 h 3333750"/>
                <a:gd name="connsiteX104" fmla="*/ 395840 w 2276475"/>
                <a:gd name="connsiteY104" fmla="*/ 471488 h 3333750"/>
                <a:gd name="connsiteX105" fmla="*/ 1342474 w 2276475"/>
                <a:gd name="connsiteY105" fmla="*/ 471488 h 3333750"/>
                <a:gd name="connsiteX106" fmla="*/ 1403351 w 2276475"/>
                <a:gd name="connsiteY106" fmla="*/ 531813 h 3333750"/>
                <a:gd name="connsiteX107" fmla="*/ 1342474 w 2276475"/>
                <a:gd name="connsiteY107" fmla="*/ 592138 h 3333750"/>
                <a:gd name="connsiteX108" fmla="*/ 395840 w 2276475"/>
                <a:gd name="connsiteY108" fmla="*/ 592138 h 3333750"/>
                <a:gd name="connsiteX109" fmla="*/ 334963 w 2276475"/>
                <a:gd name="connsiteY109" fmla="*/ 531813 h 3333750"/>
                <a:gd name="connsiteX110" fmla="*/ 395840 w 2276475"/>
                <a:gd name="connsiteY110" fmla="*/ 471488 h 3333750"/>
                <a:gd name="connsiteX111" fmla="*/ 1677078 w 2276475"/>
                <a:gd name="connsiteY111" fmla="*/ 331788 h 3333750"/>
                <a:gd name="connsiteX112" fmla="*/ 1570038 w 2276475"/>
                <a:gd name="connsiteY112" fmla="*/ 431872 h 3333750"/>
                <a:gd name="connsiteX113" fmla="*/ 1600621 w 2276475"/>
                <a:gd name="connsiteY113" fmla="*/ 504660 h 3333750"/>
                <a:gd name="connsiteX114" fmla="*/ 1674020 w 2276475"/>
                <a:gd name="connsiteY114" fmla="*/ 534988 h 3333750"/>
                <a:gd name="connsiteX115" fmla="*/ 1747418 w 2276475"/>
                <a:gd name="connsiteY115" fmla="*/ 504660 h 3333750"/>
                <a:gd name="connsiteX116" fmla="*/ 1778001 w 2276475"/>
                <a:gd name="connsiteY116" fmla="*/ 434905 h 3333750"/>
                <a:gd name="connsiteX117" fmla="*/ 1677078 w 2276475"/>
                <a:gd name="connsiteY117" fmla="*/ 331788 h 3333750"/>
                <a:gd name="connsiteX118" fmla="*/ 1676272 w 2276475"/>
                <a:gd name="connsiteY118" fmla="*/ 209550 h 3333750"/>
                <a:gd name="connsiteX119" fmla="*/ 1898650 w 2276475"/>
                <a:gd name="connsiteY119" fmla="*/ 434910 h 3333750"/>
                <a:gd name="connsiteX120" fmla="*/ 1831632 w 2276475"/>
                <a:gd name="connsiteY120" fmla="*/ 593272 h 3333750"/>
                <a:gd name="connsiteX121" fmla="*/ 1673225 w 2276475"/>
                <a:gd name="connsiteY121" fmla="*/ 657225 h 3333750"/>
                <a:gd name="connsiteX122" fmla="*/ 1670179 w 2276475"/>
                <a:gd name="connsiteY122" fmla="*/ 657225 h 3333750"/>
                <a:gd name="connsiteX123" fmla="*/ 1514818 w 2276475"/>
                <a:gd name="connsiteY123" fmla="*/ 590226 h 3333750"/>
                <a:gd name="connsiteX124" fmla="*/ 1447800 w 2276475"/>
                <a:gd name="connsiteY124" fmla="*/ 431865 h 3333750"/>
                <a:gd name="connsiteX125" fmla="*/ 1676272 w 2276475"/>
                <a:gd name="connsiteY125" fmla="*/ 209550 h 3333750"/>
                <a:gd name="connsiteX126" fmla="*/ 128322 w 2276475"/>
                <a:gd name="connsiteY126" fmla="*/ 122238 h 3333750"/>
                <a:gd name="connsiteX127" fmla="*/ 122238 w 2276475"/>
                <a:gd name="connsiteY127" fmla="*/ 155669 h 3333750"/>
                <a:gd name="connsiteX128" fmla="*/ 122238 w 2276475"/>
                <a:gd name="connsiteY128" fmla="*/ 723900 h 3333750"/>
                <a:gd name="connsiteX129" fmla="*/ 256628 w 2276475"/>
                <a:gd name="connsiteY129" fmla="*/ 723900 h 3333750"/>
                <a:gd name="connsiteX130" fmla="*/ 2149850 w 2276475"/>
                <a:gd name="connsiteY130" fmla="*/ 723900 h 3333750"/>
                <a:gd name="connsiteX131" fmla="*/ 2154238 w 2276475"/>
                <a:gd name="connsiteY131" fmla="*/ 723900 h 3333750"/>
                <a:gd name="connsiteX132" fmla="*/ 2154238 w 2276475"/>
                <a:gd name="connsiteY132" fmla="*/ 152630 h 3333750"/>
                <a:gd name="connsiteX133" fmla="*/ 2148154 w 2276475"/>
                <a:gd name="connsiteY133" fmla="*/ 122238 h 3333750"/>
                <a:gd name="connsiteX134" fmla="*/ 128322 w 2276475"/>
                <a:gd name="connsiteY134" fmla="*/ 122238 h 3333750"/>
                <a:gd name="connsiteX135" fmla="*/ 106520 w 2276475"/>
                <a:gd name="connsiteY135" fmla="*/ 0 h 3333750"/>
                <a:gd name="connsiteX136" fmla="*/ 2169956 w 2276475"/>
                <a:gd name="connsiteY136" fmla="*/ 0 h 3333750"/>
                <a:gd name="connsiteX137" fmla="*/ 2197346 w 2276475"/>
                <a:gd name="connsiteY137" fmla="*/ 6078 h 3333750"/>
                <a:gd name="connsiteX138" fmla="*/ 2276475 w 2276475"/>
                <a:gd name="connsiteY138" fmla="*/ 151949 h 3333750"/>
                <a:gd name="connsiteX139" fmla="*/ 2276475 w 2276475"/>
                <a:gd name="connsiteY139" fmla="*/ 784225 h 3333750"/>
                <a:gd name="connsiteX140" fmla="*/ 2276475 w 2276475"/>
                <a:gd name="connsiteY140" fmla="*/ 1127458 h 3333750"/>
                <a:gd name="connsiteX141" fmla="*/ 2276475 w 2276475"/>
                <a:gd name="connsiteY141" fmla="*/ 1446550 h 3333750"/>
                <a:gd name="connsiteX142" fmla="*/ 2276475 w 2276475"/>
                <a:gd name="connsiteY142" fmla="*/ 1458913 h 3333750"/>
                <a:gd name="connsiteX143" fmla="*/ 2276475 w 2276475"/>
                <a:gd name="connsiteY143" fmla="*/ 1573943 h 3333750"/>
                <a:gd name="connsiteX144" fmla="*/ 2276475 w 2276475"/>
                <a:gd name="connsiteY144" fmla="*/ 1832499 h 3333750"/>
                <a:gd name="connsiteX145" fmla="*/ 2276475 w 2276475"/>
                <a:gd name="connsiteY145" fmla="*/ 2133600 h 3333750"/>
                <a:gd name="connsiteX146" fmla="*/ 2276475 w 2276475"/>
                <a:gd name="connsiteY146" fmla="*/ 2808288 h 3333750"/>
                <a:gd name="connsiteX147" fmla="*/ 2276475 w 2276475"/>
                <a:gd name="connsiteY147" fmla="*/ 3184841 h 3333750"/>
                <a:gd name="connsiteX148" fmla="*/ 2197346 w 2276475"/>
                <a:gd name="connsiteY148" fmla="*/ 3327672 h 3333750"/>
                <a:gd name="connsiteX149" fmla="*/ 2169956 w 2276475"/>
                <a:gd name="connsiteY149" fmla="*/ 3333750 h 3333750"/>
                <a:gd name="connsiteX150" fmla="*/ 106520 w 2276475"/>
                <a:gd name="connsiteY150" fmla="*/ 3333750 h 3333750"/>
                <a:gd name="connsiteX151" fmla="*/ 79129 w 2276475"/>
                <a:gd name="connsiteY151" fmla="*/ 3327672 h 3333750"/>
                <a:gd name="connsiteX152" fmla="*/ 0 w 2276475"/>
                <a:gd name="connsiteY152" fmla="*/ 3184841 h 3333750"/>
                <a:gd name="connsiteX153" fmla="*/ 0 w 2276475"/>
                <a:gd name="connsiteY153" fmla="*/ 2808288 h 3333750"/>
                <a:gd name="connsiteX154" fmla="*/ 0 w 2276475"/>
                <a:gd name="connsiteY154" fmla="*/ 2574008 h 3333750"/>
                <a:gd name="connsiteX155" fmla="*/ 0 w 2276475"/>
                <a:gd name="connsiteY155" fmla="*/ 2373436 h 3333750"/>
                <a:gd name="connsiteX156" fmla="*/ 0 w 2276475"/>
                <a:gd name="connsiteY156" fmla="*/ 2139768 h 3333750"/>
                <a:gd name="connsiteX157" fmla="*/ 0 w 2276475"/>
                <a:gd name="connsiteY157" fmla="*/ 2133600 h 3333750"/>
                <a:gd name="connsiteX158" fmla="*/ 0 w 2276475"/>
                <a:gd name="connsiteY158" fmla="*/ 2067930 h 3333750"/>
                <a:gd name="connsiteX159" fmla="*/ 0 w 2276475"/>
                <a:gd name="connsiteY159" fmla="*/ 1969253 h 3333750"/>
                <a:gd name="connsiteX160" fmla="*/ 0 w 2276475"/>
                <a:gd name="connsiteY160" fmla="*/ 1458913 h 3333750"/>
                <a:gd name="connsiteX161" fmla="*/ 0 w 2276475"/>
                <a:gd name="connsiteY161" fmla="*/ 784225 h 3333750"/>
                <a:gd name="connsiteX162" fmla="*/ 0 w 2276475"/>
                <a:gd name="connsiteY162" fmla="*/ 154988 h 3333750"/>
                <a:gd name="connsiteX163" fmla="*/ 79129 w 2276475"/>
                <a:gd name="connsiteY163" fmla="*/ 6078 h 3333750"/>
                <a:gd name="connsiteX164" fmla="*/ 106520 w 2276475"/>
                <a:gd name="connsiteY164" fmla="*/ 0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2276475" h="3333750">
                  <a:moveTo>
                    <a:pt x="122238" y="2868613"/>
                  </a:moveTo>
                  <a:lnTo>
                    <a:pt x="122238" y="3185748"/>
                  </a:lnTo>
                  <a:cubicBezTo>
                    <a:pt x="122238" y="3200944"/>
                    <a:pt x="125280" y="3210062"/>
                    <a:pt x="128322" y="3213101"/>
                  </a:cubicBezTo>
                  <a:cubicBezTo>
                    <a:pt x="2148154" y="3213101"/>
                    <a:pt x="2148154" y="3213101"/>
                    <a:pt x="2148154" y="3213101"/>
                  </a:cubicBezTo>
                  <a:cubicBezTo>
                    <a:pt x="2151196" y="3210062"/>
                    <a:pt x="2154238" y="3200944"/>
                    <a:pt x="2154238" y="3185748"/>
                  </a:cubicBezTo>
                  <a:lnTo>
                    <a:pt x="2154238" y="2868613"/>
                  </a:lnTo>
                  <a:lnTo>
                    <a:pt x="2019847" y="2868613"/>
                  </a:lnTo>
                  <a:cubicBezTo>
                    <a:pt x="692797" y="2868613"/>
                    <a:pt x="264716" y="2868613"/>
                    <a:pt x="126626" y="2868613"/>
                  </a:cubicBezTo>
                  <a:close/>
                  <a:moveTo>
                    <a:pt x="399008" y="2470150"/>
                  </a:moveTo>
                  <a:cubicBezTo>
                    <a:pt x="1342482" y="2470150"/>
                    <a:pt x="1342482" y="2470150"/>
                    <a:pt x="1342482" y="2470150"/>
                  </a:cubicBezTo>
                  <a:cubicBezTo>
                    <a:pt x="1375960" y="2470150"/>
                    <a:pt x="1403351" y="2497654"/>
                    <a:pt x="1403351" y="2531269"/>
                  </a:cubicBezTo>
                  <a:cubicBezTo>
                    <a:pt x="1403351" y="2564885"/>
                    <a:pt x="1375960" y="2592388"/>
                    <a:pt x="1342482" y="2592388"/>
                  </a:cubicBezTo>
                  <a:cubicBezTo>
                    <a:pt x="399008" y="2592388"/>
                    <a:pt x="399008" y="2592388"/>
                    <a:pt x="399008" y="2592388"/>
                  </a:cubicBezTo>
                  <a:cubicBezTo>
                    <a:pt x="365529" y="2592388"/>
                    <a:pt x="338138" y="2564885"/>
                    <a:pt x="338138" y="2531269"/>
                  </a:cubicBezTo>
                  <a:cubicBezTo>
                    <a:pt x="338138" y="2497654"/>
                    <a:pt x="365529" y="2470150"/>
                    <a:pt x="399008" y="2470150"/>
                  </a:cubicBezTo>
                  <a:close/>
                  <a:moveTo>
                    <a:pt x="1677078" y="2373313"/>
                  </a:moveTo>
                  <a:cubicBezTo>
                    <a:pt x="1646495" y="2373313"/>
                    <a:pt x="1618971" y="2385444"/>
                    <a:pt x="1600621" y="2403641"/>
                  </a:cubicBezTo>
                  <a:cubicBezTo>
                    <a:pt x="1582271" y="2421839"/>
                    <a:pt x="1570038" y="2446101"/>
                    <a:pt x="1570038" y="2473397"/>
                  </a:cubicBezTo>
                  <a:cubicBezTo>
                    <a:pt x="1570038" y="2500692"/>
                    <a:pt x="1582271" y="2527988"/>
                    <a:pt x="1600621" y="2546185"/>
                  </a:cubicBezTo>
                  <a:cubicBezTo>
                    <a:pt x="1618971" y="2564382"/>
                    <a:pt x="1646495" y="2576513"/>
                    <a:pt x="1674020" y="2576513"/>
                  </a:cubicBezTo>
                  <a:cubicBezTo>
                    <a:pt x="1701544" y="2576513"/>
                    <a:pt x="1729069" y="2564382"/>
                    <a:pt x="1747418" y="2546185"/>
                  </a:cubicBezTo>
                  <a:cubicBezTo>
                    <a:pt x="1768826" y="2524955"/>
                    <a:pt x="1778001" y="2500692"/>
                    <a:pt x="1778001" y="2473397"/>
                  </a:cubicBezTo>
                  <a:cubicBezTo>
                    <a:pt x="1778001" y="2418806"/>
                    <a:pt x="1732127" y="2373313"/>
                    <a:pt x="1677078" y="2373313"/>
                  </a:cubicBezTo>
                  <a:close/>
                  <a:moveTo>
                    <a:pt x="1676272" y="2252663"/>
                  </a:moveTo>
                  <a:cubicBezTo>
                    <a:pt x="1798123" y="2252663"/>
                    <a:pt x="1898650" y="2352805"/>
                    <a:pt x="1898650" y="2474190"/>
                  </a:cubicBezTo>
                  <a:cubicBezTo>
                    <a:pt x="1898650" y="2534882"/>
                    <a:pt x="1877326" y="2589505"/>
                    <a:pt x="1834678" y="2631990"/>
                  </a:cubicBezTo>
                  <a:cubicBezTo>
                    <a:pt x="1792030" y="2674474"/>
                    <a:pt x="1734151" y="2698751"/>
                    <a:pt x="1673225" y="2698751"/>
                  </a:cubicBezTo>
                  <a:cubicBezTo>
                    <a:pt x="1612300" y="2698751"/>
                    <a:pt x="1557466" y="2674474"/>
                    <a:pt x="1514818" y="2631990"/>
                  </a:cubicBezTo>
                  <a:cubicBezTo>
                    <a:pt x="1472171" y="2589505"/>
                    <a:pt x="1447800" y="2534882"/>
                    <a:pt x="1447800" y="2474190"/>
                  </a:cubicBezTo>
                  <a:cubicBezTo>
                    <a:pt x="1447800" y="2416532"/>
                    <a:pt x="1472171" y="2358875"/>
                    <a:pt x="1514818" y="2316390"/>
                  </a:cubicBezTo>
                  <a:cubicBezTo>
                    <a:pt x="1557466" y="2276940"/>
                    <a:pt x="1615346" y="2252663"/>
                    <a:pt x="1676272" y="2252663"/>
                  </a:cubicBezTo>
                  <a:close/>
                  <a:moveTo>
                    <a:pt x="122238" y="2193925"/>
                  </a:moveTo>
                  <a:lnTo>
                    <a:pt x="122238" y="2203756"/>
                  </a:lnTo>
                  <a:cubicBezTo>
                    <a:pt x="122238" y="2374283"/>
                    <a:pt x="122238" y="2374283"/>
                    <a:pt x="122238" y="2374283"/>
                  </a:cubicBezTo>
                  <a:cubicBezTo>
                    <a:pt x="122238" y="2574870"/>
                    <a:pt x="122238" y="2574870"/>
                    <a:pt x="122238" y="2574870"/>
                  </a:cubicBezTo>
                  <a:lnTo>
                    <a:pt x="122238" y="2747963"/>
                  </a:lnTo>
                  <a:lnTo>
                    <a:pt x="256628" y="2747963"/>
                  </a:lnTo>
                  <a:cubicBezTo>
                    <a:pt x="1583679" y="2747963"/>
                    <a:pt x="2011759" y="2747963"/>
                    <a:pt x="2149850" y="2747963"/>
                  </a:cubicBezTo>
                  <a:lnTo>
                    <a:pt x="2154238" y="2747963"/>
                  </a:lnTo>
                  <a:lnTo>
                    <a:pt x="2154238" y="2193925"/>
                  </a:lnTo>
                  <a:lnTo>
                    <a:pt x="2019847" y="2193925"/>
                  </a:lnTo>
                  <a:cubicBezTo>
                    <a:pt x="692797" y="2193925"/>
                    <a:pt x="264716" y="2193925"/>
                    <a:pt x="126626" y="2193925"/>
                  </a:cubicBezTo>
                  <a:close/>
                  <a:moveTo>
                    <a:pt x="399008" y="1808163"/>
                  </a:moveTo>
                  <a:cubicBezTo>
                    <a:pt x="1342482" y="1808163"/>
                    <a:pt x="1342482" y="1808163"/>
                    <a:pt x="1342482" y="1808163"/>
                  </a:cubicBezTo>
                  <a:cubicBezTo>
                    <a:pt x="1375960" y="1808163"/>
                    <a:pt x="1403351" y="1835666"/>
                    <a:pt x="1403351" y="1869282"/>
                  </a:cubicBezTo>
                  <a:cubicBezTo>
                    <a:pt x="1403351" y="1902897"/>
                    <a:pt x="1375960" y="1930401"/>
                    <a:pt x="1342482" y="1930401"/>
                  </a:cubicBezTo>
                  <a:cubicBezTo>
                    <a:pt x="399008" y="1930401"/>
                    <a:pt x="399008" y="1930401"/>
                    <a:pt x="399008" y="1930401"/>
                  </a:cubicBezTo>
                  <a:cubicBezTo>
                    <a:pt x="365529" y="1930401"/>
                    <a:pt x="338138" y="1902897"/>
                    <a:pt x="338138" y="1869282"/>
                  </a:cubicBezTo>
                  <a:cubicBezTo>
                    <a:pt x="338138" y="1835666"/>
                    <a:pt x="365529" y="1808163"/>
                    <a:pt x="399008" y="1808163"/>
                  </a:cubicBezTo>
                  <a:close/>
                  <a:moveTo>
                    <a:pt x="1674020" y="1692275"/>
                  </a:moveTo>
                  <a:cubicBezTo>
                    <a:pt x="1618971" y="1692275"/>
                    <a:pt x="1570038" y="1741180"/>
                    <a:pt x="1570038" y="1793141"/>
                  </a:cubicBezTo>
                  <a:cubicBezTo>
                    <a:pt x="1570038" y="1851215"/>
                    <a:pt x="1618971" y="1897063"/>
                    <a:pt x="1674020" y="1897063"/>
                  </a:cubicBezTo>
                  <a:cubicBezTo>
                    <a:pt x="1729069" y="1897063"/>
                    <a:pt x="1778001" y="1851215"/>
                    <a:pt x="1778001" y="1796197"/>
                  </a:cubicBezTo>
                  <a:cubicBezTo>
                    <a:pt x="1778001" y="1768689"/>
                    <a:pt x="1768826" y="1744236"/>
                    <a:pt x="1747418" y="1722840"/>
                  </a:cubicBezTo>
                  <a:cubicBezTo>
                    <a:pt x="1729069" y="1701445"/>
                    <a:pt x="1701544" y="1692275"/>
                    <a:pt x="1674020" y="1692275"/>
                  </a:cubicBezTo>
                  <a:close/>
                  <a:moveTo>
                    <a:pt x="1673225" y="1571625"/>
                  </a:moveTo>
                  <a:cubicBezTo>
                    <a:pt x="1731105" y="1571625"/>
                    <a:pt x="1792030" y="1595902"/>
                    <a:pt x="1834678" y="1638387"/>
                  </a:cubicBezTo>
                  <a:cubicBezTo>
                    <a:pt x="1877326" y="1680871"/>
                    <a:pt x="1898650" y="1738529"/>
                    <a:pt x="1898650" y="1796186"/>
                  </a:cubicBezTo>
                  <a:cubicBezTo>
                    <a:pt x="1898650" y="1917571"/>
                    <a:pt x="1795077" y="2017713"/>
                    <a:pt x="1673225" y="2017713"/>
                  </a:cubicBezTo>
                  <a:cubicBezTo>
                    <a:pt x="1548328" y="2017713"/>
                    <a:pt x="1447800" y="1917571"/>
                    <a:pt x="1447800" y="1796186"/>
                  </a:cubicBezTo>
                  <a:cubicBezTo>
                    <a:pt x="1447800" y="1674802"/>
                    <a:pt x="1551374" y="1571625"/>
                    <a:pt x="1673225" y="1571625"/>
                  </a:cubicBezTo>
                  <a:close/>
                  <a:moveTo>
                    <a:pt x="122238" y="1519238"/>
                  </a:moveTo>
                  <a:lnTo>
                    <a:pt x="122238" y="1970070"/>
                  </a:lnTo>
                  <a:lnTo>
                    <a:pt x="122238" y="2073275"/>
                  </a:lnTo>
                  <a:lnTo>
                    <a:pt x="256628" y="2073275"/>
                  </a:lnTo>
                  <a:cubicBezTo>
                    <a:pt x="1583679" y="2073275"/>
                    <a:pt x="2011759" y="2073275"/>
                    <a:pt x="2149850" y="2073275"/>
                  </a:cubicBezTo>
                  <a:lnTo>
                    <a:pt x="2154238" y="2073275"/>
                  </a:lnTo>
                  <a:lnTo>
                    <a:pt x="2154238" y="1833306"/>
                  </a:lnTo>
                  <a:cubicBezTo>
                    <a:pt x="2154238" y="1688564"/>
                    <a:pt x="2154238" y="1598101"/>
                    <a:pt x="2154238" y="1541561"/>
                  </a:cubicBezTo>
                  <a:lnTo>
                    <a:pt x="2154238" y="1519238"/>
                  </a:lnTo>
                  <a:lnTo>
                    <a:pt x="2019847" y="1519238"/>
                  </a:lnTo>
                  <a:cubicBezTo>
                    <a:pt x="692797" y="1519238"/>
                    <a:pt x="264716" y="1519238"/>
                    <a:pt x="126626" y="1519238"/>
                  </a:cubicBezTo>
                  <a:close/>
                  <a:moveTo>
                    <a:pt x="399000" y="1143000"/>
                  </a:moveTo>
                  <a:cubicBezTo>
                    <a:pt x="1339314" y="1143000"/>
                    <a:pt x="1339314" y="1143000"/>
                    <a:pt x="1339314" y="1143000"/>
                  </a:cubicBezTo>
                  <a:cubicBezTo>
                    <a:pt x="1372788" y="1143000"/>
                    <a:pt x="1400176" y="1170146"/>
                    <a:pt x="1400176" y="1203325"/>
                  </a:cubicBezTo>
                  <a:cubicBezTo>
                    <a:pt x="1400176" y="1236504"/>
                    <a:pt x="1372788" y="1263650"/>
                    <a:pt x="1339314" y="1263650"/>
                  </a:cubicBezTo>
                  <a:cubicBezTo>
                    <a:pt x="399000" y="1263650"/>
                    <a:pt x="399000" y="1263650"/>
                    <a:pt x="399000" y="1263650"/>
                  </a:cubicBezTo>
                  <a:cubicBezTo>
                    <a:pt x="365526" y="1263650"/>
                    <a:pt x="338138" y="1236504"/>
                    <a:pt x="338138" y="1203325"/>
                  </a:cubicBezTo>
                  <a:cubicBezTo>
                    <a:pt x="338138" y="1170146"/>
                    <a:pt x="365526" y="1143000"/>
                    <a:pt x="399000" y="1143000"/>
                  </a:cubicBezTo>
                  <a:close/>
                  <a:moveTo>
                    <a:pt x="1674020" y="1012825"/>
                  </a:moveTo>
                  <a:cubicBezTo>
                    <a:pt x="1646495" y="1012825"/>
                    <a:pt x="1622029" y="1021924"/>
                    <a:pt x="1603679" y="1043153"/>
                  </a:cubicBezTo>
                  <a:cubicBezTo>
                    <a:pt x="1582271" y="1061351"/>
                    <a:pt x="1570038" y="1088646"/>
                    <a:pt x="1570038" y="1115942"/>
                  </a:cubicBezTo>
                  <a:cubicBezTo>
                    <a:pt x="1570038" y="1170533"/>
                    <a:pt x="1618971" y="1216025"/>
                    <a:pt x="1674020" y="1216025"/>
                  </a:cubicBezTo>
                  <a:cubicBezTo>
                    <a:pt x="1729069" y="1216025"/>
                    <a:pt x="1778001" y="1170533"/>
                    <a:pt x="1778001" y="1115942"/>
                  </a:cubicBezTo>
                  <a:cubicBezTo>
                    <a:pt x="1778001" y="1088646"/>
                    <a:pt x="1768826" y="1064383"/>
                    <a:pt x="1747418" y="1043153"/>
                  </a:cubicBezTo>
                  <a:cubicBezTo>
                    <a:pt x="1729069" y="1024956"/>
                    <a:pt x="1701544" y="1012825"/>
                    <a:pt x="1674020" y="1012825"/>
                  </a:cubicBezTo>
                  <a:close/>
                  <a:moveTo>
                    <a:pt x="1673225" y="890588"/>
                  </a:moveTo>
                  <a:cubicBezTo>
                    <a:pt x="1673225" y="890588"/>
                    <a:pt x="1676272" y="890588"/>
                    <a:pt x="1676272" y="890588"/>
                  </a:cubicBezTo>
                  <a:cubicBezTo>
                    <a:pt x="1734151" y="890588"/>
                    <a:pt x="1788984" y="914865"/>
                    <a:pt x="1831632" y="957350"/>
                  </a:cubicBezTo>
                  <a:cubicBezTo>
                    <a:pt x="1874280" y="999834"/>
                    <a:pt x="1898650" y="1057492"/>
                    <a:pt x="1898650" y="1115149"/>
                  </a:cubicBezTo>
                  <a:cubicBezTo>
                    <a:pt x="1898650" y="1236534"/>
                    <a:pt x="1798123" y="1336676"/>
                    <a:pt x="1673225" y="1336676"/>
                  </a:cubicBezTo>
                  <a:cubicBezTo>
                    <a:pt x="1551374" y="1336676"/>
                    <a:pt x="1447800" y="1236534"/>
                    <a:pt x="1447800" y="1115149"/>
                  </a:cubicBezTo>
                  <a:cubicBezTo>
                    <a:pt x="1447800" y="1054457"/>
                    <a:pt x="1472171" y="999834"/>
                    <a:pt x="1514818" y="954315"/>
                  </a:cubicBezTo>
                  <a:cubicBezTo>
                    <a:pt x="1557466" y="914865"/>
                    <a:pt x="1615346" y="890588"/>
                    <a:pt x="1673225" y="890588"/>
                  </a:cubicBezTo>
                  <a:close/>
                  <a:moveTo>
                    <a:pt x="122238" y="844550"/>
                  </a:moveTo>
                  <a:lnTo>
                    <a:pt x="122238" y="1398588"/>
                  </a:lnTo>
                  <a:lnTo>
                    <a:pt x="256628" y="1398588"/>
                  </a:lnTo>
                  <a:cubicBezTo>
                    <a:pt x="1583679" y="1398588"/>
                    <a:pt x="2011759" y="1398588"/>
                    <a:pt x="2149850" y="1398588"/>
                  </a:cubicBezTo>
                  <a:lnTo>
                    <a:pt x="2154238" y="1398588"/>
                  </a:lnTo>
                  <a:lnTo>
                    <a:pt x="2154238" y="1341995"/>
                  </a:lnTo>
                  <a:cubicBezTo>
                    <a:pt x="2154238" y="1128212"/>
                    <a:pt x="2154238" y="1128212"/>
                    <a:pt x="2154238" y="1128212"/>
                  </a:cubicBezTo>
                  <a:lnTo>
                    <a:pt x="2154238" y="844550"/>
                  </a:lnTo>
                  <a:lnTo>
                    <a:pt x="2019847" y="844550"/>
                  </a:lnTo>
                  <a:cubicBezTo>
                    <a:pt x="692797" y="844550"/>
                    <a:pt x="264716" y="844550"/>
                    <a:pt x="126626" y="844550"/>
                  </a:cubicBezTo>
                  <a:close/>
                  <a:moveTo>
                    <a:pt x="395840" y="471488"/>
                  </a:moveTo>
                  <a:cubicBezTo>
                    <a:pt x="1342474" y="471488"/>
                    <a:pt x="1342474" y="471488"/>
                    <a:pt x="1342474" y="471488"/>
                  </a:cubicBezTo>
                  <a:cubicBezTo>
                    <a:pt x="1375957" y="471488"/>
                    <a:pt x="1403351" y="498634"/>
                    <a:pt x="1403351" y="531813"/>
                  </a:cubicBezTo>
                  <a:cubicBezTo>
                    <a:pt x="1403351" y="564992"/>
                    <a:pt x="1375957" y="592138"/>
                    <a:pt x="1342474" y="592138"/>
                  </a:cubicBezTo>
                  <a:cubicBezTo>
                    <a:pt x="395840" y="592138"/>
                    <a:pt x="395840" y="592138"/>
                    <a:pt x="395840" y="592138"/>
                  </a:cubicBezTo>
                  <a:cubicBezTo>
                    <a:pt x="362358" y="592138"/>
                    <a:pt x="334963" y="564992"/>
                    <a:pt x="334963" y="531813"/>
                  </a:cubicBezTo>
                  <a:cubicBezTo>
                    <a:pt x="334963" y="498634"/>
                    <a:pt x="362358" y="471488"/>
                    <a:pt x="395840" y="471488"/>
                  </a:cubicBezTo>
                  <a:close/>
                  <a:moveTo>
                    <a:pt x="1677078" y="331788"/>
                  </a:moveTo>
                  <a:cubicBezTo>
                    <a:pt x="1618971" y="331788"/>
                    <a:pt x="1573097" y="377281"/>
                    <a:pt x="1570038" y="431872"/>
                  </a:cubicBezTo>
                  <a:cubicBezTo>
                    <a:pt x="1570038" y="459167"/>
                    <a:pt x="1582271" y="486463"/>
                    <a:pt x="1600621" y="504660"/>
                  </a:cubicBezTo>
                  <a:cubicBezTo>
                    <a:pt x="1618971" y="525890"/>
                    <a:pt x="1646495" y="534988"/>
                    <a:pt x="1674020" y="534988"/>
                  </a:cubicBezTo>
                  <a:cubicBezTo>
                    <a:pt x="1701544" y="534988"/>
                    <a:pt x="1729069" y="525890"/>
                    <a:pt x="1747418" y="504660"/>
                  </a:cubicBezTo>
                  <a:cubicBezTo>
                    <a:pt x="1768826" y="486463"/>
                    <a:pt x="1778001" y="462200"/>
                    <a:pt x="1778001" y="434905"/>
                  </a:cubicBezTo>
                  <a:cubicBezTo>
                    <a:pt x="1778001" y="380314"/>
                    <a:pt x="1732127" y="331788"/>
                    <a:pt x="1677078" y="331788"/>
                  </a:cubicBezTo>
                  <a:close/>
                  <a:moveTo>
                    <a:pt x="1676272" y="209550"/>
                  </a:moveTo>
                  <a:cubicBezTo>
                    <a:pt x="1798123" y="212595"/>
                    <a:pt x="1898650" y="313094"/>
                    <a:pt x="1898650" y="434910"/>
                  </a:cubicBezTo>
                  <a:cubicBezTo>
                    <a:pt x="1898650" y="492773"/>
                    <a:pt x="1874280" y="550636"/>
                    <a:pt x="1831632" y="593272"/>
                  </a:cubicBezTo>
                  <a:cubicBezTo>
                    <a:pt x="1788984" y="632862"/>
                    <a:pt x="1734151" y="657225"/>
                    <a:pt x="1673225" y="657225"/>
                  </a:cubicBezTo>
                  <a:cubicBezTo>
                    <a:pt x="1673225" y="657225"/>
                    <a:pt x="1673225" y="657225"/>
                    <a:pt x="1670179" y="657225"/>
                  </a:cubicBezTo>
                  <a:cubicBezTo>
                    <a:pt x="1612300" y="657225"/>
                    <a:pt x="1554420" y="632862"/>
                    <a:pt x="1514818" y="590226"/>
                  </a:cubicBezTo>
                  <a:cubicBezTo>
                    <a:pt x="1472171" y="547590"/>
                    <a:pt x="1447800" y="492773"/>
                    <a:pt x="1447800" y="431865"/>
                  </a:cubicBezTo>
                  <a:cubicBezTo>
                    <a:pt x="1450847" y="307003"/>
                    <a:pt x="1548328" y="209550"/>
                    <a:pt x="1676272" y="209550"/>
                  </a:cubicBezTo>
                  <a:close/>
                  <a:moveTo>
                    <a:pt x="128322" y="122238"/>
                  </a:moveTo>
                  <a:cubicBezTo>
                    <a:pt x="125280" y="128317"/>
                    <a:pt x="122238" y="137434"/>
                    <a:pt x="122238" y="155669"/>
                  </a:cubicBezTo>
                  <a:lnTo>
                    <a:pt x="122238" y="723900"/>
                  </a:lnTo>
                  <a:lnTo>
                    <a:pt x="256628" y="723900"/>
                  </a:lnTo>
                  <a:cubicBezTo>
                    <a:pt x="1583679" y="723900"/>
                    <a:pt x="2011759" y="723900"/>
                    <a:pt x="2149850" y="723900"/>
                  </a:cubicBezTo>
                  <a:lnTo>
                    <a:pt x="2154238" y="723900"/>
                  </a:lnTo>
                  <a:lnTo>
                    <a:pt x="2154238" y="152630"/>
                  </a:lnTo>
                  <a:cubicBezTo>
                    <a:pt x="2154238" y="134395"/>
                    <a:pt x="2151196" y="128317"/>
                    <a:pt x="2148154" y="122238"/>
                  </a:cubicBezTo>
                  <a:cubicBezTo>
                    <a:pt x="128322" y="122238"/>
                    <a:pt x="128322" y="122238"/>
                    <a:pt x="128322" y="122238"/>
                  </a:cubicBezTo>
                  <a:close/>
                  <a:moveTo>
                    <a:pt x="106520" y="0"/>
                  </a:moveTo>
                  <a:cubicBezTo>
                    <a:pt x="2169956" y="0"/>
                    <a:pt x="2169956" y="0"/>
                    <a:pt x="2169956" y="0"/>
                  </a:cubicBezTo>
                  <a:cubicBezTo>
                    <a:pt x="2179086" y="0"/>
                    <a:pt x="2188216" y="3039"/>
                    <a:pt x="2197346" y="6078"/>
                  </a:cubicBezTo>
                  <a:cubicBezTo>
                    <a:pt x="2276475" y="48624"/>
                    <a:pt x="2276475" y="127637"/>
                    <a:pt x="2276475" y="151949"/>
                  </a:cubicBezTo>
                  <a:lnTo>
                    <a:pt x="2276475" y="784225"/>
                  </a:lnTo>
                  <a:lnTo>
                    <a:pt x="2276475" y="1127458"/>
                  </a:lnTo>
                  <a:cubicBezTo>
                    <a:pt x="2276475" y="1446550"/>
                    <a:pt x="2276475" y="1446550"/>
                    <a:pt x="2276475" y="1446550"/>
                  </a:cubicBezTo>
                  <a:lnTo>
                    <a:pt x="2276475" y="1458913"/>
                  </a:lnTo>
                  <a:lnTo>
                    <a:pt x="2276475" y="1573943"/>
                  </a:lnTo>
                  <a:cubicBezTo>
                    <a:pt x="2276475" y="1832499"/>
                    <a:pt x="2276475" y="1832499"/>
                    <a:pt x="2276475" y="1832499"/>
                  </a:cubicBezTo>
                  <a:lnTo>
                    <a:pt x="2276475" y="2133600"/>
                  </a:lnTo>
                  <a:lnTo>
                    <a:pt x="2276475" y="2808288"/>
                  </a:lnTo>
                  <a:lnTo>
                    <a:pt x="2276475" y="3184841"/>
                  </a:lnTo>
                  <a:cubicBezTo>
                    <a:pt x="2276475" y="3251698"/>
                    <a:pt x="2249084" y="3300321"/>
                    <a:pt x="2197346" y="3327672"/>
                  </a:cubicBezTo>
                  <a:cubicBezTo>
                    <a:pt x="2188216" y="3330711"/>
                    <a:pt x="2179086" y="3333750"/>
                    <a:pt x="2169956" y="3333750"/>
                  </a:cubicBezTo>
                  <a:cubicBezTo>
                    <a:pt x="106520" y="3333750"/>
                    <a:pt x="106520" y="3333750"/>
                    <a:pt x="106520" y="3333750"/>
                  </a:cubicBezTo>
                  <a:cubicBezTo>
                    <a:pt x="97390" y="3333750"/>
                    <a:pt x="88259" y="3330711"/>
                    <a:pt x="79129" y="3327672"/>
                  </a:cubicBezTo>
                  <a:cubicBezTo>
                    <a:pt x="27391" y="3300321"/>
                    <a:pt x="0" y="3251698"/>
                    <a:pt x="0" y="3184841"/>
                  </a:cubicBezTo>
                  <a:lnTo>
                    <a:pt x="0" y="2808288"/>
                  </a:lnTo>
                  <a:lnTo>
                    <a:pt x="0" y="2574008"/>
                  </a:lnTo>
                  <a:cubicBezTo>
                    <a:pt x="0" y="2373436"/>
                    <a:pt x="0" y="2373436"/>
                    <a:pt x="0" y="2373436"/>
                  </a:cubicBezTo>
                  <a:cubicBezTo>
                    <a:pt x="0" y="2272390"/>
                    <a:pt x="0" y="2196606"/>
                    <a:pt x="0" y="2139768"/>
                  </a:cubicBezTo>
                  <a:lnTo>
                    <a:pt x="0" y="2133600"/>
                  </a:lnTo>
                  <a:lnTo>
                    <a:pt x="0" y="2067930"/>
                  </a:lnTo>
                  <a:cubicBezTo>
                    <a:pt x="0" y="1969253"/>
                    <a:pt x="0" y="1969253"/>
                    <a:pt x="0" y="1969253"/>
                  </a:cubicBezTo>
                  <a:lnTo>
                    <a:pt x="0" y="1458913"/>
                  </a:lnTo>
                  <a:lnTo>
                    <a:pt x="0" y="784225"/>
                  </a:lnTo>
                  <a:lnTo>
                    <a:pt x="0" y="154988"/>
                  </a:lnTo>
                  <a:cubicBezTo>
                    <a:pt x="0" y="127637"/>
                    <a:pt x="0" y="48624"/>
                    <a:pt x="79129" y="6078"/>
                  </a:cubicBezTo>
                  <a:cubicBezTo>
                    <a:pt x="88259" y="3039"/>
                    <a:pt x="97390" y="0"/>
                    <a:pt x="106520"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91" name="Oval 90"/>
          <p:cNvSpPr/>
          <p:nvPr/>
        </p:nvSpPr>
        <p:spPr bwMode="auto">
          <a:xfrm>
            <a:off x="7181142" y="4432103"/>
            <a:ext cx="1334184" cy="1302045"/>
          </a:xfrm>
          <a:prstGeom prst="ellipse">
            <a:avLst/>
          </a:prstGeom>
          <a:noFill/>
          <a:ln w="50800">
            <a:solidFill>
              <a:schemeClr val="accent1"/>
            </a:solidFill>
          </a:ln>
        </p:spPr>
        <p:txBody>
          <a:bodyPr vert="horz" wrap="square" lIns="91440" tIns="45720" rIns="91440" bIns="4572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3" name="TextBox 92"/>
          <p:cNvSpPr txBox="1"/>
          <p:nvPr/>
        </p:nvSpPr>
        <p:spPr>
          <a:xfrm>
            <a:off x="7201806" y="5775321"/>
            <a:ext cx="1313520" cy="2215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Report Server</a:t>
            </a:r>
          </a:p>
        </p:txBody>
      </p:sp>
      <p:sp>
        <p:nvSpPr>
          <p:cNvPr id="100" name="Oval 99"/>
          <p:cNvSpPr/>
          <p:nvPr/>
        </p:nvSpPr>
        <p:spPr bwMode="auto">
          <a:xfrm>
            <a:off x="10289925" y="2828847"/>
            <a:ext cx="1334184" cy="1302045"/>
          </a:xfrm>
          <a:prstGeom prst="ellipse">
            <a:avLst/>
          </a:prstGeom>
          <a:noFill/>
          <a:ln w="50800">
            <a:solidFill>
              <a:schemeClr val="accent1"/>
            </a:solidFill>
          </a:ln>
        </p:spPr>
        <p:txBody>
          <a:bodyPr vert="horz" wrap="square" lIns="91440" tIns="45720" rIns="91440" bIns="4572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2" name="TextBox 101"/>
          <p:cNvSpPr txBox="1"/>
          <p:nvPr/>
        </p:nvSpPr>
        <p:spPr>
          <a:xfrm>
            <a:off x="10301880" y="4184868"/>
            <a:ext cx="1313520" cy="443198"/>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Report Server Database</a:t>
            </a:r>
          </a:p>
        </p:txBody>
      </p:sp>
      <p:sp>
        <p:nvSpPr>
          <p:cNvPr id="103" name="Freeform: Shape 102"/>
          <p:cNvSpPr>
            <a:spLocks noChangeArrowheads="1"/>
          </p:cNvSpPr>
          <p:nvPr/>
        </p:nvSpPr>
        <p:spPr bwMode="auto">
          <a:xfrm>
            <a:off x="10648504" y="3134512"/>
            <a:ext cx="613383" cy="690715"/>
          </a:xfrm>
          <a:custGeom>
            <a:avLst/>
            <a:gdLst>
              <a:gd name="connsiteX0" fmla="*/ 691074 w 719138"/>
              <a:gd name="connsiteY0" fmla="*/ 569495 h 841376"/>
              <a:gd name="connsiteX1" fmla="*/ 658553 w 719138"/>
              <a:gd name="connsiteY1" fmla="*/ 598358 h 841376"/>
              <a:gd name="connsiteX2" fmla="*/ 359569 w 719138"/>
              <a:gd name="connsiteY2" fmla="*/ 673101 h 841376"/>
              <a:gd name="connsiteX3" fmla="*/ 60585 w 719138"/>
              <a:gd name="connsiteY3" fmla="*/ 598358 h 841376"/>
              <a:gd name="connsiteX4" fmla="*/ 28064 w 719138"/>
              <a:gd name="connsiteY4" fmla="*/ 569495 h 841376"/>
              <a:gd name="connsiteX5" fmla="*/ 28064 w 719138"/>
              <a:gd name="connsiteY5" fmla="*/ 601845 h 841376"/>
              <a:gd name="connsiteX6" fmla="*/ 28064 w 719138"/>
              <a:gd name="connsiteY6" fmla="*/ 670325 h 841376"/>
              <a:gd name="connsiteX7" fmla="*/ 359569 w 719138"/>
              <a:gd name="connsiteY7" fmla="*/ 813450 h 841376"/>
              <a:gd name="connsiteX8" fmla="*/ 691074 w 719138"/>
              <a:gd name="connsiteY8" fmla="*/ 670325 h 841376"/>
              <a:gd name="connsiteX9" fmla="*/ 691074 w 719138"/>
              <a:gd name="connsiteY9" fmla="*/ 576482 h 841376"/>
              <a:gd name="connsiteX10" fmla="*/ 691074 w 719138"/>
              <a:gd name="connsiteY10" fmla="*/ 401220 h 841376"/>
              <a:gd name="connsiteX11" fmla="*/ 658553 w 719138"/>
              <a:gd name="connsiteY11" fmla="*/ 430083 h 841376"/>
              <a:gd name="connsiteX12" fmla="*/ 359569 w 719138"/>
              <a:gd name="connsiteY12" fmla="*/ 504826 h 841376"/>
              <a:gd name="connsiteX13" fmla="*/ 60585 w 719138"/>
              <a:gd name="connsiteY13" fmla="*/ 430083 h 841376"/>
              <a:gd name="connsiteX14" fmla="*/ 28064 w 719138"/>
              <a:gd name="connsiteY14" fmla="*/ 401220 h 841376"/>
              <a:gd name="connsiteX15" fmla="*/ 28064 w 719138"/>
              <a:gd name="connsiteY15" fmla="*/ 433570 h 841376"/>
              <a:gd name="connsiteX16" fmla="*/ 28064 w 719138"/>
              <a:gd name="connsiteY16" fmla="*/ 502050 h 841376"/>
              <a:gd name="connsiteX17" fmla="*/ 359569 w 719138"/>
              <a:gd name="connsiteY17" fmla="*/ 645175 h 841376"/>
              <a:gd name="connsiteX18" fmla="*/ 691074 w 719138"/>
              <a:gd name="connsiteY18" fmla="*/ 502050 h 841376"/>
              <a:gd name="connsiteX19" fmla="*/ 691074 w 719138"/>
              <a:gd name="connsiteY19" fmla="*/ 408207 h 841376"/>
              <a:gd name="connsiteX20" fmla="*/ 691074 w 719138"/>
              <a:gd name="connsiteY20" fmla="*/ 235688 h 841376"/>
              <a:gd name="connsiteX21" fmla="*/ 690881 w 719138"/>
              <a:gd name="connsiteY21" fmla="*/ 235982 h 841376"/>
              <a:gd name="connsiteX22" fmla="*/ 359569 w 719138"/>
              <a:gd name="connsiteY22" fmla="*/ 339726 h 841376"/>
              <a:gd name="connsiteX23" fmla="*/ 28257 w 719138"/>
              <a:gd name="connsiteY23" fmla="*/ 235982 h 841376"/>
              <a:gd name="connsiteX24" fmla="*/ 28064 w 719138"/>
              <a:gd name="connsiteY24" fmla="*/ 235688 h 841376"/>
              <a:gd name="connsiteX25" fmla="*/ 28064 w 719138"/>
              <a:gd name="connsiteY25" fmla="*/ 265295 h 841376"/>
              <a:gd name="connsiteX26" fmla="*/ 28064 w 719138"/>
              <a:gd name="connsiteY26" fmla="*/ 333775 h 841376"/>
              <a:gd name="connsiteX27" fmla="*/ 359569 w 719138"/>
              <a:gd name="connsiteY27" fmla="*/ 476899 h 841376"/>
              <a:gd name="connsiteX28" fmla="*/ 691074 w 719138"/>
              <a:gd name="connsiteY28" fmla="*/ 333775 h 841376"/>
              <a:gd name="connsiteX29" fmla="*/ 691074 w 719138"/>
              <a:gd name="connsiteY29" fmla="*/ 239932 h 841376"/>
              <a:gd name="connsiteX30" fmla="*/ 359569 w 719138"/>
              <a:gd name="connsiteY30" fmla="*/ 28575 h 841376"/>
              <a:gd name="connsiteX31" fmla="*/ 28575 w 719138"/>
              <a:gd name="connsiteY31" fmla="*/ 170657 h 841376"/>
              <a:gd name="connsiteX32" fmla="*/ 359569 w 719138"/>
              <a:gd name="connsiteY32" fmla="*/ 312739 h 841376"/>
              <a:gd name="connsiteX33" fmla="*/ 690563 w 719138"/>
              <a:gd name="connsiteY33" fmla="*/ 170657 h 841376"/>
              <a:gd name="connsiteX34" fmla="*/ 359569 w 719138"/>
              <a:gd name="connsiteY34" fmla="*/ 28575 h 841376"/>
              <a:gd name="connsiteX35" fmla="*/ 359569 w 719138"/>
              <a:gd name="connsiteY35" fmla="*/ 0 h 841376"/>
              <a:gd name="connsiteX36" fmla="*/ 719138 w 719138"/>
              <a:gd name="connsiteY36" fmla="*/ 169863 h 841376"/>
              <a:gd name="connsiteX37" fmla="*/ 718799 w 719138"/>
              <a:gd name="connsiteY37" fmla="*/ 171451 h 841376"/>
              <a:gd name="connsiteX38" fmla="*/ 719138 w 719138"/>
              <a:gd name="connsiteY38" fmla="*/ 171451 h 841376"/>
              <a:gd name="connsiteX39" fmla="*/ 719138 w 719138"/>
              <a:gd name="connsiteY39" fmla="*/ 333775 h 841376"/>
              <a:gd name="connsiteX40" fmla="*/ 717915 w 719138"/>
              <a:gd name="connsiteY40" fmla="*/ 339726 h 841376"/>
              <a:gd name="connsiteX41" fmla="*/ 719138 w 719138"/>
              <a:gd name="connsiteY41" fmla="*/ 339726 h 841376"/>
              <a:gd name="connsiteX42" fmla="*/ 719138 w 719138"/>
              <a:gd name="connsiteY42" fmla="*/ 502050 h 841376"/>
              <a:gd name="connsiteX43" fmla="*/ 717915 w 719138"/>
              <a:gd name="connsiteY43" fmla="*/ 508001 h 841376"/>
              <a:gd name="connsiteX44" fmla="*/ 719138 w 719138"/>
              <a:gd name="connsiteY44" fmla="*/ 508001 h 841376"/>
              <a:gd name="connsiteX45" fmla="*/ 719138 w 719138"/>
              <a:gd name="connsiteY45" fmla="*/ 670325 h 841376"/>
              <a:gd name="connsiteX46" fmla="*/ 359569 w 719138"/>
              <a:gd name="connsiteY46" fmla="*/ 841376 h 841376"/>
              <a:gd name="connsiteX47" fmla="*/ 0 w 719138"/>
              <a:gd name="connsiteY47" fmla="*/ 670325 h 841376"/>
              <a:gd name="connsiteX48" fmla="*/ 0 w 719138"/>
              <a:gd name="connsiteY48" fmla="*/ 508001 h 841376"/>
              <a:gd name="connsiteX49" fmla="*/ 1224 w 719138"/>
              <a:gd name="connsiteY49" fmla="*/ 508001 h 841376"/>
              <a:gd name="connsiteX50" fmla="*/ 0 w 719138"/>
              <a:gd name="connsiteY50" fmla="*/ 502050 h 841376"/>
              <a:gd name="connsiteX51" fmla="*/ 0 w 719138"/>
              <a:gd name="connsiteY51" fmla="*/ 339726 h 841376"/>
              <a:gd name="connsiteX52" fmla="*/ 1224 w 719138"/>
              <a:gd name="connsiteY52" fmla="*/ 339726 h 841376"/>
              <a:gd name="connsiteX53" fmla="*/ 0 w 719138"/>
              <a:gd name="connsiteY53" fmla="*/ 333775 h 841376"/>
              <a:gd name="connsiteX54" fmla="*/ 0 w 719138"/>
              <a:gd name="connsiteY54" fmla="*/ 171451 h 841376"/>
              <a:gd name="connsiteX55" fmla="*/ 339 w 719138"/>
              <a:gd name="connsiteY55" fmla="*/ 171451 h 841376"/>
              <a:gd name="connsiteX56" fmla="*/ 0 w 719138"/>
              <a:gd name="connsiteY56" fmla="*/ 169863 h 841376"/>
              <a:gd name="connsiteX57" fmla="*/ 359569 w 719138"/>
              <a:gd name="connsiteY57" fmla="*/ 0 h 84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719138" h="841376">
                <a:moveTo>
                  <a:pt x="691074" y="569495"/>
                </a:moveTo>
                <a:lnTo>
                  <a:pt x="658553" y="598358"/>
                </a:lnTo>
                <a:cubicBezTo>
                  <a:pt x="594577" y="643784"/>
                  <a:pt x="485638" y="673101"/>
                  <a:pt x="359569" y="673101"/>
                </a:cubicBezTo>
                <a:cubicBezTo>
                  <a:pt x="233501" y="673101"/>
                  <a:pt x="124561" y="643784"/>
                  <a:pt x="60585" y="598358"/>
                </a:cubicBezTo>
                <a:lnTo>
                  <a:pt x="28064" y="569495"/>
                </a:lnTo>
                <a:lnTo>
                  <a:pt x="28064" y="601845"/>
                </a:lnTo>
                <a:cubicBezTo>
                  <a:pt x="28064" y="670325"/>
                  <a:pt x="28064" y="670325"/>
                  <a:pt x="28064" y="670325"/>
                </a:cubicBezTo>
                <a:cubicBezTo>
                  <a:pt x="28064" y="748869"/>
                  <a:pt x="180662" y="813450"/>
                  <a:pt x="359569" y="813450"/>
                </a:cubicBezTo>
                <a:cubicBezTo>
                  <a:pt x="538477" y="813450"/>
                  <a:pt x="691074" y="748869"/>
                  <a:pt x="691074" y="670325"/>
                </a:cubicBezTo>
                <a:cubicBezTo>
                  <a:pt x="691074" y="629744"/>
                  <a:pt x="691074" y="599308"/>
                  <a:pt x="691074" y="576482"/>
                </a:cubicBezTo>
                <a:close/>
                <a:moveTo>
                  <a:pt x="691074" y="401220"/>
                </a:moveTo>
                <a:lnTo>
                  <a:pt x="658553" y="430083"/>
                </a:lnTo>
                <a:cubicBezTo>
                  <a:pt x="594577" y="475509"/>
                  <a:pt x="485638" y="504826"/>
                  <a:pt x="359569" y="504826"/>
                </a:cubicBezTo>
                <a:cubicBezTo>
                  <a:pt x="233501" y="504826"/>
                  <a:pt x="124561" y="475509"/>
                  <a:pt x="60585" y="430083"/>
                </a:cubicBezTo>
                <a:lnTo>
                  <a:pt x="28064" y="401220"/>
                </a:lnTo>
                <a:lnTo>
                  <a:pt x="28064" y="433570"/>
                </a:lnTo>
                <a:cubicBezTo>
                  <a:pt x="28064" y="502050"/>
                  <a:pt x="28064" y="502050"/>
                  <a:pt x="28064" y="502050"/>
                </a:cubicBezTo>
                <a:cubicBezTo>
                  <a:pt x="28064" y="580594"/>
                  <a:pt x="180662" y="645175"/>
                  <a:pt x="359569" y="645175"/>
                </a:cubicBezTo>
                <a:cubicBezTo>
                  <a:pt x="538477" y="645175"/>
                  <a:pt x="691074" y="580594"/>
                  <a:pt x="691074" y="502050"/>
                </a:cubicBezTo>
                <a:cubicBezTo>
                  <a:pt x="691074" y="461469"/>
                  <a:pt x="691074" y="431033"/>
                  <a:pt x="691074" y="408207"/>
                </a:cubicBezTo>
                <a:close/>
                <a:moveTo>
                  <a:pt x="691074" y="235688"/>
                </a:moveTo>
                <a:lnTo>
                  <a:pt x="690881" y="235982"/>
                </a:lnTo>
                <a:cubicBezTo>
                  <a:pt x="636296" y="296948"/>
                  <a:pt x="508507" y="339726"/>
                  <a:pt x="359569" y="339726"/>
                </a:cubicBezTo>
                <a:cubicBezTo>
                  <a:pt x="210631" y="339726"/>
                  <a:pt x="82843" y="296948"/>
                  <a:pt x="28257" y="235982"/>
                </a:cubicBezTo>
                <a:lnTo>
                  <a:pt x="28064" y="235688"/>
                </a:lnTo>
                <a:lnTo>
                  <a:pt x="28064" y="265295"/>
                </a:lnTo>
                <a:cubicBezTo>
                  <a:pt x="28064" y="333775"/>
                  <a:pt x="28064" y="333775"/>
                  <a:pt x="28064" y="333775"/>
                </a:cubicBezTo>
                <a:cubicBezTo>
                  <a:pt x="28064" y="410574"/>
                  <a:pt x="180662" y="476899"/>
                  <a:pt x="359569" y="476899"/>
                </a:cubicBezTo>
                <a:cubicBezTo>
                  <a:pt x="538477" y="476899"/>
                  <a:pt x="691074" y="410574"/>
                  <a:pt x="691074" y="333775"/>
                </a:cubicBezTo>
                <a:cubicBezTo>
                  <a:pt x="691074" y="293194"/>
                  <a:pt x="691074" y="262758"/>
                  <a:pt x="691074" y="239932"/>
                </a:cubicBezTo>
                <a:close/>
                <a:moveTo>
                  <a:pt x="359569" y="28575"/>
                </a:moveTo>
                <a:cubicBezTo>
                  <a:pt x="176766" y="28575"/>
                  <a:pt x="28575" y="92187"/>
                  <a:pt x="28575" y="170657"/>
                </a:cubicBezTo>
                <a:cubicBezTo>
                  <a:pt x="28575" y="249127"/>
                  <a:pt x="176766" y="312739"/>
                  <a:pt x="359569" y="312739"/>
                </a:cubicBezTo>
                <a:cubicBezTo>
                  <a:pt x="542372" y="312739"/>
                  <a:pt x="690563" y="249127"/>
                  <a:pt x="690563" y="170657"/>
                </a:cubicBezTo>
                <a:cubicBezTo>
                  <a:pt x="690563" y="92187"/>
                  <a:pt x="542372" y="28575"/>
                  <a:pt x="359569" y="28575"/>
                </a:cubicBezTo>
                <a:close/>
                <a:moveTo>
                  <a:pt x="359569" y="0"/>
                </a:moveTo>
                <a:cubicBezTo>
                  <a:pt x="558153" y="0"/>
                  <a:pt x="719138" y="76050"/>
                  <a:pt x="719138" y="169863"/>
                </a:cubicBezTo>
                <a:lnTo>
                  <a:pt x="718799" y="171451"/>
                </a:lnTo>
                <a:lnTo>
                  <a:pt x="719138" y="171451"/>
                </a:lnTo>
                <a:cubicBezTo>
                  <a:pt x="719138" y="333775"/>
                  <a:pt x="719138" y="333775"/>
                  <a:pt x="719138" y="333775"/>
                </a:cubicBezTo>
                <a:lnTo>
                  <a:pt x="717915" y="339726"/>
                </a:lnTo>
                <a:lnTo>
                  <a:pt x="719138" y="339726"/>
                </a:lnTo>
                <a:cubicBezTo>
                  <a:pt x="719138" y="502050"/>
                  <a:pt x="719138" y="502050"/>
                  <a:pt x="719138" y="502050"/>
                </a:cubicBezTo>
                <a:lnTo>
                  <a:pt x="717915" y="508001"/>
                </a:lnTo>
                <a:lnTo>
                  <a:pt x="719138" y="508001"/>
                </a:lnTo>
                <a:cubicBezTo>
                  <a:pt x="719138" y="670325"/>
                  <a:pt x="719138" y="670325"/>
                  <a:pt x="719138" y="670325"/>
                </a:cubicBezTo>
                <a:cubicBezTo>
                  <a:pt x="719138" y="766323"/>
                  <a:pt x="561279" y="841376"/>
                  <a:pt x="359569" y="841376"/>
                </a:cubicBezTo>
                <a:cubicBezTo>
                  <a:pt x="157860" y="841376"/>
                  <a:pt x="0" y="766323"/>
                  <a:pt x="0" y="670325"/>
                </a:cubicBezTo>
                <a:cubicBezTo>
                  <a:pt x="0" y="508001"/>
                  <a:pt x="0" y="508001"/>
                  <a:pt x="0" y="508001"/>
                </a:cubicBezTo>
                <a:lnTo>
                  <a:pt x="1224" y="508001"/>
                </a:lnTo>
                <a:lnTo>
                  <a:pt x="0" y="502050"/>
                </a:lnTo>
                <a:cubicBezTo>
                  <a:pt x="0" y="339726"/>
                  <a:pt x="0" y="339726"/>
                  <a:pt x="0" y="339726"/>
                </a:cubicBezTo>
                <a:lnTo>
                  <a:pt x="1224" y="339726"/>
                </a:lnTo>
                <a:lnTo>
                  <a:pt x="0" y="333775"/>
                </a:lnTo>
                <a:cubicBezTo>
                  <a:pt x="0" y="171451"/>
                  <a:pt x="0" y="171451"/>
                  <a:pt x="0" y="171451"/>
                </a:cubicBezTo>
                <a:lnTo>
                  <a:pt x="339" y="171451"/>
                </a:lnTo>
                <a:lnTo>
                  <a:pt x="0" y="169863"/>
                </a:lnTo>
                <a:cubicBezTo>
                  <a:pt x="0" y="76050"/>
                  <a:pt x="160985" y="0"/>
                  <a:pt x="359569" y="0"/>
                </a:cubicBezTo>
                <a:close/>
              </a:path>
            </a:pathLst>
          </a:custGeom>
          <a:solidFill>
            <a:schemeClr val="tx2"/>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04" name="Group 103"/>
          <p:cNvGrpSpPr/>
          <p:nvPr/>
        </p:nvGrpSpPr>
        <p:grpSpPr>
          <a:xfrm>
            <a:off x="4491133" y="3116974"/>
            <a:ext cx="565105" cy="843201"/>
            <a:chOff x="3784715" y="5376863"/>
            <a:chExt cx="379465" cy="566206"/>
          </a:xfrm>
        </p:grpSpPr>
        <p:sp>
          <p:nvSpPr>
            <p:cNvPr id="105" name="Rectangle 104"/>
            <p:cNvSpPr/>
            <p:nvPr/>
          </p:nvSpPr>
          <p:spPr bwMode="auto">
            <a:xfrm>
              <a:off x="3795853" y="5376863"/>
              <a:ext cx="357188" cy="557103"/>
            </a:xfrm>
            <a:prstGeom prst="rect">
              <a:avLst/>
            </a:prstGeom>
            <a:solidFill>
              <a:schemeClr val="bg1"/>
            </a:solidFill>
            <a:ln>
              <a:noFill/>
            </a:ln>
          </p:spPr>
          <p:txBody>
            <a:bodyPr vert="horz" wrap="square" lIns="91440" tIns="45720" rIns="91440" bIns="4572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6" name="Freeform 87"/>
            <p:cNvSpPr>
              <a:spLocks noChangeAspect="1"/>
            </p:cNvSpPr>
            <p:nvPr/>
          </p:nvSpPr>
          <p:spPr bwMode="auto">
            <a:xfrm>
              <a:off x="3784715" y="5387367"/>
              <a:ext cx="379465" cy="555702"/>
            </a:xfrm>
            <a:custGeom>
              <a:avLst/>
              <a:gdLst>
                <a:gd name="connsiteX0" fmla="*/ 122238 w 2276475"/>
                <a:gd name="connsiteY0" fmla="*/ 2868613 h 3333750"/>
                <a:gd name="connsiteX1" fmla="*/ 122238 w 2276475"/>
                <a:gd name="connsiteY1" fmla="*/ 3185748 h 3333750"/>
                <a:gd name="connsiteX2" fmla="*/ 128322 w 2276475"/>
                <a:gd name="connsiteY2" fmla="*/ 3213101 h 3333750"/>
                <a:gd name="connsiteX3" fmla="*/ 2148154 w 2276475"/>
                <a:gd name="connsiteY3" fmla="*/ 3213101 h 3333750"/>
                <a:gd name="connsiteX4" fmla="*/ 2154238 w 2276475"/>
                <a:gd name="connsiteY4" fmla="*/ 3185748 h 3333750"/>
                <a:gd name="connsiteX5" fmla="*/ 2154238 w 2276475"/>
                <a:gd name="connsiteY5" fmla="*/ 2868613 h 3333750"/>
                <a:gd name="connsiteX6" fmla="*/ 2019847 w 2276475"/>
                <a:gd name="connsiteY6" fmla="*/ 2868613 h 3333750"/>
                <a:gd name="connsiteX7" fmla="*/ 126626 w 2276475"/>
                <a:gd name="connsiteY7" fmla="*/ 2868613 h 3333750"/>
                <a:gd name="connsiteX8" fmla="*/ 399008 w 2276475"/>
                <a:gd name="connsiteY8" fmla="*/ 2470150 h 3333750"/>
                <a:gd name="connsiteX9" fmla="*/ 1342482 w 2276475"/>
                <a:gd name="connsiteY9" fmla="*/ 2470150 h 3333750"/>
                <a:gd name="connsiteX10" fmla="*/ 1403351 w 2276475"/>
                <a:gd name="connsiteY10" fmla="*/ 2531269 h 3333750"/>
                <a:gd name="connsiteX11" fmla="*/ 1342482 w 2276475"/>
                <a:gd name="connsiteY11" fmla="*/ 2592388 h 3333750"/>
                <a:gd name="connsiteX12" fmla="*/ 399008 w 2276475"/>
                <a:gd name="connsiteY12" fmla="*/ 2592388 h 3333750"/>
                <a:gd name="connsiteX13" fmla="*/ 338138 w 2276475"/>
                <a:gd name="connsiteY13" fmla="*/ 2531269 h 3333750"/>
                <a:gd name="connsiteX14" fmla="*/ 399008 w 2276475"/>
                <a:gd name="connsiteY14" fmla="*/ 2470150 h 3333750"/>
                <a:gd name="connsiteX15" fmla="*/ 1677078 w 2276475"/>
                <a:gd name="connsiteY15" fmla="*/ 2373313 h 3333750"/>
                <a:gd name="connsiteX16" fmla="*/ 1600621 w 2276475"/>
                <a:gd name="connsiteY16" fmla="*/ 2403641 h 3333750"/>
                <a:gd name="connsiteX17" fmla="*/ 1570038 w 2276475"/>
                <a:gd name="connsiteY17" fmla="*/ 2473397 h 3333750"/>
                <a:gd name="connsiteX18" fmla="*/ 1600621 w 2276475"/>
                <a:gd name="connsiteY18" fmla="*/ 2546185 h 3333750"/>
                <a:gd name="connsiteX19" fmla="*/ 1674020 w 2276475"/>
                <a:gd name="connsiteY19" fmla="*/ 2576513 h 3333750"/>
                <a:gd name="connsiteX20" fmla="*/ 1747418 w 2276475"/>
                <a:gd name="connsiteY20" fmla="*/ 2546185 h 3333750"/>
                <a:gd name="connsiteX21" fmla="*/ 1778001 w 2276475"/>
                <a:gd name="connsiteY21" fmla="*/ 2473397 h 3333750"/>
                <a:gd name="connsiteX22" fmla="*/ 1677078 w 2276475"/>
                <a:gd name="connsiteY22" fmla="*/ 2373313 h 3333750"/>
                <a:gd name="connsiteX23" fmla="*/ 1676272 w 2276475"/>
                <a:gd name="connsiteY23" fmla="*/ 2252663 h 3333750"/>
                <a:gd name="connsiteX24" fmla="*/ 1898650 w 2276475"/>
                <a:gd name="connsiteY24" fmla="*/ 2474190 h 3333750"/>
                <a:gd name="connsiteX25" fmla="*/ 1834678 w 2276475"/>
                <a:gd name="connsiteY25" fmla="*/ 2631990 h 3333750"/>
                <a:gd name="connsiteX26" fmla="*/ 1673225 w 2276475"/>
                <a:gd name="connsiteY26" fmla="*/ 2698751 h 3333750"/>
                <a:gd name="connsiteX27" fmla="*/ 1514818 w 2276475"/>
                <a:gd name="connsiteY27" fmla="*/ 2631990 h 3333750"/>
                <a:gd name="connsiteX28" fmla="*/ 1447800 w 2276475"/>
                <a:gd name="connsiteY28" fmla="*/ 2474190 h 3333750"/>
                <a:gd name="connsiteX29" fmla="*/ 1514818 w 2276475"/>
                <a:gd name="connsiteY29" fmla="*/ 2316390 h 3333750"/>
                <a:gd name="connsiteX30" fmla="*/ 1676272 w 2276475"/>
                <a:gd name="connsiteY30" fmla="*/ 2252663 h 3333750"/>
                <a:gd name="connsiteX31" fmla="*/ 122238 w 2276475"/>
                <a:gd name="connsiteY31" fmla="*/ 2193925 h 3333750"/>
                <a:gd name="connsiteX32" fmla="*/ 122238 w 2276475"/>
                <a:gd name="connsiteY32" fmla="*/ 2203756 h 3333750"/>
                <a:gd name="connsiteX33" fmla="*/ 122238 w 2276475"/>
                <a:gd name="connsiteY33" fmla="*/ 2374283 h 3333750"/>
                <a:gd name="connsiteX34" fmla="*/ 122238 w 2276475"/>
                <a:gd name="connsiteY34" fmla="*/ 2574870 h 3333750"/>
                <a:gd name="connsiteX35" fmla="*/ 122238 w 2276475"/>
                <a:gd name="connsiteY35" fmla="*/ 2747963 h 3333750"/>
                <a:gd name="connsiteX36" fmla="*/ 256628 w 2276475"/>
                <a:gd name="connsiteY36" fmla="*/ 2747963 h 3333750"/>
                <a:gd name="connsiteX37" fmla="*/ 2149850 w 2276475"/>
                <a:gd name="connsiteY37" fmla="*/ 2747963 h 3333750"/>
                <a:gd name="connsiteX38" fmla="*/ 2154238 w 2276475"/>
                <a:gd name="connsiteY38" fmla="*/ 2747963 h 3333750"/>
                <a:gd name="connsiteX39" fmla="*/ 2154238 w 2276475"/>
                <a:gd name="connsiteY39" fmla="*/ 2193925 h 3333750"/>
                <a:gd name="connsiteX40" fmla="*/ 2019847 w 2276475"/>
                <a:gd name="connsiteY40" fmla="*/ 2193925 h 3333750"/>
                <a:gd name="connsiteX41" fmla="*/ 126626 w 2276475"/>
                <a:gd name="connsiteY41" fmla="*/ 2193925 h 3333750"/>
                <a:gd name="connsiteX42" fmla="*/ 399008 w 2276475"/>
                <a:gd name="connsiteY42" fmla="*/ 1808163 h 3333750"/>
                <a:gd name="connsiteX43" fmla="*/ 1342482 w 2276475"/>
                <a:gd name="connsiteY43" fmla="*/ 1808163 h 3333750"/>
                <a:gd name="connsiteX44" fmla="*/ 1403351 w 2276475"/>
                <a:gd name="connsiteY44" fmla="*/ 1869282 h 3333750"/>
                <a:gd name="connsiteX45" fmla="*/ 1342482 w 2276475"/>
                <a:gd name="connsiteY45" fmla="*/ 1930401 h 3333750"/>
                <a:gd name="connsiteX46" fmla="*/ 399008 w 2276475"/>
                <a:gd name="connsiteY46" fmla="*/ 1930401 h 3333750"/>
                <a:gd name="connsiteX47" fmla="*/ 338138 w 2276475"/>
                <a:gd name="connsiteY47" fmla="*/ 1869282 h 3333750"/>
                <a:gd name="connsiteX48" fmla="*/ 399008 w 2276475"/>
                <a:gd name="connsiteY48" fmla="*/ 1808163 h 3333750"/>
                <a:gd name="connsiteX49" fmla="*/ 1674020 w 2276475"/>
                <a:gd name="connsiteY49" fmla="*/ 1692275 h 3333750"/>
                <a:gd name="connsiteX50" fmla="*/ 1570038 w 2276475"/>
                <a:gd name="connsiteY50" fmla="*/ 1793141 h 3333750"/>
                <a:gd name="connsiteX51" fmla="*/ 1674020 w 2276475"/>
                <a:gd name="connsiteY51" fmla="*/ 1897063 h 3333750"/>
                <a:gd name="connsiteX52" fmla="*/ 1778001 w 2276475"/>
                <a:gd name="connsiteY52" fmla="*/ 1796197 h 3333750"/>
                <a:gd name="connsiteX53" fmla="*/ 1747418 w 2276475"/>
                <a:gd name="connsiteY53" fmla="*/ 1722840 h 3333750"/>
                <a:gd name="connsiteX54" fmla="*/ 1674020 w 2276475"/>
                <a:gd name="connsiteY54" fmla="*/ 1692275 h 3333750"/>
                <a:gd name="connsiteX55" fmla="*/ 1673225 w 2276475"/>
                <a:gd name="connsiteY55" fmla="*/ 1571625 h 3333750"/>
                <a:gd name="connsiteX56" fmla="*/ 1834678 w 2276475"/>
                <a:gd name="connsiteY56" fmla="*/ 1638387 h 3333750"/>
                <a:gd name="connsiteX57" fmla="*/ 1898650 w 2276475"/>
                <a:gd name="connsiteY57" fmla="*/ 1796186 h 3333750"/>
                <a:gd name="connsiteX58" fmla="*/ 1673225 w 2276475"/>
                <a:gd name="connsiteY58" fmla="*/ 2017713 h 3333750"/>
                <a:gd name="connsiteX59" fmla="*/ 1447800 w 2276475"/>
                <a:gd name="connsiteY59" fmla="*/ 1796186 h 3333750"/>
                <a:gd name="connsiteX60" fmla="*/ 1673225 w 2276475"/>
                <a:gd name="connsiteY60" fmla="*/ 1571625 h 3333750"/>
                <a:gd name="connsiteX61" fmla="*/ 122238 w 2276475"/>
                <a:gd name="connsiteY61" fmla="*/ 1519238 h 3333750"/>
                <a:gd name="connsiteX62" fmla="*/ 122238 w 2276475"/>
                <a:gd name="connsiteY62" fmla="*/ 1970070 h 3333750"/>
                <a:gd name="connsiteX63" fmla="*/ 122238 w 2276475"/>
                <a:gd name="connsiteY63" fmla="*/ 2073275 h 3333750"/>
                <a:gd name="connsiteX64" fmla="*/ 256628 w 2276475"/>
                <a:gd name="connsiteY64" fmla="*/ 2073275 h 3333750"/>
                <a:gd name="connsiteX65" fmla="*/ 2149850 w 2276475"/>
                <a:gd name="connsiteY65" fmla="*/ 2073275 h 3333750"/>
                <a:gd name="connsiteX66" fmla="*/ 2154238 w 2276475"/>
                <a:gd name="connsiteY66" fmla="*/ 2073275 h 3333750"/>
                <a:gd name="connsiteX67" fmla="*/ 2154238 w 2276475"/>
                <a:gd name="connsiteY67" fmla="*/ 1833306 h 3333750"/>
                <a:gd name="connsiteX68" fmla="*/ 2154238 w 2276475"/>
                <a:gd name="connsiteY68" fmla="*/ 1541561 h 3333750"/>
                <a:gd name="connsiteX69" fmla="*/ 2154238 w 2276475"/>
                <a:gd name="connsiteY69" fmla="*/ 1519238 h 3333750"/>
                <a:gd name="connsiteX70" fmla="*/ 2019847 w 2276475"/>
                <a:gd name="connsiteY70" fmla="*/ 1519238 h 3333750"/>
                <a:gd name="connsiteX71" fmla="*/ 126626 w 2276475"/>
                <a:gd name="connsiteY71" fmla="*/ 1519238 h 3333750"/>
                <a:gd name="connsiteX72" fmla="*/ 399000 w 2276475"/>
                <a:gd name="connsiteY72" fmla="*/ 1143000 h 3333750"/>
                <a:gd name="connsiteX73" fmla="*/ 1339314 w 2276475"/>
                <a:gd name="connsiteY73" fmla="*/ 1143000 h 3333750"/>
                <a:gd name="connsiteX74" fmla="*/ 1400176 w 2276475"/>
                <a:gd name="connsiteY74" fmla="*/ 1203325 h 3333750"/>
                <a:gd name="connsiteX75" fmla="*/ 1339314 w 2276475"/>
                <a:gd name="connsiteY75" fmla="*/ 1263650 h 3333750"/>
                <a:gd name="connsiteX76" fmla="*/ 399000 w 2276475"/>
                <a:gd name="connsiteY76" fmla="*/ 1263650 h 3333750"/>
                <a:gd name="connsiteX77" fmla="*/ 338138 w 2276475"/>
                <a:gd name="connsiteY77" fmla="*/ 1203325 h 3333750"/>
                <a:gd name="connsiteX78" fmla="*/ 399000 w 2276475"/>
                <a:gd name="connsiteY78" fmla="*/ 1143000 h 3333750"/>
                <a:gd name="connsiteX79" fmla="*/ 1674020 w 2276475"/>
                <a:gd name="connsiteY79" fmla="*/ 1012825 h 3333750"/>
                <a:gd name="connsiteX80" fmla="*/ 1603679 w 2276475"/>
                <a:gd name="connsiteY80" fmla="*/ 1043153 h 3333750"/>
                <a:gd name="connsiteX81" fmla="*/ 1570038 w 2276475"/>
                <a:gd name="connsiteY81" fmla="*/ 1115942 h 3333750"/>
                <a:gd name="connsiteX82" fmla="*/ 1674020 w 2276475"/>
                <a:gd name="connsiteY82" fmla="*/ 1216025 h 3333750"/>
                <a:gd name="connsiteX83" fmla="*/ 1778001 w 2276475"/>
                <a:gd name="connsiteY83" fmla="*/ 1115942 h 3333750"/>
                <a:gd name="connsiteX84" fmla="*/ 1747418 w 2276475"/>
                <a:gd name="connsiteY84" fmla="*/ 1043153 h 3333750"/>
                <a:gd name="connsiteX85" fmla="*/ 1674020 w 2276475"/>
                <a:gd name="connsiteY85" fmla="*/ 1012825 h 3333750"/>
                <a:gd name="connsiteX86" fmla="*/ 1673225 w 2276475"/>
                <a:gd name="connsiteY86" fmla="*/ 890588 h 3333750"/>
                <a:gd name="connsiteX87" fmla="*/ 1676272 w 2276475"/>
                <a:gd name="connsiteY87" fmla="*/ 890588 h 3333750"/>
                <a:gd name="connsiteX88" fmla="*/ 1831632 w 2276475"/>
                <a:gd name="connsiteY88" fmla="*/ 957350 h 3333750"/>
                <a:gd name="connsiteX89" fmla="*/ 1898650 w 2276475"/>
                <a:gd name="connsiteY89" fmla="*/ 1115149 h 3333750"/>
                <a:gd name="connsiteX90" fmla="*/ 1673225 w 2276475"/>
                <a:gd name="connsiteY90" fmla="*/ 1336676 h 3333750"/>
                <a:gd name="connsiteX91" fmla="*/ 1447800 w 2276475"/>
                <a:gd name="connsiteY91" fmla="*/ 1115149 h 3333750"/>
                <a:gd name="connsiteX92" fmla="*/ 1514818 w 2276475"/>
                <a:gd name="connsiteY92" fmla="*/ 954315 h 3333750"/>
                <a:gd name="connsiteX93" fmla="*/ 1673225 w 2276475"/>
                <a:gd name="connsiteY93" fmla="*/ 890588 h 3333750"/>
                <a:gd name="connsiteX94" fmla="*/ 122238 w 2276475"/>
                <a:gd name="connsiteY94" fmla="*/ 844550 h 3333750"/>
                <a:gd name="connsiteX95" fmla="*/ 122238 w 2276475"/>
                <a:gd name="connsiteY95" fmla="*/ 1398588 h 3333750"/>
                <a:gd name="connsiteX96" fmla="*/ 256628 w 2276475"/>
                <a:gd name="connsiteY96" fmla="*/ 1398588 h 3333750"/>
                <a:gd name="connsiteX97" fmla="*/ 2149850 w 2276475"/>
                <a:gd name="connsiteY97" fmla="*/ 1398588 h 3333750"/>
                <a:gd name="connsiteX98" fmla="*/ 2154238 w 2276475"/>
                <a:gd name="connsiteY98" fmla="*/ 1398588 h 3333750"/>
                <a:gd name="connsiteX99" fmla="*/ 2154238 w 2276475"/>
                <a:gd name="connsiteY99" fmla="*/ 1341995 h 3333750"/>
                <a:gd name="connsiteX100" fmla="*/ 2154238 w 2276475"/>
                <a:gd name="connsiteY100" fmla="*/ 1128212 h 3333750"/>
                <a:gd name="connsiteX101" fmla="*/ 2154238 w 2276475"/>
                <a:gd name="connsiteY101" fmla="*/ 844550 h 3333750"/>
                <a:gd name="connsiteX102" fmla="*/ 2019847 w 2276475"/>
                <a:gd name="connsiteY102" fmla="*/ 844550 h 3333750"/>
                <a:gd name="connsiteX103" fmla="*/ 126626 w 2276475"/>
                <a:gd name="connsiteY103" fmla="*/ 844550 h 3333750"/>
                <a:gd name="connsiteX104" fmla="*/ 395840 w 2276475"/>
                <a:gd name="connsiteY104" fmla="*/ 471488 h 3333750"/>
                <a:gd name="connsiteX105" fmla="*/ 1342474 w 2276475"/>
                <a:gd name="connsiteY105" fmla="*/ 471488 h 3333750"/>
                <a:gd name="connsiteX106" fmla="*/ 1403351 w 2276475"/>
                <a:gd name="connsiteY106" fmla="*/ 531813 h 3333750"/>
                <a:gd name="connsiteX107" fmla="*/ 1342474 w 2276475"/>
                <a:gd name="connsiteY107" fmla="*/ 592138 h 3333750"/>
                <a:gd name="connsiteX108" fmla="*/ 395840 w 2276475"/>
                <a:gd name="connsiteY108" fmla="*/ 592138 h 3333750"/>
                <a:gd name="connsiteX109" fmla="*/ 334963 w 2276475"/>
                <a:gd name="connsiteY109" fmla="*/ 531813 h 3333750"/>
                <a:gd name="connsiteX110" fmla="*/ 395840 w 2276475"/>
                <a:gd name="connsiteY110" fmla="*/ 471488 h 3333750"/>
                <a:gd name="connsiteX111" fmla="*/ 1677078 w 2276475"/>
                <a:gd name="connsiteY111" fmla="*/ 331788 h 3333750"/>
                <a:gd name="connsiteX112" fmla="*/ 1570038 w 2276475"/>
                <a:gd name="connsiteY112" fmla="*/ 431872 h 3333750"/>
                <a:gd name="connsiteX113" fmla="*/ 1600621 w 2276475"/>
                <a:gd name="connsiteY113" fmla="*/ 504660 h 3333750"/>
                <a:gd name="connsiteX114" fmla="*/ 1674020 w 2276475"/>
                <a:gd name="connsiteY114" fmla="*/ 534988 h 3333750"/>
                <a:gd name="connsiteX115" fmla="*/ 1747418 w 2276475"/>
                <a:gd name="connsiteY115" fmla="*/ 504660 h 3333750"/>
                <a:gd name="connsiteX116" fmla="*/ 1778001 w 2276475"/>
                <a:gd name="connsiteY116" fmla="*/ 434905 h 3333750"/>
                <a:gd name="connsiteX117" fmla="*/ 1677078 w 2276475"/>
                <a:gd name="connsiteY117" fmla="*/ 331788 h 3333750"/>
                <a:gd name="connsiteX118" fmla="*/ 1676272 w 2276475"/>
                <a:gd name="connsiteY118" fmla="*/ 209550 h 3333750"/>
                <a:gd name="connsiteX119" fmla="*/ 1898650 w 2276475"/>
                <a:gd name="connsiteY119" fmla="*/ 434910 h 3333750"/>
                <a:gd name="connsiteX120" fmla="*/ 1831632 w 2276475"/>
                <a:gd name="connsiteY120" fmla="*/ 593272 h 3333750"/>
                <a:gd name="connsiteX121" fmla="*/ 1673225 w 2276475"/>
                <a:gd name="connsiteY121" fmla="*/ 657225 h 3333750"/>
                <a:gd name="connsiteX122" fmla="*/ 1670179 w 2276475"/>
                <a:gd name="connsiteY122" fmla="*/ 657225 h 3333750"/>
                <a:gd name="connsiteX123" fmla="*/ 1514818 w 2276475"/>
                <a:gd name="connsiteY123" fmla="*/ 590226 h 3333750"/>
                <a:gd name="connsiteX124" fmla="*/ 1447800 w 2276475"/>
                <a:gd name="connsiteY124" fmla="*/ 431865 h 3333750"/>
                <a:gd name="connsiteX125" fmla="*/ 1676272 w 2276475"/>
                <a:gd name="connsiteY125" fmla="*/ 209550 h 3333750"/>
                <a:gd name="connsiteX126" fmla="*/ 128322 w 2276475"/>
                <a:gd name="connsiteY126" fmla="*/ 122238 h 3333750"/>
                <a:gd name="connsiteX127" fmla="*/ 122238 w 2276475"/>
                <a:gd name="connsiteY127" fmla="*/ 155669 h 3333750"/>
                <a:gd name="connsiteX128" fmla="*/ 122238 w 2276475"/>
                <a:gd name="connsiteY128" fmla="*/ 723900 h 3333750"/>
                <a:gd name="connsiteX129" fmla="*/ 256628 w 2276475"/>
                <a:gd name="connsiteY129" fmla="*/ 723900 h 3333750"/>
                <a:gd name="connsiteX130" fmla="*/ 2149850 w 2276475"/>
                <a:gd name="connsiteY130" fmla="*/ 723900 h 3333750"/>
                <a:gd name="connsiteX131" fmla="*/ 2154238 w 2276475"/>
                <a:gd name="connsiteY131" fmla="*/ 723900 h 3333750"/>
                <a:gd name="connsiteX132" fmla="*/ 2154238 w 2276475"/>
                <a:gd name="connsiteY132" fmla="*/ 152630 h 3333750"/>
                <a:gd name="connsiteX133" fmla="*/ 2148154 w 2276475"/>
                <a:gd name="connsiteY133" fmla="*/ 122238 h 3333750"/>
                <a:gd name="connsiteX134" fmla="*/ 128322 w 2276475"/>
                <a:gd name="connsiteY134" fmla="*/ 122238 h 3333750"/>
                <a:gd name="connsiteX135" fmla="*/ 106520 w 2276475"/>
                <a:gd name="connsiteY135" fmla="*/ 0 h 3333750"/>
                <a:gd name="connsiteX136" fmla="*/ 2169956 w 2276475"/>
                <a:gd name="connsiteY136" fmla="*/ 0 h 3333750"/>
                <a:gd name="connsiteX137" fmla="*/ 2197346 w 2276475"/>
                <a:gd name="connsiteY137" fmla="*/ 6078 h 3333750"/>
                <a:gd name="connsiteX138" fmla="*/ 2276475 w 2276475"/>
                <a:gd name="connsiteY138" fmla="*/ 151949 h 3333750"/>
                <a:gd name="connsiteX139" fmla="*/ 2276475 w 2276475"/>
                <a:gd name="connsiteY139" fmla="*/ 784225 h 3333750"/>
                <a:gd name="connsiteX140" fmla="*/ 2276475 w 2276475"/>
                <a:gd name="connsiteY140" fmla="*/ 1127458 h 3333750"/>
                <a:gd name="connsiteX141" fmla="*/ 2276475 w 2276475"/>
                <a:gd name="connsiteY141" fmla="*/ 1446550 h 3333750"/>
                <a:gd name="connsiteX142" fmla="*/ 2276475 w 2276475"/>
                <a:gd name="connsiteY142" fmla="*/ 1458913 h 3333750"/>
                <a:gd name="connsiteX143" fmla="*/ 2276475 w 2276475"/>
                <a:gd name="connsiteY143" fmla="*/ 1573943 h 3333750"/>
                <a:gd name="connsiteX144" fmla="*/ 2276475 w 2276475"/>
                <a:gd name="connsiteY144" fmla="*/ 1832499 h 3333750"/>
                <a:gd name="connsiteX145" fmla="*/ 2276475 w 2276475"/>
                <a:gd name="connsiteY145" fmla="*/ 2133600 h 3333750"/>
                <a:gd name="connsiteX146" fmla="*/ 2276475 w 2276475"/>
                <a:gd name="connsiteY146" fmla="*/ 2808288 h 3333750"/>
                <a:gd name="connsiteX147" fmla="*/ 2276475 w 2276475"/>
                <a:gd name="connsiteY147" fmla="*/ 3184841 h 3333750"/>
                <a:gd name="connsiteX148" fmla="*/ 2197346 w 2276475"/>
                <a:gd name="connsiteY148" fmla="*/ 3327672 h 3333750"/>
                <a:gd name="connsiteX149" fmla="*/ 2169956 w 2276475"/>
                <a:gd name="connsiteY149" fmla="*/ 3333750 h 3333750"/>
                <a:gd name="connsiteX150" fmla="*/ 106520 w 2276475"/>
                <a:gd name="connsiteY150" fmla="*/ 3333750 h 3333750"/>
                <a:gd name="connsiteX151" fmla="*/ 79129 w 2276475"/>
                <a:gd name="connsiteY151" fmla="*/ 3327672 h 3333750"/>
                <a:gd name="connsiteX152" fmla="*/ 0 w 2276475"/>
                <a:gd name="connsiteY152" fmla="*/ 3184841 h 3333750"/>
                <a:gd name="connsiteX153" fmla="*/ 0 w 2276475"/>
                <a:gd name="connsiteY153" fmla="*/ 2808288 h 3333750"/>
                <a:gd name="connsiteX154" fmla="*/ 0 w 2276475"/>
                <a:gd name="connsiteY154" fmla="*/ 2574008 h 3333750"/>
                <a:gd name="connsiteX155" fmla="*/ 0 w 2276475"/>
                <a:gd name="connsiteY155" fmla="*/ 2373436 h 3333750"/>
                <a:gd name="connsiteX156" fmla="*/ 0 w 2276475"/>
                <a:gd name="connsiteY156" fmla="*/ 2139768 h 3333750"/>
                <a:gd name="connsiteX157" fmla="*/ 0 w 2276475"/>
                <a:gd name="connsiteY157" fmla="*/ 2133600 h 3333750"/>
                <a:gd name="connsiteX158" fmla="*/ 0 w 2276475"/>
                <a:gd name="connsiteY158" fmla="*/ 2067930 h 3333750"/>
                <a:gd name="connsiteX159" fmla="*/ 0 w 2276475"/>
                <a:gd name="connsiteY159" fmla="*/ 1969253 h 3333750"/>
                <a:gd name="connsiteX160" fmla="*/ 0 w 2276475"/>
                <a:gd name="connsiteY160" fmla="*/ 1458913 h 3333750"/>
                <a:gd name="connsiteX161" fmla="*/ 0 w 2276475"/>
                <a:gd name="connsiteY161" fmla="*/ 784225 h 3333750"/>
                <a:gd name="connsiteX162" fmla="*/ 0 w 2276475"/>
                <a:gd name="connsiteY162" fmla="*/ 154988 h 3333750"/>
                <a:gd name="connsiteX163" fmla="*/ 79129 w 2276475"/>
                <a:gd name="connsiteY163" fmla="*/ 6078 h 3333750"/>
                <a:gd name="connsiteX164" fmla="*/ 106520 w 2276475"/>
                <a:gd name="connsiteY164" fmla="*/ 0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2276475" h="3333750">
                  <a:moveTo>
                    <a:pt x="122238" y="2868613"/>
                  </a:moveTo>
                  <a:lnTo>
                    <a:pt x="122238" y="3185748"/>
                  </a:lnTo>
                  <a:cubicBezTo>
                    <a:pt x="122238" y="3200944"/>
                    <a:pt x="125280" y="3210062"/>
                    <a:pt x="128322" y="3213101"/>
                  </a:cubicBezTo>
                  <a:cubicBezTo>
                    <a:pt x="2148154" y="3213101"/>
                    <a:pt x="2148154" y="3213101"/>
                    <a:pt x="2148154" y="3213101"/>
                  </a:cubicBezTo>
                  <a:cubicBezTo>
                    <a:pt x="2151196" y="3210062"/>
                    <a:pt x="2154238" y="3200944"/>
                    <a:pt x="2154238" y="3185748"/>
                  </a:cubicBezTo>
                  <a:lnTo>
                    <a:pt x="2154238" y="2868613"/>
                  </a:lnTo>
                  <a:lnTo>
                    <a:pt x="2019847" y="2868613"/>
                  </a:lnTo>
                  <a:cubicBezTo>
                    <a:pt x="692797" y="2868613"/>
                    <a:pt x="264716" y="2868613"/>
                    <a:pt x="126626" y="2868613"/>
                  </a:cubicBezTo>
                  <a:close/>
                  <a:moveTo>
                    <a:pt x="399008" y="2470150"/>
                  </a:moveTo>
                  <a:cubicBezTo>
                    <a:pt x="1342482" y="2470150"/>
                    <a:pt x="1342482" y="2470150"/>
                    <a:pt x="1342482" y="2470150"/>
                  </a:cubicBezTo>
                  <a:cubicBezTo>
                    <a:pt x="1375960" y="2470150"/>
                    <a:pt x="1403351" y="2497654"/>
                    <a:pt x="1403351" y="2531269"/>
                  </a:cubicBezTo>
                  <a:cubicBezTo>
                    <a:pt x="1403351" y="2564885"/>
                    <a:pt x="1375960" y="2592388"/>
                    <a:pt x="1342482" y="2592388"/>
                  </a:cubicBezTo>
                  <a:cubicBezTo>
                    <a:pt x="399008" y="2592388"/>
                    <a:pt x="399008" y="2592388"/>
                    <a:pt x="399008" y="2592388"/>
                  </a:cubicBezTo>
                  <a:cubicBezTo>
                    <a:pt x="365529" y="2592388"/>
                    <a:pt x="338138" y="2564885"/>
                    <a:pt x="338138" y="2531269"/>
                  </a:cubicBezTo>
                  <a:cubicBezTo>
                    <a:pt x="338138" y="2497654"/>
                    <a:pt x="365529" y="2470150"/>
                    <a:pt x="399008" y="2470150"/>
                  </a:cubicBezTo>
                  <a:close/>
                  <a:moveTo>
                    <a:pt x="1677078" y="2373313"/>
                  </a:moveTo>
                  <a:cubicBezTo>
                    <a:pt x="1646495" y="2373313"/>
                    <a:pt x="1618971" y="2385444"/>
                    <a:pt x="1600621" y="2403641"/>
                  </a:cubicBezTo>
                  <a:cubicBezTo>
                    <a:pt x="1582271" y="2421839"/>
                    <a:pt x="1570038" y="2446101"/>
                    <a:pt x="1570038" y="2473397"/>
                  </a:cubicBezTo>
                  <a:cubicBezTo>
                    <a:pt x="1570038" y="2500692"/>
                    <a:pt x="1582271" y="2527988"/>
                    <a:pt x="1600621" y="2546185"/>
                  </a:cubicBezTo>
                  <a:cubicBezTo>
                    <a:pt x="1618971" y="2564382"/>
                    <a:pt x="1646495" y="2576513"/>
                    <a:pt x="1674020" y="2576513"/>
                  </a:cubicBezTo>
                  <a:cubicBezTo>
                    <a:pt x="1701544" y="2576513"/>
                    <a:pt x="1729069" y="2564382"/>
                    <a:pt x="1747418" y="2546185"/>
                  </a:cubicBezTo>
                  <a:cubicBezTo>
                    <a:pt x="1768826" y="2524955"/>
                    <a:pt x="1778001" y="2500692"/>
                    <a:pt x="1778001" y="2473397"/>
                  </a:cubicBezTo>
                  <a:cubicBezTo>
                    <a:pt x="1778001" y="2418806"/>
                    <a:pt x="1732127" y="2373313"/>
                    <a:pt x="1677078" y="2373313"/>
                  </a:cubicBezTo>
                  <a:close/>
                  <a:moveTo>
                    <a:pt x="1676272" y="2252663"/>
                  </a:moveTo>
                  <a:cubicBezTo>
                    <a:pt x="1798123" y="2252663"/>
                    <a:pt x="1898650" y="2352805"/>
                    <a:pt x="1898650" y="2474190"/>
                  </a:cubicBezTo>
                  <a:cubicBezTo>
                    <a:pt x="1898650" y="2534882"/>
                    <a:pt x="1877326" y="2589505"/>
                    <a:pt x="1834678" y="2631990"/>
                  </a:cubicBezTo>
                  <a:cubicBezTo>
                    <a:pt x="1792030" y="2674474"/>
                    <a:pt x="1734151" y="2698751"/>
                    <a:pt x="1673225" y="2698751"/>
                  </a:cubicBezTo>
                  <a:cubicBezTo>
                    <a:pt x="1612300" y="2698751"/>
                    <a:pt x="1557466" y="2674474"/>
                    <a:pt x="1514818" y="2631990"/>
                  </a:cubicBezTo>
                  <a:cubicBezTo>
                    <a:pt x="1472171" y="2589505"/>
                    <a:pt x="1447800" y="2534882"/>
                    <a:pt x="1447800" y="2474190"/>
                  </a:cubicBezTo>
                  <a:cubicBezTo>
                    <a:pt x="1447800" y="2416532"/>
                    <a:pt x="1472171" y="2358875"/>
                    <a:pt x="1514818" y="2316390"/>
                  </a:cubicBezTo>
                  <a:cubicBezTo>
                    <a:pt x="1557466" y="2276940"/>
                    <a:pt x="1615346" y="2252663"/>
                    <a:pt x="1676272" y="2252663"/>
                  </a:cubicBezTo>
                  <a:close/>
                  <a:moveTo>
                    <a:pt x="122238" y="2193925"/>
                  </a:moveTo>
                  <a:lnTo>
                    <a:pt x="122238" y="2203756"/>
                  </a:lnTo>
                  <a:cubicBezTo>
                    <a:pt x="122238" y="2374283"/>
                    <a:pt x="122238" y="2374283"/>
                    <a:pt x="122238" y="2374283"/>
                  </a:cubicBezTo>
                  <a:cubicBezTo>
                    <a:pt x="122238" y="2574870"/>
                    <a:pt x="122238" y="2574870"/>
                    <a:pt x="122238" y="2574870"/>
                  </a:cubicBezTo>
                  <a:lnTo>
                    <a:pt x="122238" y="2747963"/>
                  </a:lnTo>
                  <a:lnTo>
                    <a:pt x="256628" y="2747963"/>
                  </a:lnTo>
                  <a:cubicBezTo>
                    <a:pt x="1583679" y="2747963"/>
                    <a:pt x="2011759" y="2747963"/>
                    <a:pt x="2149850" y="2747963"/>
                  </a:cubicBezTo>
                  <a:lnTo>
                    <a:pt x="2154238" y="2747963"/>
                  </a:lnTo>
                  <a:lnTo>
                    <a:pt x="2154238" y="2193925"/>
                  </a:lnTo>
                  <a:lnTo>
                    <a:pt x="2019847" y="2193925"/>
                  </a:lnTo>
                  <a:cubicBezTo>
                    <a:pt x="692797" y="2193925"/>
                    <a:pt x="264716" y="2193925"/>
                    <a:pt x="126626" y="2193925"/>
                  </a:cubicBezTo>
                  <a:close/>
                  <a:moveTo>
                    <a:pt x="399008" y="1808163"/>
                  </a:moveTo>
                  <a:cubicBezTo>
                    <a:pt x="1342482" y="1808163"/>
                    <a:pt x="1342482" y="1808163"/>
                    <a:pt x="1342482" y="1808163"/>
                  </a:cubicBezTo>
                  <a:cubicBezTo>
                    <a:pt x="1375960" y="1808163"/>
                    <a:pt x="1403351" y="1835666"/>
                    <a:pt x="1403351" y="1869282"/>
                  </a:cubicBezTo>
                  <a:cubicBezTo>
                    <a:pt x="1403351" y="1902897"/>
                    <a:pt x="1375960" y="1930401"/>
                    <a:pt x="1342482" y="1930401"/>
                  </a:cubicBezTo>
                  <a:cubicBezTo>
                    <a:pt x="399008" y="1930401"/>
                    <a:pt x="399008" y="1930401"/>
                    <a:pt x="399008" y="1930401"/>
                  </a:cubicBezTo>
                  <a:cubicBezTo>
                    <a:pt x="365529" y="1930401"/>
                    <a:pt x="338138" y="1902897"/>
                    <a:pt x="338138" y="1869282"/>
                  </a:cubicBezTo>
                  <a:cubicBezTo>
                    <a:pt x="338138" y="1835666"/>
                    <a:pt x="365529" y="1808163"/>
                    <a:pt x="399008" y="1808163"/>
                  </a:cubicBezTo>
                  <a:close/>
                  <a:moveTo>
                    <a:pt x="1674020" y="1692275"/>
                  </a:moveTo>
                  <a:cubicBezTo>
                    <a:pt x="1618971" y="1692275"/>
                    <a:pt x="1570038" y="1741180"/>
                    <a:pt x="1570038" y="1793141"/>
                  </a:cubicBezTo>
                  <a:cubicBezTo>
                    <a:pt x="1570038" y="1851215"/>
                    <a:pt x="1618971" y="1897063"/>
                    <a:pt x="1674020" y="1897063"/>
                  </a:cubicBezTo>
                  <a:cubicBezTo>
                    <a:pt x="1729069" y="1897063"/>
                    <a:pt x="1778001" y="1851215"/>
                    <a:pt x="1778001" y="1796197"/>
                  </a:cubicBezTo>
                  <a:cubicBezTo>
                    <a:pt x="1778001" y="1768689"/>
                    <a:pt x="1768826" y="1744236"/>
                    <a:pt x="1747418" y="1722840"/>
                  </a:cubicBezTo>
                  <a:cubicBezTo>
                    <a:pt x="1729069" y="1701445"/>
                    <a:pt x="1701544" y="1692275"/>
                    <a:pt x="1674020" y="1692275"/>
                  </a:cubicBezTo>
                  <a:close/>
                  <a:moveTo>
                    <a:pt x="1673225" y="1571625"/>
                  </a:moveTo>
                  <a:cubicBezTo>
                    <a:pt x="1731105" y="1571625"/>
                    <a:pt x="1792030" y="1595902"/>
                    <a:pt x="1834678" y="1638387"/>
                  </a:cubicBezTo>
                  <a:cubicBezTo>
                    <a:pt x="1877326" y="1680871"/>
                    <a:pt x="1898650" y="1738529"/>
                    <a:pt x="1898650" y="1796186"/>
                  </a:cubicBezTo>
                  <a:cubicBezTo>
                    <a:pt x="1898650" y="1917571"/>
                    <a:pt x="1795077" y="2017713"/>
                    <a:pt x="1673225" y="2017713"/>
                  </a:cubicBezTo>
                  <a:cubicBezTo>
                    <a:pt x="1548328" y="2017713"/>
                    <a:pt x="1447800" y="1917571"/>
                    <a:pt x="1447800" y="1796186"/>
                  </a:cubicBezTo>
                  <a:cubicBezTo>
                    <a:pt x="1447800" y="1674802"/>
                    <a:pt x="1551374" y="1571625"/>
                    <a:pt x="1673225" y="1571625"/>
                  </a:cubicBezTo>
                  <a:close/>
                  <a:moveTo>
                    <a:pt x="122238" y="1519238"/>
                  </a:moveTo>
                  <a:lnTo>
                    <a:pt x="122238" y="1970070"/>
                  </a:lnTo>
                  <a:lnTo>
                    <a:pt x="122238" y="2073275"/>
                  </a:lnTo>
                  <a:lnTo>
                    <a:pt x="256628" y="2073275"/>
                  </a:lnTo>
                  <a:cubicBezTo>
                    <a:pt x="1583679" y="2073275"/>
                    <a:pt x="2011759" y="2073275"/>
                    <a:pt x="2149850" y="2073275"/>
                  </a:cubicBezTo>
                  <a:lnTo>
                    <a:pt x="2154238" y="2073275"/>
                  </a:lnTo>
                  <a:lnTo>
                    <a:pt x="2154238" y="1833306"/>
                  </a:lnTo>
                  <a:cubicBezTo>
                    <a:pt x="2154238" y="1688564"/>
                    <a:pt x="2154238" y="1598101"/>
                    <a:pt x="2154238" y="1541561"/>
                  </a:cubicBezTo>
                  <a:lnTo>
                    <a:pt x="2154238" y="1519238"/>
                  </a:lnTo>
                  <a:lnTo>
                    <a:pt x="2019847" y="1519238"/>
                  </a:lnTo>
                  <a:cubicBezTo>
                    <a:pt x="692797" y="1519238"/>
                    <a:pt x="264716" y="1519238"/>
                    <a:pt x="126626" y="1519238"/>
                  </a:cubicBezTo>
                  <a:close/>
                  <a:moveTo>
                    <a:pt x="399000" y="1143000"/>
                  </a:moveTo>
                  <a:cubicBezTo>
                    <a:pt x="1339314" y="1143000"/>
                    <a:pt x="1339314" y="1143000"/>
                    <a:pt x="1339314" y="1143000"/>
                  </a:cubicBezTo>
                  <a:cubicBezTo>
                    <a:pt x="1372788" y="1143000"/>
                    <a:pt x="1400176" y="1170146"/>
                    <a:pt x="1400176" y="1203325"/>
                  </a:cubicBezTo>
                  <a:cubicBezTo>
                    <a:pt x="1400176" y="1236504"/>
                    <a:pt x="1372788" y="1263650"/>
                    <a:pt x="1339314" y="1263650"/>
                  </a:cubicBezTo>
                  <a:cubicBezTo>
                    <a:pt x="399000" y="1263650"/>
                    <a:pt x="399000" y="1263650"/>
                    <a:pt x="399000" y="1263650"/>
                  </a:cubicBezTo>
                  <a:cubicBezTo>
                    <a:pt x="365526" y="1263650"/>
                    <a:pt x="338138" y="1236504"/>
                    <a:pt x="338138" y="1203325"/>
                  </a:cubicBezTo>
                  <a:cubicBezTo>
                    <a:pt x="338138" y="1170146"/>
                    <a:pt x="365526" y="1143000"/>
                    <a:pt x="399000" y="1143000"/>
                  </a:cubicBezTo>
                  <a:close/>
                  <a:moveTo>
                    <a:pt x="1674020" y="1012825"/>
                  </a:moveTo>
                  <a:cubicBezTo>
                    <a:pt x="1646495" y="1012825"/>
                    <a:pt x="1622029" y="1021924"/>
                    <a:pt x="1603679" y="1043153"/>
                  </a:cubicBezTo>
                  <a:cubicBezTo>
                    <a:pt x="1582271" y="1061351"/>
                    <a:pt x="1570038" y="1088646"/>
                    <a:pt x="1570038" y="1115942"/>
                  </a:cubicBezTo>
                  <a:cubicBezTo>
                    <a:pt x="1570038" y="1170533"/>
                    <a:pt x="1618971" y="1216025"/>
                    <a:pt x="1674020" y="1216025"/>
                  </a:cubicBezTo>
                  <a:cubicBezTo>
                    <a:pt x="1729069" y="1216025"/>
                    <a:pt x="1778001" y="1170533"/>
                    <a:pt x="1778001" y="1115942"/>
                  </a:cubicBezTo>
                  <a:cubicBezTo>
                    <a:pt x="1778001" y="1088646"/>
                    <a:pt x="1768826" y="1064383"/>
                    <a:pt x="1747418" y="1043153"/>
                  </a:cubicBezTo>
                  <a:cubicBezTo>
                    <a:pt x="1729069" y="1024956"/>
                    <a:pt x="1701544" y="1012825"/>
                    <a:pt x="1674020" y="1012825"/>
                  </a:cubicBezTo>
                  <a:close/>
                  <a:moveTo>
                    <a:pt x="1673225" y="890588"/>
                  </a:moveTo>
                  <a:cubicBezTo>
                    <a:pt x="1673225" y="890588"/>
                    <a:pt x="1676272" y="890588"/>
                    <a:pt x="1676272" y="890588"/>
                  </a:cubicBezTo>
                  <a:cubicBezTo>
                    <a:pt x="1734151" y="890588"/>
                    <a:pt x="1788984" y="914865"/>
                    <a:pt x="1831632" y="957350"/>
                  </a:cubicBezTo>
                  <a:cubicBezTo>
                    <a:pt x="1874280" y="999834"/>
                    <a:pt x="1898650" y="1057492"/>
                    <a:pt x="1898650" y="1115149"/>
                  </a:cubicBezTo>
                  <a:cubicBezTo>
                    <a:pt x="1898650" y="1236534"/>
                    <a:pt x="1798123" y="1336676"/>
                    <a:pt x="1673225" y="1336676"/>
                  </a:cubicBezTo>
                  <a:cubicBezTo>
                    <a:pt x="1551374" y="1336676"/>
                    <a:pt x="1447800" y="1236534"/>
                    <a:pt x="1447800" y="1115149"/>
                  </a:cubicBezTo>
                  <a:cubicBezTo>
                    <a:pt x="1447800" y="1054457"/>
                    <a:pt x="1472171" y="999834"/>
                    <a:pt x="1514818" y="954315"/>
                  </a:cubicBezTo>
                  <a:cubicBezTo>
                    <a:pt x="1557466" y="914865"/>
                    <a:pt x="1615346" y="890588"/>
                    <a:pt x="1673225" y="890588"/>
                  </a:cubicBezTo>
                  <a:close/>
                  <a:moveTo>
                    <a:pt x="122238" y="844550"/>
                  </a:moveTo>
                  <a:lnTo>
                    <a:pt x="122238" y="1398588"/>
                  </a:lnTo>
                  <a:lnTo>
                    <a:pt x="256628" y="1398588"/>
                  </a:lnTo>
                  <a:cubicBezTo>
                    <a:pt x="1583679" y="1398588"/>
                    <a:pt x="2011759" y="1398588"/>
                    <a:pt x="2149850" y="1398588"/>
                  </a:cubicBezTo>
                  <a:lnTo>
                    <a:pt x="2154238" y="1398588"/>
                  </a:lnTo>
                  <a:lnTo>
                    <a:pt x="2154238" y="1341995"/>
                  </a:lnTo>
                  <a:cubicBezTo>
                    <a:pt x="2154238" y="1128212"/>
                    <a:pt x="2154238" y="1128212"/>
                    <a:pt x="2154238" y="1128212"/>
                  </a:cubicBezTo>
                  <a:lnTo>
                    <a:pt x="2154238" y="844550"/>
                  </a:lnTo>
                  <a:lnTo>
                    <a:pt x="2019847" y="844550"/>
                  </a:lnTo>
                  <a:cubicBezTo>
                    <a:pt x="692797" y="844550"/>
                    <a:pt x="264716" y="844550"/>
                    <a:pt x="126626" y="844550"/>
                  </a:cubicBezTo>
                  <a:close/>
                  <a:moveTo>
                    <a:pt x="395840" y="471488"/>
                  </a:moveTo>
                  <a:cubicBezTo>
                    <a:pt x="1342474" y="471488"/>
                    <a:pt x="1342474" y="471488"/>
                    <a:pt x="1342474" y="471488"/>
                  </a:cubicBezTo>
                  <a:cubicBezTo>
                    <a:pt x="1375957" y="471488"/>
                    <a:pt x="1403351" y="498634"/>
                    <a:pt x="1403351" y="531813"/>
                  </a:cubicBezTo>
                  <a:cubicBezTo>
                    <a:pt x="1403351" y="564992"/>
                    <a:pt x="1375957" y="592138"/>
                    <a:pt x="1342474" y="592138"/>
                  </a:cubicBezTo>
                  <a:cubicBezTo>
                    <a:pt x="395840" y="592138"/>
                    <a:pt x="395840" y="592138"/>
                    <a:pt x="395840" y="592138"/>
                  </a:cubicBezTo>
                  <a:cubicBezTo>
                    <a:pt x="362358" y="592138"/>
                    <a:pt x="334963" y="564992"/>
                    <a:pt x="334963" y="531813"/>
                  </a:cubicBezTo>
                  <a:cubicBezTo>
                    <a:pt x="334963" y="498634"/>
                    <a:pt x="362358" y="471488"/>
                    <a:pt x="395840" y="471488"/>
                  </a:cubicBezTo>
                  <a:close/>
                  <a:moveTo>
                    <a:pt x="1677078" y="331788"/>
                  </a:moveTo>
                  <a:cubicBezTo>
                    <a:pt x="1618971" y="331788"/>
                    <a:pt x="1573097" y="377281"/>
                    <a:pt x="1570038" y="431872"/>
                  </a:cubicBezTo>
                  <a:cubicBezTo>
                    <a:pt x="1570038" y="459167"/>
                    <a:pt x="1582271" y="486463"/>
                    <a:pt x="1600621" y="504660"/>
                  </a:cubicBezTo>
                  <a:cubicBezTo>
                    <a:pt x="1618971" y="525890"/>
                    <a:pt x="1646495" y="534988"/>
                    <a:pt x="1674020" y="534988"/>
                  </a:cubicBezTo>
                  <a:cubicBezTo>
                    <a:pt x="1701544" y="534988"/>
                    <a:pt x="1729069" y="525890"/>
                    <a:pt x="1747418" y="504660"/>
                  </a:cubicBezTo>
                  <a:cubicBezTo>
                    <a:pt x="1768826" y="486463"/>
                    <a:pt x="1778001" y="462200"/>
                    <a:pt x="1778001" y="434905"/>
                  </a:cubicBezTo>
                  <a:cubicBezTo>
                    <a:pt x="1778001" y="380314"/>
                    <a:pt x="1732127" y="331788"/>
                    <a:pt x="1677078" y="331788"/>
                  </a:cubicBezTo>
                  <a:close/>
                  <a:moveTo>
                    <a:pt x="1676272" y="209550"/>
                  </a:moveTo>
                  <a:cubicBezTo>
                    <a:pt x="1798123" y="212595"/>
                    <a:pt x="1898650" y="313094"/>
                    <a:pt x="1898650" y="434910"/>
                  </a:cubicBezTo>
                  <a:cubicBezTo>
                    <a:pt x="1898650" y="492773"/>
                    <a:pt x="1874280" y="550636"/>
                    <a:pt x="1831632" y="593272"/>
                  </a:cubicBezTo>
                  <a:cubicBezTo>
                    <a:pt x="1788984" y="632862"/>
                    <a:pt x="1734151" y="657225"/>
                    <a:pt x="1673225" y="657225"/>
                  </a:cubicBezTo>
                  <a:cubicBezTo>
                    <a:pt x="1673225" y="657225"/>
                    <a:pt x="1673225" y="657225"/>
                    <a:pt x="1670179" y="657225"/>
                  </a:cubicBezTo>
                  <a:cubicBezTo>
                    <a:pt x="1612300" y="657225"/>
                    <a:pt x="1554420" y="632862"/>
                    <a:pt x="1514818" y="590226"/>
                  </a:cubicBezTo>
                  <a:cubicBezTo>
                    <a:pt x="1472171" y="547590"/>
                    <a:pt x="1447800" y="492773"/>
                    <a:pt x="1447800" y="431865"/>
                  </a:cubicBezTo>
                  <a:cubicBezTo>
                    <a:pt x="1450847" y="307003"/>
                    <a:pt x="1548328" y="209550"/>
                    <a:pt x="1676272" y="209550"/>
                  </a:cubicBezTo>
                  <a:close/>
                  <a:moveTo>
                    <a:pt x="128322" y="122238"/>
                  </a:moveTo>
                  <a:cubicBezTo>
                    <a:pt x="125280" y="128317"/>
                    <a:pt x="122238" y="137434"/>
                    <a:pt x="122238" y="155669"/>
                  </a:cubicBezTo>
                  <a:lnTo>
                    <a:pt x="122238" y="723900"/>
                  </a:lnTo>
                  <a:lnTo>
                    <a:pt x="256628" y="723900"/>
                  </a:lnTo>
                  <a:cubicBezTo>
                    <a:pt x="1583679" y="723900"/>
                    <a:pt x="2011759" y="723900"/>
                    <a:pt x="2149850" y="723900"/>
                  </a:cubicBezTo>
                  <a:lnTo>
                    <a:pt x="2154238" y="723900"/>
                  </a:lnTo>
                  <a:lnTo>
                    <a:pt x="2154238" y="152630"/>
                  </a:lnTo>
                  <a:cubicBezTo>
                    <a:pt x="2154238" y="134395"/>
                    <a:pt x="2151196" y="128317"/>
                    <a:pt x="2148154" y="122238"/>
                  </a:cubicBezTo>
                  <a:cubicBezTo>
                    <a:pt x="128322" y="122238"/>
                    <a:pt x="128322" y="122238"/>
                    <a:pt x="128322" y="122238"/>
                  </a:cubicBezTo>
                  <a:close/>
                  <a:moveTo>
                    <a:pt x="106520" y="0"/>
                  </a:moveTo>
                  <a:cubicBezTo>
                    <a:pt x="2169956" y="0"/>
                    <a:pt x="2169956" y="0"/>
                    <a:pt x="2169956" y="0"/>
                  </a:cubicBezTo>
                  <a:cubicBezTo>
                    <a:pt x="2179086" y="0"/>
                    <a:pt x="2188216" y="3039"/>
                    <a:pt x="2197346" y="6078"/>
                  </a:cubicBezTo>
                  <a:cubicBezTo>
                    <a:pt x="2276475" y="48624"/>
                    <a:pt x="2276475" y="127637"/>
                    <a:pt x="2276475" y="151949"/>
                  </a:cubicBezTo>
                  <a:lnTo>
                    <a:pt x="2276475" y="784225"/>
                  </a:lnTo>
                  <a:lnTo>
                    <a:pt x="2276475" y="1127458"/>
                  </a:lnTo>
                  <a:cubicBezTo>
                    <a:pt x="2276475" y="1446550"/>
                    <a:pt x="2276475" y="1446550"/>
                    <a:pt x="2276475" y="1446550"/>
                  </a:cubicBezTo>
                  <a:lnTo>
                    <a:pt x="2276475" y="1458913"/>
                  </a:lnTo>
                  <a:lnTo>
                    <a:pt x="2276475" y="1573943"/>
                  </a:lnTo>
                  <a:cubicBezTo>
                    <a:pt x="2276475" y="1832499"/>
                    <a:pt x="2276475" y="1832499"/>
                    <a:pt x="2276475" y="1832499"/>
                  </a:cubicBezTo>
                  <a:lnTo>
                    <a:pt x="2276475" y="2133600"/>
                  </a:lnTo>
                  <a:lnTo>
                    <a:pt x="2276475" y="2808288"/>
                  </a:lnTo>
                  <a:lnTo>
                    <a:pt x="2276475" y="3184841"/>
                  </a:lnTo>
                  <a:cubicBezTo>
                    <a:pt x="2276475" y="3251698"/>
                    <a:pt x="2249084" y="3300321"/>
                    <a:pt x="2197346" y="3327672"/>
                  </a:cubicBezTo>
                  <a:cubicBezTo>
                    <a:pt x="2188216" y="3330711"/>
                    <a:pt x="2179086" y="3333750"/>
                    <a:pt x="2169956" y="3333750"/>
                  </a:cubicBezTo>
                  <a:cubicBezTo>
                    <a:pt x="106520" y="3333750"/>
                    <a:pt x="106520" y="3333750"/>
                    <a:pt x="106520" y="3333750"/>
                  </a:cubicBezTo>
                  <a:cubicBezTo>
                    <a:pt x="97390" y="3333750"/>
                    <a:pt x="88259" y="3330711"/>
                    <a:pt x="79129" y="3327672"/>
                  </a:cubicBezTo>
                  <a:cubicBezTo>
                    <a:pt x="27391" y="3300321"/>
                    <a:pt x="0" y="3251698"/>
                    <a:pt x="0" y="3184841"/>
                  </a:cubicBezTo>
                  <a:lnTo>
                    <a:pt x="0" y="2808288"/>
                  </a:lnTo>
                  <a:lnTo>
                    <a:pt x="0" y="2574008"/>
                  </a:lnTo>
                  <a:cubicBezTo>
                    <a:pt x="0" y="2373436"/>
                    <a:pt x="0" y="2373436"/>
                    <a:pt x="0" y="2373436"/>
                  </a:cubicBezTo>
                  <a:cubicBezTo>
                    <a:pt x="0" y="2272390"/>
                    <a:pt x="0" y="2196606"/>
                    <a:pt x="0" y="2139768"/>
                  </a:cubicBezTo>
                  <a:lnTo>
                    <a:pt x="0" y="2133600"/>
                  </a:lnTo>
                  <a:lnTo>
                    <a:pt x="0" y="2067930"/>
                  </a:lnTo>
                  <a:cubicBezTo>
                    <a:pt x="0" y="1969253"/>
                    <a:pt x="0" y="1969253"/>
                    <a:pt x="0" y="1969253"/>
                  </a:cubicBezTo>
                  <a:lnTo>
                    <a:pt x="0" y="1458913"/>
                  </a:lnTo>
                  <a:lnTo>
                    <a:pt x="0" y="784225"/>
                  </a:lnTo>
                  <a:lnTo>
                    <a:pt x="0" y="154988"/>
                  </a:lnTo>
                  <a:cubicBezTo>
                    <a:pt x="0" y="127637"/>
                    <a:pt x="0" y="48624"/>
                    <a:pt x="79129" y="6078"/>
                  </a:cubicBezTo>
                  <a:cubicBezTo>
                    <a:pt x="88259" y="3039"/>
                    <a:pt x="97390" y="0"/>
                    <a:pt x="106520"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07" name="Oval 106"/>
          <p:cNvSpPr/>
          <p:nvPr/>
        </p:nvSpPr>
        <p:spPr bwMode="auto">
          <a:xfrm>
            <a:off x="4106593" y="2887552"/>
            <a:ext cx="1334184" cy="1302045"/>
          </a:xfrm>
          <a:prstGeom prst="ellipse">
            <a:avLst/>
          </a:prstGeom>
          <a:noFill/>
          <a:ln w="50800">
            <a:solidFill>
              <a:schemeClr val="accent1"/>
            </a:solidFill>
          </a:ln>
        </p:spPr>
        <p:txBody>
          <a:bodyPr vert="horz" wrap="square" lIns="91440" tIns="45720" rIns="91440" bIns="4572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8" name="TextBox 107"/>
          <p:cNvSpPr txBox="1"/>
          <p:nvPr/>
        </p:nvSpPr>
        <p:spPr>
          <a:xfrm>
            <a:off x="4127257" y="4230770"/>
            <a:ext cx="1313520" cy="2215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Load Balancer</a:t>
            </a:r>
          </a:p>
        </p:txBody>
      </p:sp>
      <p:sp>
        <p:nvSpPr>
          <p:cNvPr id="109" name="Freeform 234"/>
          <p:cNvSpPr>
            <a:spLocks/>
          </p:cNvSpPr>
          <p:nvPr/>
        </p:nvSpPr>
        <p:spPr bwMode="auto">
          <a:xfrm>
            <a:off x="6784129" y="2125030"/>
            <a:ext cx="212589" cy="2990051"/>
          </a:xfrm>
          <a:custGeom>
            <a:avLst/>
            <a:gdLst>
              <a:gd name="T0" fmla="*/ 1871 w 1871"/>
              <a:gd name="T1" fmla="*/ 0 h 811"/>
              <a:gd name="T2" fmla="*/ 0 w 1871"/>
              <a:gd name="T3" fmla="*/ 0 h 811"/>
              <a:gd name="T4" fmla="*/ 0 w 1871"/>
              <a:gd name="T5" fmla="*/ 811 h 811"/>
              <a:gd name="connsiteX0" fmla="*/ 10000 w 10000"/>
              <a:gd name="connsiteY0" fmla="*/ 0 h 10740"/>
              <a:gd name="connsiteX1" fmla="*/ 0 w 10000"/>
              <a:gd name="connsiteY1" fmla="*/ 0 h 10740"/>
              <a:gd name="connsiteX2" fmla="*/ 0 w 10000"/>
              <a:gd name="connsiteY2" fmla="*/ 10000 h 10740"/>
              <a:gd name="connsiteX3" fmla="*/ 403 w 10000"/>
              <a:gd name="connsiteY3" fmla="*/ 10000 h 10740"/>
              <a:gd name="connsiteX0" fmla="*/ 10000 w 10000"/>
              <a:gd name="connsiteY0" fmla="*/ 0 h 10000"/>
              <a:gd name="connsiteX1" fmla="*/ 0 w 10000"/>
              <a:gd name="connsiteY1" fmla="*/ 0 h 10000"/>
              <a:gd name="connsiteX2" fmla="*/ 0 w 10000"/>
              <a:gd name="connsiteY2" fmla="*/ 10000 h 10000"/>
              <a:gd name="connsiteX3" fmla="*/ 403 w 10000"/>
              <a:gd name="connsiteY3" fmla="*/ 10000 h 10000"/>
              <a:gd name="connsiteX0" fmla="*/ 10007 w 10007"/>
              <a:gd name="connsiteY0" fmla="*/ 0 h 10000"/>
              <a:gd name="connsiteX1" fmla="*/ 7 w 10007"/>
              <a:gd name="connsiteY1" fmla="*/ 0 h 10000"/>
              <a:gd name="connsiteX2" fmla="*/ 7 w 10007"/>
              <a:gd name="connsiteY2" fmla="*/ 10000 h 10000"/>
              <a:gd name="connsiteX3" fmla="*/ 410 w 10007"/>
              <a:gd name="connsiteY3" fmla="*/ 10000 h 10000"/>
              <a:gd name="connsiteX4" fmla="*/ 0 w 10007"/>
              <a:gd name="connsiteY4" fmla="*/ 9973 h 10000"/>
              <a:gd name="connsiteX0" fmla="*/ 10007 w 11057"/>
              <a:gd name="connsiteY0" fmla="*/ 0 h 10000"/>
              <a:gd name="connsiteX1" fmla="*/ 7 w 11057"/>
              <a:gd name="connsiteY1" fmla="*/ 0 h 10000"/>
              <a:gd name="connsiteX2" fmla="*/ 7 w 11057"/>
              <a:gd name="connsiteY2" fmla="*/ 10000 h 10000"/>
              <a:gd name="connsiteX3" fmla="*/ 11057 w 11057"/>
              <a:gd name="connsiteY3" fmla="*/ 10000 h 10000"/>
              <a:gd name="connsiteX4" fmla="*/ 0 w 11057"/>
              <a:gd name="connsiteY4" fmla="*/ 9973 h 10000"/>
              <a:gd name="connsiteX0" fmla="*/ 10007 w 13044"/>
              <a:gd name="connsiteY0" fmla="*/ 0 h 10000"/>
              <a:gd name="connsiteX1" fmla="*/ 7 w 13044"/>
              <a:gd name="connsiteY1" fmla="*/ 0 h 10000"/>
              <a:gd name="connsiteX2" fmla="*/ 7 w 13044"/>
              <a:gd name="connsiteY2" fmla="*/ 10000 h 10000"/>
              <a:gd name="connsiteX3" fmla="*/ 13044 w 13044"/>
              <a:gd name="connsiteY3" fmla="*/ 8874 h 10000"/>
              <a:gd name="connsiteX4" fmla="*/ 0 w 13044"/>
              <a:gd name="connsiteY4" fmla="*/ 9973 h 10000"/>
              <a:gd name="connsiteX0" fmla="*/ 10007 w 16025"/>
              <a:gd name="connsiteY0" fmla="*/ 0 h 10010"/>
              <a:gd name="connsiteX1" fmla="*/ 7 w 16025"/>
              <a:gd name="connsiteY1" fmla="*/ 0 h 10010"/>
              <a:gd name="connsiteX2" fmla="*/ 7 w 16025"/>
              <a:gd name="connsiteY2" fmla="*/ 10000 h 10010"/>
              <a:gd name="connsiteX3" fmla="*/ 16025 w 16025"/>
              <a:gd name="connsiteY3" fmla="*/ 10010 h 10010"/>
              <a:gd name="connsiteX4" fmla="*/ 0 w 16025"/>
              <a:gd name="connsiteY4" fmla="*/ 9973 h 10010"/>
              <a:gd name="connsiteX0" fmla="*/ 10007 w 16025"/>
              <a:gd name="connsiteY0" fmla="*/ 0 h 10744"/>
              <a:gd name="connsiteX1" fmla="*/ 7 w 16025"/>
              <a:gd name="connsiteY1" fmla="*/ 0 h 10744"/>
              <a:gd name="connsiteX2" fmla="*/ 7 w 16025"/>
              <a:gd name="connsiteY2" fmla="*/ 10000 h 10744"/>
              <a:gd name="connsiteX3" fmla="*/ 16025 w 16025"/>
              <a:gd name="connsiteY3" fmla="*/ 10010 h 10744"/>
              <a:gd name="connsiteX4" fmla="*/ 0 w 16025"/>
              <a:gd name="connsiteY4" fmla="*/ 9973 h 10744"/>
              <a:gd name="connsiteX0" fmla="*/ 10007 w 16025"/>
              <a:gd name="connsiteY0" fmla="*/ 0 h 10010"/>
              <a:gd name="connsiteX1" fmla="*/ 7 w 16025"/>
              <a:gd name="connsiteY1" fmla="*/ 0 h 10010"/>
              <a:gd name="connsiteX2" fmla="*/ 7 w 16025"/>
              <a:gd name="connsiteY2" fmla="*/ 10000 h 10010"/>
              <a:gd name="connsiteX3" fmla="*/ 16025 w 16025"/>
              <a:gd name="connsiteY3" fmla="*/ 10010 h 10010"/>
              <a:gd name="connsiteX4" fmla="*/ 0 w 16025"/>
              <a:gd name="connsiteY4" fmla="*/ 9973 h 10010"/>
              <a:gd name="connsiteX0" fmla="*/ 10007 w 16593"/>
              <a:gd name="connsiteY0" fmla="*/ 0 h 10000"/>
              <a:gd name="connsiteX1" fmla="*/ 7 w 16593"/>
              <a:gd name="connsiteY1" fmla="*/ 0 h 10000"/>
              <a:gd name="connsiteX2" fmla="*/ 7 w 16593"/>
              <a:gd name="connsiteY2" fmla="*/ 10000 h 10000"/>
              <a:gd name="connsiteX3" fmla="*/ 16593 w 16593"/>
              <a:gd name="connsiteY3" fmla="*/ 9992 h 10000"/>
              <a:gd name="connsiteX4" fmla="*/ 0 w 16593"/>
              <a:gd name="connsiteY4" fmla="*/ 9973 h 10000"/>
              <a:gd name="connsiteX0" fmla="*/ 10000 w 16586"/>
              <a:gd name="connsiteY0" fmla="*/ 0 h 10000"/>
              <a:gd name="connsiteX1" fmla="*/ 0 w 16586"/>
              <a:gd name="connsiteY1" fmla="*/ 0 h 10000"/>
              <a:gd name="connsiteX2" fmla="*/ 0 w 16586"/>
              <a:gd name="connsiteY2" fmla="*/ 10000 h 10000"/>
              <a:gd name="connsiteX3" fmla="*/ 16586 w 16586"/>
              <a:gd name="connsiteY3" fmla="*/ 9992 h 10000"/>
              <a:gd name="connsiteX0" fmla="*/ 10000 w 16728"/>
              <a:gd name="connsiteY0" fmla="*/ 0 h 10001"/>
              <a:gd name="connsiteX1" fmla="*/ 0 w 16728"/>
              <a:gd name="connsiteY1" fmla="*/ 0 h 10001"/>
              <a:gd name="connsiteX2" fmla="*/ 0 w 16728"/>
              <a:gd name="connsiteY2" fmla="*/ 10000 h 10001"/>
              <a:gd name="connsiteX3" fmla="*/ 16728 w 16728"/>
              <a:gd name="connsiteY3" fmla="*/ 10001 h 10001"/>
              <a:gd name="connsiteX0" fmla="*/ 10000 w 16728"/>
              <a:gd name="connsiteY0" fmla="*/ 0 h 10001"/>
              <a:gd name="connsiteX1" fmla="*/ 0 w 16728"/>
              <a:gd name="connsiteY1" fmla="*/ 0 h 10001"/>
              <a:gd name="connsiteX2" fmla="*/ 0 w 16728"/>
              <a:gd name="connsiteY2" fmla="*/ 10000 h 10001"/>
              <a:gd name="connsiteX3" fmla="*/ 16728 w 16728"/>
              <a:gd name="connsiteY3" fmla="*/ 10001 h 10001"/>
              <a:gd name="connsiteX0" fmla="*/ 10000 w 10000"/>
              <a:gd name="connsiteY0" fmla="*/ 0 h 10000"/>
              <a:gd name="connsiteX1" fmla="*/ 0 w 10000"/>
              <a:gd name="connsiteY1" fmla="*/ 0 h 10000"/>
              <a:gd name="connsiteX2" fmla="*/ 0 w 10000"/>
              <a:gd name="connsiteY2" fmla="*/ 10000 h 10000"/>
              <a:gd name="connsiteX3" fmla="*/ 9506 w 10000"/>
              <a:gd name="connsiteY3" fmla="*/ 9816 h 10000"/>
              <a:gd name="connsiteX0" fmla="*/ 10000 w 10000"/>
              <a:gd name="connsiteY0" fmla="*/ 0 h 10124"/>
              <a:gd name="connsiteX1" fmla="*/ 0 w 10000"/>
              <a:gd name="connsiteY1" fmla="*/ 0 h 10124"/>
              <a:gd name="connsiteX2" fmla="*/ 0 w 10000"/>
              <a:gd name="connsiteY2" fmla="*/ 10000 h 10124"/>
              <a:gd name="connsiteX3" fmla="*/ 9666 w 10000"/>
              <a:gd name="connsiteY3" fmla="*/ 10124 h 10124"/>
              <a:gd name="connsiteX0" fmla="*/ 10000 w 10000"/>
              <a:gd name="connsiteY0" fmla="*/ 0 h 10000"/>
              <a:gd name="connsiteX1" fmla="*/ 0 w 10000"/>
              <a:gd name="connsiteY1" fmla="*/ 0 h 10000"/>
              <a:gd name="connsiteX2" fmla="*/ 0 w 10000"/>
              <a:gd name="connsiteY2" fmla="*/ 10000 h 10000"/>
              <a:gd name="connsiteX3" fmla="*/ 9827 w 10000"/>
              <a:gd name="connsiteY3" fmla="*/ 9877 h 10000"/>
              <a:gd name="connsiteX0" fmla="*/ 10000 w 10000"/>
              <a:gd name="connsiteY0" fmla="*/ 0 h 10185"/>
              <a:gd name="connsiteX1" fmla="*/ 0 w 10000"/>
              <a:gd name="connsiteY1" fmla="*/ 0 h 10185"/>
              <a:gd name="connsiteX2" fmla="*/ 0 w 10000"/>
              <a:gd name="connsiteY2" fmla="*/ 10000 h 10185"/>
              <a:gd name="connsiteX3" fmla="*/ 9827 w 10000"/>
              <a:gd name="connsiteY3" fmla="*/ 10185 h 10185"/>
              <a:gd name="connsiteX0" fmla="*/ 10000 w 10000"/>
              <a:gd name="connsiteY0" fmla="*/ 0 h 10000"/>
              <a:gd name="connsiteX1" fmla="*/ 0 w 10000"/>
              <a:gd name="connsiteY1" fmla="*/ 0 h 10000"/>
              <a:gd name="connsiteX2" fmla="*/ 0 w 10000"/>
              <a:gd name="connsiteY2" fmla="*/ 10000 h 10000"/>
              <a:gd name="connsiteX3" fmla="*/ 9827 w 10000"/>
              <a:gd name="connsiteY3" fmla="*/ 1000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lnTo>
                  <a:pt x="0" y="0"/>
                </a:lnTo>
                <a:lnTo>
                  <a:pt x="0" y="10000"/>
                </a:lnTo>
                <a:lnTo>
                  <a:pt x="9827" y="10000"/>
                </a:lnTo>
              </a:path>
            </a:pathLst>
          </a:custGeom>
          <a:noFill/>
          <a:ln w="23813" cap="rnd">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Light"/>
              <a:ea typeface="+mn-ea"/>
              <a:cs typeface="+mn-cs"/>
            </a:endParaRPr>
          </a:p>
        </p:txBody>
      </p:sp>
      <p:sp>
        <p:nvSpPr>
          <p:cNvPr id="110" name="Freeform 235"/>
          <p:cNvSpPr>
            <a:spLocks/>
          </p:cNvSpPr>
          <p:nvPr/>
        </p:nvSpPr>
        <p:spPr bwMode="auto">
          <a:xfrm rot="16200000">
            <a:off x="6971666" y="2067757"/>
            <a:ext cx="126982" cy="126982"/>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solidFill>
            <a:srgbClr val="BFBFBF"/>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Light"/>
              <a:ea typeface="+mn-ea"/>
              <a:cs typeface="+mn-cs"/>
            </a:endParaRPr>
          </a:p>
        </p:txBody>
      </p:sp>
      <p:sp>
        <p:nvSpPr>
          <p:cNvPr id="111" name="Freeform 234"/>
          <p:cNvSpPr>
            <a:spLocks/>
          </p:cNvSpPr>
          <p:nvPr/>
        </p:nvSpPr>
        <p:spPr bwMode="auto">
          <a:xfrm rot="5400000">
            <a:off x="9671684" y="1235594"/>
            <a:ext cx="394262" cy="2173137"/>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w="23813" cap="rnd">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Light"/>
              <a:ea typeface="+mn-ea"/>
              <a:cs typeface="+mn-cs"/>
            </a:endParaRPr>
          </a:p>
        </p:txBody>
      </p:sp>
      <p:sp>
        <p:nvSpPr>
          <p:cNvPr id="112" name="Freeform 235"/>
          <p:cNvSpPr>
            <a:spLocks/>
          </p:cNvSpPr>
          <p:nvPr/>
        </p:nvSpPr>
        <p:spPr bwMode="auto">
          <a:xfrm>
            <a:off x="10891704" y="2519292"/>
            <a:ext cx="126982" cy="126982"/>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solidFill>
            <a:srgbClr val="BFBFBF"/>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Light"/>
              <a:ea typeface="+mn-ea"/>
              <a:cs typeface="+mn-cs"/>
            </a:endParaRPr>
          </a:p>
        </p:txBody>
      </p:sp>
      <p:sp>
        <p:nvSpPr>
          <p:cNvPr id="113" name="Freeform 235"/>
          <p:cNvSpPr>
            <a:spLocks/>
          </p:cNvSpPr>
          <p:nvPr/>
        </p:nvSpPr>
        <p:spPr bwMode="auto">
          <a:xfrm rot="5400000">
            <a:off x="8656011" y="2067757"/>
            <a:ext cx="126982" cy="126982"/>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solidFill>
            <a:srgbClr val="BFBFBF"/>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Light"/>
              <a:ea typeface="+mn-ea"/>
              <a:cs typeface="+mn-cs"/>
            </a:endParaRPr>
          </a:p>
        </p:txBody>
      </p:sp>
      <p:sp>
        <p:nvSpPr>
          <p:cNvPr id="114" name="Freeform 234"/>
          <p:cNvSpPr>
            <a:spLocks/>
          </p:cNvSpPr>
          <p:nvPr/>
        </p:nvSpPr>
        <p:spPr bwMode="auto">
          <a:xfrm rot="5400000">
            <a:off x="6192983" y="3087024"/>
            <a:ext cx="105856" cy="1076429"/>
          </a:xfrm>
          <a:custGeom>
            <a:avLst/>
            <a:gdLst>
              <a:gd name="T0" fmla="*/ 1871 w 1871"/>
              <a:gd name="T1" fmla="*/ 0 h 811"/>
              <a:gd name="T2" fmla="*/ 0 w 1871"/>
              <a:gd name="T3" fmla="*/ 0 h 811"/>
              <a:gd name="T4" fmla="*/ 0 w 1871"/>
              <a:gd name="T5" fmla="*/ 811 h 811"/>
              <a:gd name="connsiteX0" fmla="*/ 9772 w 9772"/>
              <a:gd name="connsiteY0" fmla="*/ 0 h 10000"/>
              <a:gd name="connsiteX1" fmla="*/ 0 w 9772"/>
              <a:gd name="connsiteY1" fmla="*/ 0 h 10000"/>
              <a:gd name="connsiteX2" fmla="*/ 0 w 9772"/>
              <a:gd name="connsiteY2" fmla="*/ 10000 h 10000"/>
              <a:gd name="connsiteX0" fmla="*/ 0 w 0"/>
              <a:gd name="connsiteY0" fmla="*/ 0 h 10000"/>
              <a:gd name="connsiteX1" fmla="*/ 0 w 0"/>
              <a:gd name="connsiteY1" fmla="*/ 10000 h 10000"/>
            </a:gdLst>
            <a:ahLst/>
            <a:cxnLst>
              <a:cxn ang="0">
                <a:pos x="connsiteX0" y="connsiteY0"/>
              </a:cxn>
              <a:cxn ang="0">
                <a:pos x="connsiteX1" y="connsiteY1"/>
              </a:cxn>
            </a:cxnLst>
            <a:rect l="l" t="t" r="r" b="b"/>
            <a:pathLst>
              <a:path h="10000">
                <a:moveTo>
                  <a:pt x="0" y="0"/>
                </a:moveTo>
                <a:lnTo>
                  <a:pt x="0" y="10000"/>
                </a:lnTo>
              </a:path>
            </a:pathLst>
          </a:custGeom>
          <a:noFill/>
          <a:ln w="23813" cap="rnd">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Light"/>
              <a:ea typeface="+mn-ea"/>
              <a:cs typeface="+mn-cs"/>
            </a:endParaRPr>
          </a:p>
        </p:txBody>
      </p:sp>
      <p:sp>
        <p:nvSpPr>
          <p:cNvPr id="115" name="Freeform 235"/>
          <p:cNvSpPr>
            <a:spLocks/>
          </p:cNvSpPr>
          <p:nvPr/>
        </p:nvSpPr>
        <p:spPr bwMode="auto">
          <a:xfrm rot="5400000">
            <a:off x="5580714" y="3508819"/>
            <a:ext cx="126982" cy="126982"/>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solidFill>
            <a:srgbClr val="BFBFBF"/>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Light"/>
              <a:ea typeface="+mn-ea"/>
              <a:cs typeface="+mn-cs"/>
            </a:endParaRPr>
          </a:p>
        </p:txBody>
      </p:sp>
      <p:sp>
        <p:nvSpPr>
          <p:cNvPr id="116" name="Freeform 235"/>
          <p:cNvSpPr>
            <a:spLocks/>
          </p:cNvSpPr>
          <p:nvPr/>
        </p:nvSpPr>
        <p:spPr bwMode="auto">
          <a:xfrm rot="16200000">
            <a:off x="6971666" y="5058296"/>
            <a:ext cx="126982" cy="126982"/>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solidFill>
            <a:srgbClr val="BFBFBF"/>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Light"/>
              <a:ea typeface="+mn-ea"/>
              <a:cs typeface="+mn-cs"/>
            </a:endParaRPr>
          </a:p>
        </p:txBody>
      </p:sp>
      <p:sp>
        <p:nvSpPr>
          <p:cNvPr id="117" name="Freeform 234"/>
          <p:cNvSpPr>
            <a:spLocks/>
          </p:cNvSpPr>
          <p:nvPr/>
        </p:nvSpPr>
        <p:spPr bwMode="auto">
          <a:xfrm rot="16200000" flipV="1">
            <a:off x="9734127" y="3882539"/>
            <a:ext cx="291946" cy="2173137"/>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w="23813" cap="rnd">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Light"/>
              <a:ea typeface="+mn-ea"/>
              <a:cs typeface="+mn-cs"/>
            </a:endParaRPr>
          </a:p>
        </p:txBody>
      </p:sp>
      <p:sp>
        <p:nvSpPr>
          <p:cNvPr id="118" name="Freeform 235"/>
          <p:cNvSpPr>
            <a:spLocks/>
          </p:cNvSpPr>
          <p:nvPr/>
        </p:nvSpPr>
        <p:spPr bwMode="auto">
          <a:xfrm flipV="1">
            <a:off x="10902991" y="4696153"/>
            <a:ext cx="126982" cy="126982"/>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solidFill>
            <a:srgbClr val="BFBFBF"/>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Light"/>
              <a:ea typeface="+mn-ea"/>
              <a:cs typeface="+mn-cs"/>
            </a:endParaRPr>
          </a:p>
        </p:txBody>
      </p:sp>
      <p:sp>
        <p:nvSpPr>
          <p:cNvPr id="119" name="Freeform 235"/>
          <p:cNvSpPr>
            <a:spLocks/>
          </p:cNvSpPr>
          <p:nvPr/>
        </p:nvSpPr>
        <p:spPr bwMode="auto">
          <a:xfrm rot="16200000" flipV="1">
            <a:off x="8667298" y="5057318"/>
            <a:ext cx="126982" cy="126982"/>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solidFill>
            <a:srgbClr val="BFBFBF"/>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Light"/>
              <a:ea typeface="+mn-ea"/>
              <a:cs typeface="+mn-cs"/>
            </a:endParaRPr>
          </a:p>
        </p:txBody>
      </p:sp>
      <p:sp>
        <p:nvSpPr>
          <p:cNvPr id="121" name="Oval 120"/>
          <p:cNvSpPr/>
          <p:nvPr/>
        </p:nvSpPr>
        <p:spPr bwMode="auto">
          <a:xfrm>
            <a:off x="1353636" y="2891610"/>
            <a:ext cx="1334184" cy="1302045"/>
          </a:xfrm>
          <a:prstGeom prst="ellipse">
            <a:avLst/>
          </a:prstGeom>
          <a:noFill/>
          <a:ln w="50800">
            <a:solidFill>
              <a:schemeClr val="accent1"/>
            </a:solidFill>
          </a:ln>
        </p:spPr>
        <p:txBody>
          <a:bodyPr vert="horz" wrap="square" lIns="91440" tIns="45720" rIns="91440" bIns="4572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2" name="TextBox 121"/>
          <p:cNvSpPr txBox="1"/>
          <p:nvPr/>
        </p:nvSpPr>
        <p:spPr>
          <a:xfrm>
            <a:off x="1374300" y="4234828"/>
            <a:ext cx="1313520" cy="2215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Clients</a:t>
            </a:r>
          </a:p>
        </p:txBody>
      </p:sp>
      <p:sp>
        <p:nvSpPr>
          <p:cNvPr id="123" name="Freeform 234"/>
          <p:cNvSpPr>
            <a:spLocks/>
          </p:cNvSpPr>
          <p:nvPr/>
        </p:nvSpPr>
        <p:spPr bwMode="auto">
          <a:xfrm rot="5400000">
            <a:off x="3361440" y="3165614"/>
            <a:ext cx="92996" cy="906391"/>
          </a:xfrm>
          <a:custGeom>
            <a:avLst/>
            <a:gdLst>
              <a:gd name="T0" fmla="*/ 1871 w 1871"/>
              <a:gd name="T1" fmla="*/ 0 h 811"/>
              <a:gd name="T2" fmla="*/ 0 w 1871"/>
              <a:gd name="T3" fmla="*/ 0 h 811"/>
              <a:gd name="T4" fmla="*/ 0 w 1871"/>
              <a:gd name="T5" fmla="*/ 811 h 811"/>
              <a:gd name="connsiteX0" fmla="*/ 9772 w 9772"/>
              <a:gd name="connsiteY0" fmla="*/ 0 h 10000"/>
              <a:gd name="connsiteX1" fmla="*/ 0 w 9772"/>
              <a:gd name="connsiteY1" fmla="*/ 0 h 10000"/>
              <a:gd name="connsiteX2" fmla="*/ 0 w 9772"/>
              <a:gd name="connsiteY2" fmla="*/ 10000 h 10000"/>
              <a:gd name="connsiteX0" fmla="*/ 0 w 0"/>
              <a:gd name="connsiteY0" fmla="*/ 0 h 10000"/>
              <a:gd name="connsiteX1" fmla="*/ 0 w 0"/>
              <a:gd name="connsiteY1" fmla="*/ 10000 h 10000"/>
            </a:gdLst>
            <a:ahLst/>
            <a:cxnLst>
              <a:cxn ang="0">
                <a:pos x="connsiteX0" y="connsiteY0"/>
              </a:cxn>
              <a:cxn ang="0">
                <a:pos x="connsiteX1" y="connsiteY1"/>
              </a:cxn>
            </a:cxnLst>
            <a:rect l="l" t="t" r="r" b="b"/>
            <a:pathLst>
              <a:path h="10000">
                <a:moveTo>
                  <a:pt x="0" y="0"/>
                </a:moveTo>
                <a:lnTo>
                  <a:pt x="0" y="10000"/>
                </a:lnTo>
              </a:path>
            </a:pathLst>
          </a:custGeom>
          <a:noFill/>
          <a:ln w="23813" cap="rnd">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Light"/>
              <a:ea typeface="+mn-ea"/>
              <a:cs typeface="+mn-cs"/>
            </a:endParaRPr>
          </a:p>
        </p:txBody>
      </p:sp>
      <p:sp>
        <p:nvSpPr>
          <p:cNvPr id="124" name="Freeform 235"/>
          <p:cNvSpPr>
            <a:spLocks/>
          </p:cNvSpPr>
          <p:nvPr/>
        </p:nvSpPr>
        <p:spPr bwMode="auto">
          <a:xfrm rot="5400000">
            <a:off x="2827760" y="3508820"/>
            <a:ext cx="126982" cy="126982"/>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solidFill>
            <a:srgbClr val="BFBFBF"/>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Light"/>
              <a:ea typeface="+mn-ea"/>
              <a:cs typeface="+mn-cs"/>
            </a:endParaRPr>
          </a:p>
        </p:txBody>
      </p:sp>
      <p:sp>
        <p:nvSpPr>
          <p:cNvPr id="127" name="Freeform 235"/>
          <p:cNvSpPr>
            <a:spLocks/>
          </p:cNvSpPr>
          <p:nvPr/>
        </p:nvSpPr>
        <p:spPr bwMode="auto">
          <a:xfrm rot="16200000">
            <a:off x="3852629" y="3503953"/>
            <a:ext cx="126982" cy="126982"/>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solidFill>
            <a:srgbClr val="BFBFBF"/>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Light"/>
              <a:ea typeface="+mn-ea"/>
              <a:cs typeface="+mn-cs"/>
            </a:endParaRPr>
          </a:p>
        </p:txBody>
      </p:sp>
      <p:grpSp>
        <p:nvGrpSpPr>
          <p:cNvPr id="46" name="Group 45"/>
          <p:cNvGrpSpPr/>
          <p:nvPr/>
        </p:nvGrpSpPr>
        <p:grpSpPr>
          <a:xfrm>
            <a:off x="1570545" y="3203879"/>
            <a:ext cx="756324" cy="727128"/>
            <a:chOff x="8213725" y="182562"/>
            <a:chExt cx="3454400" cy="3321051"/>
          </a:xfrm>
          <a:solidFill>
            <a:schemeClr val="tx2"/>
          </a:solidFill>
        </p:grpSpPr>
        <p:sp>
          <p:nvSpPr>
            <p:cNvPr id="47" name="Freeform 121"/>
            <p:cNvSpPr>
              <a:spLocks/>
            </p:cNvSpPr>
            <p:nvPr/>
          </p:nvSpPr>
          <p:spPr bwMode="auto">
            <a:xfrm>
              <a:off x="8213725" y="858838"/>
              <a:ext cx="1793875" cy="1717675"/>
            </a:xfrm>
            <a:custGeom>
              <a:avLst/>
              <a:gdLst>
                <a:gd name="T0" fmla="*/ 80 w 592"/>
                <a:gd name="T1" fmla="*/ 565 h 565"/>
                <a:gd name="T2" fmla="*/ 69 w 592"/>
                <a:gd name="T3" fmla="*/ 561 h 565"/>
                <a:gd name="T4" fmla="*/ 60 w 592"/>
                <a:gd name="T5" fmla="*/ 547 h 565"/>
                <a:gd name="T6" fmla="*/ 1 w 592"/>
                <a:gd name="T7" fmla="*/ 79 h 565"/>
                <a:gd name="T8" fmla="*/ 5 w 592"/>
                <a:gd name="T9" fmla="*/ 64 h 565"/>
                <a:gd name="T10" fmla="*/ 19 w 592"/>
                <a:gd name="T11" fmla="*/ 57 h 565"/>
                <a:gd name="T12" fmla="*/ 541 w 592"/>
                <a:gd name="T13" fmla="*/ 1 h 565"/>
                <a:gd name="T14" fmla="*/ 563 w 592"/>
                <a:gd name="T15" fmla="*/ 19 h 565"/>
                <a:gd name="T16" fmla="*/ 590 w 592"/>
                <a:gd name="T17" fmla="*/ 241 h 565"/>
                <a:gd name="T18" fmla="*/ 573 w 592"/>
                <a:gd name="T19" fmla="*/ 264 h 565"/>
                <a:gd name="T20" fmla="*/ 551 w 592"/>
                <a:gd name="T21" fmla="*/ 246 h 565"/>
                <a:gd name="T22" fmla="*/ 526 w 592"/>
                <a:gd name="T23" fmla="*/ 43 h 565"/>
                <a:gd name="T24" fmla="*/ 43 w 592"/>
                <a:gd name="T25" fmla="*/ 94 h 565"/>
                <a:gd name="T26" fmla="*/ 97 w 592"/>
                <a:gd name="T27" fmla="*/ 521 h 565"/>
                <a:gd name="T28" fmla="*/ 486 w 592"/>
                <a:gd name="T29" fmla="*/ 445 h 565"/>
                <a:gd name="T30" fmla="*/ 509 w 592"/>
                <a:gd name="T31" fmla="*/ 460 h 565"/>
                <a:gd name="T32" fmla="*/ 493 w 592"/>
                <a:gd name="T33" fmla="*/ 484 h 565"/>
                <a:gd name="T34" fmla="*/ 84 w 592"/>
                <a:gd name="T35" fmla="*/ 564 h 565"/>
                <a:gd name="T36" fmla="*/ 80 w 592"/>
                <a:gd name="T37" fmla="*/ 565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2" h="565">
                  <a:moveTo>
                    <a:pt x="80" y="565"/>
                  </a:moveTo>
                  <a:cubicBezTo>
                    <a:pt x="76" y="565"/>
                    <a:pt x="72" y="564"/>
                    <a:pt x="69" y="561"/>
                  </a:cubicBezTo>
                  <a:cubicBezTo>
                    <a:pt x="64" y="558"/>
                    <a:pt x="61" y="553"/>
                    <a:pt x="60" y="547"/>
                  </a:cubicBezTo>
                  <a:cubicBezTo>
                    <a:pt x="1" y="79"/>
                    <a:pt x="1" y="79"/>
                    <a:pt x="1" y="79"/>
                  </a:cubicBezTo>
                  <a:cubicBezTo>
                    <a:pt x="0" y="74"/>
                    <a:pt x="2" y="68"/>
                    <a:pt x="5" y="64"/>
                  </a:cubicBezTo>
                  <a:cubicBezTo>
                    <a:pt x="9" y="60"/>
                    <a:pt x="14" y="57"/>
                    <a:pt x="19" y="57"/>
                  </a:cubicBezTo>
                  <a:cubicBezTo>
                    <a:pt x="541" y="1"/>
                    <a:pt x="541" y="1"/>
                    <a:pt x="541" y="1"/>
                  </a:cubicBezTo>
                  <a:cubicBezTo>
                    <a:pt x="552" y="0"/>
                    <a:pt x="562" y="8"/>
                    <a:pt x="563" y="19"/>
                  </a:cubicBezTo>
                  <a:cubicBezTo>
                    <a:pt x="590" y="241"/>
                    <a:pt x="590" y="241"/>
                    <a:pt x="590" y="241"/>
                  </a:cubicBezTo>
                  <a:cubicBezTo>
                    <a:pt x="592" y="252"/>
                    <a:pt x="584" y="262"/>
                    <a:pt x="573" y="264"/>
                  </a:cubicBezTo>
                  <a:cubicBezTo>
                    <a:pt x="562" y="265"/>
                    <a:pt x="552" y="257"/>
                    <a:pt x="551" y="246"/>
                  </a:cubicBezTo>
                  <a:cubicBezTo>
                    <a:pt x="526" y="43"/>
                    <a:pt x="526" y="43"/>
                    <a:pt x="526" y="43"/>
                  </a:cubicBezTo>
                  <a:cubicBezTo>
                    <a:pt x="43" y="94"/>
                    <a:pt x="43" y="94"/>
                    <a:pt x="43" y="94"/>
                  </a:cubicBezTo>
                  <a:cubicBezTo>
                    <a:pt x="97" y="521"/>
                    <a:pt x="97" y="521"/>
                    <a:pt x="97" y="521"/>
                  </a:cubicBezTo>
                  <a:cubicBezTo>
                    <a:pt x="486" y="445"/>
                    <a:pt x="486" y="445"/>
                    <a:pt x="486" y="445"/>
                  </a:cubicBezTo>
                  <a:cubicBezTo>
                    <a:pt x="496" y="443"/>
                    <a:pt x="507" y="450"/>
                    <a:pt x="509" y="460"/>
                  </a:cubicBezTo>
                  <a:cubicBezTo>
                    <a:pt x="511" y="471"/>
                    <a:pt x="504" y="482"/>
                    <a:pt x="493" y="484"/>
                  </a:cubicBezTo>
                  <a:cubicBezTo>
                    <a:pt x="84" y="564"/>
                    <a:pt x="84" y="564"/>
                    <a:pt x="84" y="564"/>
                  </a:cubicBezTo>
                  <a:cubicBezTo>
                    <a:pt x="83" y="565"/>
                    <a:pt x="82" y="565"/>
                    <a:pt x="80" y="56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22"/>
            <p:cNvSpPr>
              <a:spLocks/>
            </p:cNvSpPr>
            <p:nvPr/>
          </p:nvSpPr>
          <p:spPr bwMode="auto">
            <a:xfrm>
              <a:off x="9380538" y="1579563"/>
              <a:ext cx="2147888" cy="1924050"/>
            </a:xfrm>
            <a:custGeom>
              <a:avLst/>
              <a:gdLst>
                <a:gd name="T0" fmla="*/ 562 w 709"/>
                <a:gd name="T1" fmla="*/ 633 h 633"/>
                <a:gd name="T2" fmla="*/ 252 w 709"/>
                <a:gd name="T3" fmla="*/ 633 h 633"/>
                <a:gd name="T4" fmla="*/ 116 w 709"/>
                <a:gd name="T5" fmla="*/ 536 h 633"/>
                <a:gd name="T6" fmla="*/ 99 w 709"/>
                <a:gd name="T7" fmla="*/ 536 h 633"/>
                <a:gd name="T8" fmla="*/ 0 w 709"/>
                <a:gd name="T9" fmla="*/ 437 h 633"/>
                <a:gd name="T10" fmla="*/ 99 w 709"/>
                <a:gd name="T11" fmla="*/ 338 h 633"/>
                <a:gd name="T12" fmla="*/ 109 w 709"/>
                <a:gd name="T13" fmla="*/ 338 h 633"/>
                <a:gd name="T14" fmla="*/ 109 w 709"/>
                <a:gd name="T15" fmla="*/ 142 h 633"/>
                <a:gd name="T16" fmla="*/ 252 w 709"/>
                <a:gd name="T17" fmla="*/ 0 h 633"/>
                <a:gd name="T18" fmla="*/ 370 w 709"/>
                <a:gd name="T19" fmla="*/ 0 h 633"/>
                <a:gd name="T20" fmla="*/ 388 w 709"/>
                <a:gd name="T21" fmla="*/ 12 h 633"/>
                <a:gd name="T22" fmla="*/ 407 w 709"/>
                <a:gd name="T23" fmla="*/ 54 h 633"/>
                <a:gd name="T24" fmla="*/ 426 w 709"/>
                <a:gd name="T25" fmla="*/ 12 h 633"/>
                <a:gd name="T26" fmla="*/ 444 w 709"/>
                <a:gd name="T27" fmla="*/ 0 h 633"/>
                <a:gd name="T28" fmla="*/ 562 w 709"/>
                <a:gd name="T29" fmla="*/ 0 h 633"/>
                <a:gd name="T30" fmla="*/ 674 w 709"/>
                <a:gd name="T31" fmla="*/ 53 h 633"/>
                <a:gd name="T32" fmla="*/ 672 w 709"/>
                <a:gd name="T33" fmla="*/ 82 h 633"/>
                <a:gd name="T34" fmla="*/ 644 w 709"/>
                <a:gd name="T35" fmla="*/ 79 h 633"/>
                <a:gd name="T36" fmla="*/ 562 w 709"/>
                <a:gd name="T37" fmla="*/ 40 h 633"/>
                <a:gd name="T38" fmla="*/ 457 w 709"/>
                <a:gd name="T39" fmla="*/ 40 h 633"/>
                <a:gd name="T40" fmla="*/ 428 w 709"/>
                <a:gd name="T41" fmla="*/ 104 h 633"/>
                <a:gd name="T42" fmla="*/ 491 w 709"/>
                <a:gd name="T43" fmla="*/ 357 h 633"/>
                <a:gd name="T44" fmla="*/ 477 w 709"/>
                <a:gd name="T45" fmla="*/ 382 h 633"/>
                <a:gd name="T46" fmla="*/ 452 w 709"/>
                <a:gd name="T47" fmla="*/ 367 h 633"/>
                <a:gd name="T48" fmla="*/ 407 w 709"/>
                <a:gd name="T49" fmla="*/ 185 h 633"/>
                <a:gd name="T50" fmla="*/ 360 w 709"/>
                <a:gd name="T51" fmla="*/ 373 h 633"/>
                <a:gd name="T52" fmla="*/ 336 w 709"/>
                <a:gd name="T53" fmla="*/ 388 h 633"/>
                <a:gd name="T54" fmla="*/ 322 w 709"/>
                <a:gd name="T55" fmla="*/ 364 h 633"/>
                <a:gd name="T56" fmla="*/ 386 w 709"/>
                <a:gd name="T57" fmla="*/ 104 h 633"/>
                <a:gd name="T58" fmla="*/ 357 w 709"/>
                <a:gd name="T59" fmla="*/ 40 h 633"/>
                <a:gd name="T60" fmla="*/ 252 w 709"/>
                <a:gd name="T61" fmla="*/ 40 h 633"/>
                <a:gd name="T62" fmla="*/ 149 w 709"/>
                <a:gd name="T63" fmla="*/ 142 h 633"/>
                <a:gd name="T64" fmla="*/ 149 w 709"/>
                <a:gd name="T65" fmla="*/ 358 h 633"/>
                <a:gd name="T66" fmla="*/ 129 w 709"/>
                <a:gd name="T67" fmla="*/ 378 h 633"/>
                <a:gd name="T68" fmla="*/ 99 w 709"/>
                <a:gd name="T69" fmla="*/ 378 h 633"/>
                <a:gd name="T70" fmla="*/ 40 w 709"/>
                <a:gd name="T71" fmla="*/ 437 h 633"/>
                <a:gd name="T72" fmla="*/ 99 w 709"/>
                <a:gd name="T73" fmla="*/ 496 h 633"/>
                <a:gd name="T74" fmla="*/ 131 w 709"/>
                <a:gd name="T75" fmla="*/ 496 h 633"/>
                <a:gd name="T76" fmla="*/ 151 w 709"/>
                <a:gd name="T77" fmla="*/ 512 h 633"/>
                <a:gd name="T78" fmla="*/ 252 w 709"/>
                <a:gd name="T79" fmla="*/ 593 h 633"/>
                <a:gd name="T80" fmla="*/ 562 w 709"/>
                <a:gd name="T81" fmla="*/ 593 h 633"/>
                <a:gd name="T82" fmla="*/ 667 w 709"/>
                <a:gd name="T83" fmla="*/ 508 h 633"/>
                <a:gd name="T84" fmla="*/ 691 w 709"/>
                <a:gd name="T85" fmla="*/ 492 h 633"/>
                <a:gd name="T86" fmla="*/ 706 w 709"/>
                <a:gd name="T87" fmla="*/ 516 h 633"/>
                <a:gd name="T88" fmla="*/ 562 w 709"/>
                <a:gd name="T89" fmla="*/ 633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09" h="633">
                  <a:moveTo>
                    <a:pt x="562" y="633"/>
                  </a:moveTo>
                  <a:cubicBezTo>
                    <a:pt x="252" y="633"/>
                    <a:pt x="252" y="633"/>
                    <a:pt x="252" y="633"/>
                  </a:cubicBezTo>
                  <a:cubicBezTo>
                    <a:pt x="190" y="633"/>
                    <a:pt x="135" y="593"/>
                    <a:pt x="116" y="536"/>
                  </a:cubicBezTo>
                  <a:cubicBezTo>
                    <a:pt x="99" y="536"/>
                    <a:pt x="99" y="536"/>
                    <a:pt x="99" y="536"/>
                  </a:cubicBezTo>
                  <a:cubicBezTo>
                    <a:pt x="45" y="536"/>
                    <a:pt x="0" y="492"/>
                    <a:pt x="0" y="437"/>
                  </a:cubicBezTo>
                  <a:cubicBezTo>
                    <a:pt x="0" y="383"/>
                    <a:pt x="45" y="338"/>
                    <a:pt x="99" y="338"/>
                  </a:cubicBezTo>
                  <a:cubicBezTo>
                    <a:pt x="109" y="338"/>
                    <a:pt x="109" y="338"/>
                    <a:pt x="109" y="338"/>
                  </a:cubicBezTo>
                  <a:cubicBezTo>
                    <a:pt x="109" y="142"/>
                    <a:pt x="109" y="142"/>
                    <a:pt x="109" y="142"/>
                  </a:cubicBezTo>
                  <a:cubicBezTo>
                    <a:pt x="109" y="64"/>
                    <a:pt x="173" y="0"/>
                    <a:pt x="252" y="0"/>
                  </a:cubicBezTo>
                  <a:cubicBezTo>
                    <a:pt x="370" y="0"/>
                    <a:pt x="370" y="0"/>
                    <a:pt x="370" y="0"/>
                  </a:cubicBezTo>
                  <a:cubicBezTo>
                    <a:pt x="378" y="0"/>
                    <a:pt x="385" y="5"/>
                    <a:pt x="388" y="12"/>
                  </a:cubicBezTo>
                  <a:cubicBezTo>
                    <a:pt x="407" y="54"/>
                    <a:pt x="407" y="54"/>
                    <a:pt x="407" y="54"/>
                  </a:cubicBezTo>
                  <a:cubicBezTo>
                    <a:pt x="426" y="12"/>
                    <a:pt x="426" y="12"/>
                    <a:pt x="426" y="12"/>
                  </a:cubicBezTo>
                  <a:cubicBezTo>
                    <a:pt x="429" y="5"/>
                    <a:pt x="436" y="0"/>
                    <a:pt x="444" y="0"/>
                  </a:cubicBezTo>
                  <a:cubicBezTo>
                    <a:pt x="562" y="0"/>
                    <a:pt x="562" y="0"/>
                    <a:pt x="562" y="0"/>
                  </a:cubicBezTo>
                  <a:cubicBezTo>
                    <a:pt x="602" y="0"/>
                    <a:pt x="646" y="21"/>
                    <a:pt x="674" y="53"/>
                  </a:cubicBezTo>
                  <a:cubicBezTo>
                    <a:pt x="681" y="62"/>
                    <a:pt x="680" y="74"/>
                    <a:pt x="672" y="82"/>
                  </a:cubicBezTo>
                  <a:cubicBezTo>
                    <a:pt x="663" y="89"/>
                    <a:pt x="651" y="88"/>
                    <a:pt x="644" y="79"/>
                  </a:cubicBezTo>
                  <a:cubicBezTo>
                    <a:pt x="624" y="56"/>
                    <a:pt x="591" y="40"/>
                    <a:pt x="562" y="40"/>
                  </a:cubicBezTo>
                  <a:cubicBezTo>
                    <a:pt x="457" y="40"/>
                    <a:pt x="457" y="40"/>
                    <a:pt x="457" y="40"/>
                  </a:cubicBezTo>
                  <a:cubicBezTo>
                    <a:pt x="428" y="104"/>
                    <a:pt x="428" y="104"/>
                    <a:pt x="428" y="104"/>
                  </a:cubicBezTo>
                  <a:cubicBezTo>
                    <a:pt x="491" y="357"/>
                    <a:pt x="491" y="357"/>
                    <a:pt x="491" y="357"/>
                  </a:cubicBezTo>
                  <a:cubicBezTo>
                    <a:pt x="494" y="368"/>
                    <a:pt x="487" y="379"/>
                    <a:pt x="477" y="382"/>
                  </a:cubicBezTo>
                  <a:cubicBezTo>
                    <a:pt x="466" y="384"/>
                    <a:pt x="455" y="378"/>
                    <a:pt x="452" y="367"/>
                  </a:cubicBezTo>
                  <a:cubicBezTo>
                    <a:pt x="407" y="185"/>
                    <a:pt x="407" y="185"/>
                    <a:pt x="407" y="185"/>
                  </a:cubicBezTo>
                  <a:cubicBezTo>
                    <a:pt x="360" y="373"/>
                    <a:pt x="360" y="373"/>
                    <a:pt x="360" y="373"/>
                  </a:cubicBezTo>
                  <a:cubicBezTo>
                    <a:pt x="358" y="384"/>
                    <a:pt x="347" y="390"/>
                    <a:pt x="336" y="388"/>
                  </a:cubicBezTo>
                  <a:cubicBezTo>
                    <a:pt x="325" y="385"/>
                    <a:pt x="319" y="374"/>
                    <a:pt x="322" y="364"/>
                  </a:cubicBezTo>
                  <a:cubicBezTo>
                    <a:pt x="386" y="104"/>
                    <a:pt x="386" y="104"/>
                    <a:pt x="386" y="104"/>
                  </a:cubicBezTo>
                  <a:cubicBezTo>
                    <a:pt x="357" y="40"/>
                    <a:pt x="357" y="40"/>
                    <a:pt x="357" y="40"/>
                  </a:cubicBezTo>
                  <a:cubicBezTo>
                    <a:pt x="252" y="40"/>
                    <a:pt x="252" y="40"/>
                    <a:pt x="252" y="40"/>
                  </a:cubicBezTo>
                  <a:cubicBezTo>
                    <a:pt x="195" y="40"/>
                    <a:pt x="149" y="86"/>
                    <a:pt x="149" y="142"/>
                  </a:cubicBezTo>
                  <a:cubicBezTo>
                    <a:pt x="149" y="358"/>
                    <a:pt x="149" y="358"/>
                    <a:pt x="149" y="358"/>
                  </a:cubicBezTo>
                  <a:cubicBezTo>
                    <a:pt x="149" y="369"/>
                    <a:pt x="140" y="378"/>
                    <a:pt x="129" y="378"/>
                  </a:cubicBezTo>
                  <a:cubicBezTo>
                    <a:pt x="99" y="378"/>
                    <a:pt x="99" y="378"/>
                    <a:pt x="99" y="378"/>
                  </a:cubicBezTo>
                  <a:cubicBezTo>
                    <a:pt x="67" y="378"/>
                    <a:pt x="40" y="405"/>
                    <a:pt x="40" y="437"/>
                  </a:cubicBezTo>
                  <a:cubicBezTo>
                    <a:pt x="40" y="470"/>
                    <a:pt x="67" y="496"/>
                    <a:pt x="99" y="496"/>
                  </a:cubicBezTo>
                  <a:cubicBezTo>
                    <a:pt x="131" y="496"/>
                    <a:pt x="131" y="496"/>
                    <a:pt x="131" y="496"/>
                  </a:cubicBezTo>
                  <a:cubicBezTo>
                    <a:pt x="141" y="496"/>
                    <a:pt x="149" y="503"/>
                    <a:pt x="151" y="512"/>
                  </a:cubicBezTo>
                  <a:cubicBezTo>
                    <a:pt x="161" y="559"/>
                    <a:pt x="203" y="593"/>
                    <a:pt x="252" y="593"/>
                  </a:cubicBezTo>
                  <a:cubicBezTo>
                    <a:pt x="562" y="593"/>
                    <a:pt x="562" y="593"/>
                    <a:pt x="562" y="593"/>
                  </a:cubicBezTo>
                  <a:cubicBezTo>
                    <a:pt x="611" y="593"/>
                    <a:pt x="657" y="556"/>
                    <a:pt x="667" y="508"/>
                  </a:cubicBezTo>
                  <a:cubicBezTo>
                    <a:pt x="670" y="497"/>
                    <a:pt x="680" y="490"/>
                    <a:pt x="691" y="492"/>
                  </a:cubicBezTo>
                  <a:cubicBezTo>
                    <a:pt x="702" y="495"/>
                    <a:pt x="709" y="505"/>
                    <a:pt x="706" y="516"/>
                  </a:cubicBezTo>
                  <a:cubicBezTo>
                    <a:pt x="693" y="582"/>
                    <a:pt x="629" y="633"/>
                    <a:pt x="562" y="63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34"/>
            <p:cNvSpPr>
              <a:spLocks noChangeArrowheads="1"/>
            </p:cNvSpPr>
            <p:nvPr/>
          </p:nvSpPr>
          <p:spPr bwMode="auto">
            <a:xfrm>
              <a:off x="9961562" y="182562"/>
              <a:ext cx="1336676" cy="1341438"/>
            </a:xfrm>
            <a:custGeom>
              <a:avLst/>
              <a:gdLst>
                <a:gd name="connsiteX0" fmla="*/ 669131 w 1336676"/>
                <a:gd name="connsiteY0" fmla="*/ 122238 h 1341438"/>
                <a:gd name="connsiteX1" fmla="*/ 122237 w 1336676"/>
                <a:gd name="connsiteY1" fmla="*/ 670720 h 1341438"/>
                <a:gd name="connsiteX2" fmla="*/ 669131 w 1336676"/>
                <a:gd name="connsiteY2" fmla="*/ 1219202 h 1341438"/>
                <a:gd name="connsiteX3" fmla="*/ 1216025 w 1336676"/>
                <a:gd name="connsiteY3" fmla="*/ 670720 h 1341438"/>
                <a:gd name="connsiteX4" fmla="*/ 669131 w 1336676"/>
                <a:gd name="connsiteY4" fmla="*/ 122238 h 1341438"/>
                <a:gd name="connsiteX5" fmla="*/ 668338 w 1336676"/>
                <a:gd name="connsiteY5" fmla="*/ 0 h 1341438"/>
                <a:gd name="connsiteX6" fmla="*/ 1336676 w 1336676"/>
                <a:gd name="connsiteY6" fmla="*/ 670719 h 1341438"/>
                <a:gd name="connsiteX7" fmla="*/ 668338 w 1336676"/>
                <a:gd name="connsiteY7" fmla="*/ 1341438 h 1341438"/>
                <a:gd name="connsiteX8" fmla="*/ 0 w 1336676"/>
                <a:gd name="connsiteY8" fmla="*/ 670719 h 1341438"/>
                <a:gd name="connsiteX9" fmla="*/ 668338 w 1336676"/>
                <a:gd name="connsiteY9" fmla="*/ 0 h 134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6676" h="1341438">
                  <a:moveTo>
                    <a:pt x="669131" y="122238"/>
                  </a:moveTo>
                  <a:cubicBezTo>
                    <a:pt x="367090" y="122238"/>
                    <a:pt x="122237" y="367802"/>
                    <a:pt x="122237" y="670720"/>
                  </a:cubicBezTo>
                  <a:cubicBezTo>
                    <a:pt x="122237" y="973638"/>
                    <a:pt x="367090" y="1219202"/>
                    <a:pt x="669131" y="1219202"/>
                  </a:cubicBezTo>
                  <a:cubicBezTo>
                    <a:pt x="971172" y="1219202"/>
                    <a:pt x="1216025" y="973638"/>
                    <a:pt x="1216025" y="670720"/>
                  </a:cubicBezTo>
                  <a:cubicBezTo>
                    <a:pt x="1216025" y="367802"/>
                    <a:pt x="971172" y="122238"/>
                    <a:pt x="669131" y="122238"/>
                  </a:cubicBezTo>
                  <a:close/>
                  <a:moveTo>
                    <a:pt x="668338" y="0"/>
                  </a:moveTo>
                  <a:cubicBezTo>
                    <a:pt x="1037451" y="0"/>
                    <a:pt x="1336676" y="300291"/>
                    <a:pt x="1336676" y="670719"/>
                  </a:cubicBezTo>
                  <a:cubicBezTo>
                    <a:pt x="1336676" y="1041147"/>
                    <a:pt x="1037451" y="1341438"/>
                    <a:pt x="668338" y="1341438"/>
                  </a:cubicBezTo>
                  <a:cubicBezTo>
                    <a:pt x="299225" y="1341438"/>
                    <a:pt x="0" y="1041147"/>
                    <a:pt x="0" y="670719"/>
                  </a:cubicBezTo>
                  <a:cubicBezTo>
                    <a:pt x="0" y="300291"/>
                    <a:pt x="299225" y="0"/>
                    <a:pt x="668338"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0" name="Freeform 135"/>
            <p:cNvSpPr>
              <a:spLocks/>
            </p:cNvSpPr>
            <p:nvPr/>
          </p:nvSpPr>
          <p:spPr bwMode="auto">
            <a:xfrm>
              <a:off x="10277475" y="1738313"/>
              <a:ext cx="1390650" cy="1395413"/>
            </a:xfrm>
            <a:custGeom>
              <a:avLst/>
              <a:gdLst>
                <a:gd name="connsiteX0" fmla="*/ 1148697 w 1390650"/>
                <a:gd name="connsiteY0" fmla="*/ 120650 h 1395413"/>
                <a:gd name="connsiteX1" fmla="*/ 1024361 w 1390650"/>
                <a:gd name="connsiteY1" fmla="*/ 242289 h 1395413"/>
                <a:gd name="connsiteX2" fmla="*/ 1024361 w 1390650"/>
                <a:gd name="connsiteY2" fmla="*/ 969079 h 1395413"/>
                <a:gd name="connsiteX3" fmla="*/ 963709 w 1390650"/>
                <a:gd name="connsiteY3" fmla="*/ 1029898 h 1395413"/>
                <a:gd name="connsiteX4" fmla="*/ 244986 w 1390650"/>
                <a:gd name="connsiteY4" fmla="*/ 1029898 h 1395413"/>
                <a:gd name="connsiteX5" fmla="*/ 120650 w 1390650"/>
                <a:gd name="connsiteY5" fmla="*/ 1151537 h 1395413"/>
                <a:gd name="connsiteX6" fmla="*/ 244986 w 1390650"/>
                <a:gd name="connsiteY6" fmla="*/ 1273175 h 1395413"/>
                <a:gd name="connsiteX7" fmla="*/ 1148697 w 1390650"/>
                <a:gd name="connsiteY7" fmla="*/ 1273175 h 1395413"/>
                <a:gd name="connsiteX8" fmla="*/ 1270000 w 1390650"/>
                <a:gd name="connsiteY8" fmla="*/ 1151537 h 1395413"/>
                <a:gd name="connsiteX9" fmla="*/ 1270000 w 1390650"/>
                <a:gd name="connsiteY9" fmla="*/ 242289 h 1395413"/>
                <a:gd name="connsiteX10" fmla="*/ 1148697 w 1390650"/>
                <a:gd name="connsiteY10" fmla="*/ 120650 h 1395413"/>
                <a:gd name="connsiteX11" fmla="*/ 1148271 w 1390650"/>
                <a:gd name="connsiteY11" fmla="*/ 0 h 1395413"/>
                <a:gd name="connsiteX12" fmla="*/ 1390650 w 1390650"/>
                <a:gd name="connsiteY12" fmla="*/ 243209 h 1395413"/>
                <a:gd name="connsiteX13" fmla="*/ 1390650 w 1390650"/>
                <a:gd name="connsiteY13" fmla="*/ 1152204 h 1395413"/>
                <a:gd name="connsiteX14" fmla="*/ 1148271 w 1390650"/>
                <a:gd name="connsiteY14" fmla="*/ 1395413 h 1395413"/>
                <a:gd name="connsiteX15" fmla="*/ 245409 w 1390650"/>
                <a:gd name="connsiteY15" fmla="*/ 1395413 h 1395413"/>
                <a:gd name="connsiteX16" fmla="*/ 0 w 1390650"/>
                <a:gd name="connsiteY16" fmla="*/ 1152204 h 1395413"/>
                <a:gd name="connsiteX17" fmla="*/ 245409 w 1390650"/>
                <a:gd name="connsiteY17" fmla="*/ 908995 h 1395413"/>
                <a:gd name="connsiteX18" fmla="*/ 902862 w 1390650"/>
                <a:gd name="connsiteY18" fmla="*/ 908995 h 1395413"/>
                <a:gd name="connsiteX19" fmla="*/ 902862 w 1390650"/>
                <a:gd name="connsiteY19" fmla="*/ 243209 h 1395413"/>
                <a:gd name="connsiteX20" fmla="*/ 1148271 w 1390650"/>
                <a:gd name="connsiteY20" fmla="*/ 0 h 1395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90650" h="1395413">
                  <a:moveTo>
                    <a:pt x="1148697" y="120650"/>
                  </a:moveTo>
                  <a:cubicBezTo>
                    <a:pt x="1081980" y="120650"/>
                    <a:pt x="1024361" y="175387"/>
                    <a:pt x="1024361" y="242289"/>
                  </a:cubicBezTo>
                  <a:cubicBezTo>
                    <a:pt x="1024361" y="969079"/>
                    <a:pt x="1024361" y="969079"/>
                    <a:pt x="1024361" y="969079"/>
                  </a:cubicBezTo>
                  <a:cubicBezTo>
                    <a:pt x="1024361" y="1002529"/>
                    <a:pt x="1000100" y="1029898"/>
                    <a:pt x="963709" y="1029898"/>
                  </a:cubicBezTo>
                  <a:lnTo>
                    <a:pt x="244986" y="1029898"/>
                  </a:lnTo>
                  <a:cubicBezTo>
                    <a:pt x="178269" y="1029898"/>
                    <a:pt x="120650" y="1084635"/>
                    <a:pt x="120650" y="1151537"/>
                  </a:cubicBezTo>
                  <a:cubicBezTo>
                    <a:pt x="120650" y="1218438"/>
                    <a:pt x="178269" y="1273175"/>
                    <a:pt x="244986" y="1273175"/>
                  </a:cubicBezTo>
                  <a:cubicBezTo>
                    <a:pt x="1148697" y="1273175"/>
                    <a:pt x="1148697" y="1273175"/>
                    <a:pt x="1148697" y="1273175"/>
                  </a:cubicBezTo>
                  <a:cubicBezTo>
                    <a:pt x="1215413" y="1273175"/>
                    <a:pt x="1270000" y="1218438"/>
                    <a:pt x="1270000" y="1151537"/>
                  </a:cubicBezTo>
                  <a:cubicBezTo>
                    <a:pt x="1270000" y="242289"/>
                    <a:pt x="1270000" y="242289"/>
                    <a:pt x="1270000" y="242289"/>
                  </a:cubicBezTo>
                  <a:cubicBezTo>
                    <a:pt x="1270000" y="175387"/>
                    <a:pt x="1215413" y="120650"/>
                    <a:pt x="1148697" y="120650"/>
                  </a:cubicBezTo>
                  <a:close/>
                  <a:moveTo>
                    <a:pt x="1148271" y="0"/>
                  </a:moveTo>
                  <a:cubicBezTo>
                    <a:pt x="1281579" y="0"/>
                    <a:pt x="1390650" y="109444"/>
                    <a:pt x="1390650" y="243209"/>
                  </a:cubicBezTo>
                  <a:cubicBezTo>
                    <a:pt x="1390650" y="1152204"/>
                    <a:pt x="1390650" y="1152204"/>
                    <a:pt x="1390650" y="1152204"/>
                  </a:cubicBezTo>
                  <a:cubicBezTo>
                    <a:pt x="1390650" y="1285969"/>
                    <a:pt x="1281579" y="1395413"/>
                    <a:pt x="1148271" y="1395413"/>
                  </a:cubicBezTo>
                  <a:cubicBezTo>
                    <a:pt x="245409" y="1395413"/>
                    <a:pt x="245409" y="1395413"/>
                    <a:pt x="245409" y="1395413"/>
                  </a:cubicBezTo>
                  <a:cubicBezTo>
                    <a:pt x="112100" y="1395413"/>
                    <a:pt x="0" y="1285969"/>
                    <a:pt x="0" y="1152204"/>
                  </a:cubicBezTo>
                  <a:cubicBezTo>
                    <a:pt x="0" y="1018439"/>
                    <a:pt x="112100" y="908995"/>
                    <a:pt x="245409" y="908995"/>
                  </a:cubicBezTo>
                  <a:cubicBezTo>
                    <a:pt x="902862" y="908995"/>
                    <a:pt x="902862" y="908995"/>
                    <a:pt x="902862" y="908995"/>
                  </a:cubicBezTo>
                  <a:cubicBezTo>
                    <a:pt x="902862" y="243209"/>
                    <a:pt x="902862" y="243209"/>
                    <a:pt x="902862" y="243209"/>
                  </a:cubicBezTo>
                  <a:cubicBezTo>
                    <a:pt x="902862" y="109444"/>
                    <a:pt x="1014962" y="0"/>
                    <a:pt x="1148271"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1" name="Freeform 127"/>
            <p:cNvSpPr>
              <a:spLocks/>
            </p:cNvSpPr>
            <p:nvPr/>
          </p:nvSpPr>
          <p:spPr bwMode="auto">
            <a:xfrm>
              <a:off x="9167813" y="2349501"/>
              <a:ext cx="122238" cy="473075"/>
            </a:xfrm>
            <a:custGeom>
              <a:avLst/>
              <a:gdLst>
                <a:gd name="T0" fmla="*/ 20 w 40"/>
                <a:gd name="T1" fmla="*/ 156 h 156"/>
                <a:gd name="T2" fmla="*/ 0 w 40"/>
                <a:gd name="T3" fmla="*/ 136 h 156"/>
                <a:gd name="T4" fmla="*/ 0 w 40"/>
                <a:gd name="T5" fmla="*/ 20 h 156"/>
                <a:gd name="T6" fmla="*/ 20 w 40"/>
                <a:gd name="T7" fmla="*/ 0 h 156"/>
                <a:gd name="T8" fmla="*/ 40 w 40"/>
                <a:gd name="T9" fmla="*/ 20 h 156"/>
                <a:gd name="T10" fmla="*/ 40 w 40"/>
                <a:gd name="T11" fmla="*/ 136 h 156"/>
                <a:gd name="T12" fmla="*/ 20 w 40"/>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40" h="156">
                  <a:moveTo>
                    <a:pt x="20" y="156"/>
                  </a:moveTo>
                  <a:cubicBezTo>
                    <a:pt x="9" y="156"/>
                    <a:pt x="0" y="147"/>
                    <a:pt x="0" y="136"/>
                  </a:cubicBezTo>
                  <a:cubicBezTo>
                    <a:pt x="0" y="20"/>
                    <a:pt x="0" y="20"/>
                    <a:pt x="0" y="20"/>
                  </a:cubicBezTo>
                  <a:cubicBezTo>
                    <a:pt x="0" y="9"/>
                    <a:pt x="9" y="0"/>
                    <a:pt x="20" y="0"/>
                  </a:cubicBezTo>
                  <a:cubicBezTo>
                    <a:pt x="31" y="0"/>
                    <a:pt x="40" y="9"/>
                    <a:pt x="40" y="20"/>
                  </a:cubicBezTo>
                  <a:cubicBezTo>
                    <a:pt x="40" y="136"/>
                    <a:pt x="40" y="136"/>
                    <a:pt x="40" y="136"/>
                  </a:cubicBezTo>
                  <a:cubicBezTo>
                    <a:pt x="40" y="147"/>
                    <a:pt x="31" y="156"/>
                    <a:pt x="20" y="1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28"/>
            <p:cNvSpPr>
              <a:spLocks/>
            </p:cNvSpPr>
            <p:nvPr/>
          </p:nvSpPr>
          <p:spPr bwMode="auto">
            <a:xfrm>
              <a:off x="8974138" y="2701926"/>
              <a:ext cx="533400" cy="120650"/>
            </a:xfrm>
            <a:custGeom>
              <a:avLst/>
              <a:gdLst>
                <a:gd name="T0" fmla="*/ 156 w 176"/>
                <a:gd name="T1" fmla="*/ 40 h 40"/>
                <a:gd name="T2" fmla="*/ 20 w 176"/>
                <a:gd name="T3" fmla="*/ 40 h 40"/>
                <a:gd name="T4" fmla="*/ 0 w 176"/>
                <a:gd name="T5" fmla="*/ 20 h 40"/>
                <a:gd name="T6" fmla="*/ 20 w 176"/>
                <a:gd name="T7" fmla="*/ 0 h 40"/>
                <a:gd name="T8" fmla="*/ 156 w 176"/>
                <a:gd name="T9" fmla="*/ 0 h 40"/>
                <a:gd name="T10" fmla="*/ 176 w 176"/>
                <a:gd name="T11" fmla="*/ 20 h 40"/>
                <a:gd name="T12" fmla="*/ 156 w 176"/>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76" h="40">
                  <a:moveTo>
                    <a:pt x="156" y="40"/>
                  </a:moveTo>
                  <a:cubicBezTo>
                    <a:pt x="20" y="40"/>
                    <a:pt x="20" y="40"/>
                    <a:pt x="20" y="40"/>
                  </a:cubicBezTo>
                  <a:cubicBezTo>
                    <a:pt x="9" y="40"/>
                    <a:pt x="0" y="31"/>
                    <a:pt x="0" y="20"/>
                  </a:cubicBezTo>
                  <a:cubicBezTo>
                    <a:pt x="0" y="9"/>
                    <a:pt x="9" y="0"/>
                    <a:pt x="20" y="0"/>
                  </a:cubicBezTo>
                  <a:cubicBezTo>
                    <a:pt x="156" y="0"/>
                    <a:pt x="156" y="0"/>
                    <a:pt x="156" y="0"/>
                  </a:cubicBezTo>
                  <a:cubicBezTo>
                    <a:pt x="167" y="0"/>
                    <a:pt x="176" y="9"/>
                    <a:pt x="176" y="20"/>
                  </a:cubicBezTo>
                  <a:cubicBezTo>
                    <a:pt x="176" y="31"/>
                    <a:pt x="167" y="40"/>
                    <a:pt x="156" y="4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41625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4" name="Straight Connector 223"/>
          <p:cNvCxnSpPr>
            <a:cxnSpLocks/>
          </p:cNvCxnSpPr>
          <p:nvPr/>
        </p:nvCxnSpPr>
        <p:spPr>
          <a:xfrm flipH="1">
            <a:off x="1291589" y="4271996"/>
            <a:ext cx="4389120" cy="0"/>
          </a:xfrm>
          <a:prstGeom prst="line">
            <a:avLst/>
          </a:prstGeom>
          <a:grpFill/>
          <a:ln w="22225" cap="rnd">
            <a:solidFill>
              <a:schemeClr val="accent5"/>
            </a:solidFill>
            <a:prstDash val="solid"/>
            <a:round/>
            <a:headEnd/>
            <a:tailEnd/>
          </a:ln>
        </p:spPr>
      </p:cxnSp>
      <p:sp>
        <p:nvSpPr>
          <p:cNvPr id="2" name="Title 1"/>
          <p:cNvSpPr>
            <a:spLocks noGrp="1"/>
          </p:cNvSpPr>
          <p:nvPr>
            <p:ph type="title"/>
          </p:nvPr>
        </p:nvSpPr>
        <p:spPr/>
        <p:txBody>
          <a:bodyPr/>
          <a:lstStyle/>
          <a:p>
            <a:r>
              <a:rPr lang="en-US"/>
              <a:t>Security via WAP and ADFS</a:t>
            </a:r>
          </a:p>
        </p:txBody>
      </p:sp>
      <p:grpSp>
        <p:nvGrpSpPr>
          <p:cNvPr id="3" name="Group 2"/>
          <p:cNvGrpSpPr/>
          <p:nvPr/>
        </p:nvGrpSpPr>
        <p:grpSpPr>
          <a:xfrm>
            <a:off x="5569025" y="2190254"/>
            <a:ext cx="1588687" cy="3943846"/>
            <a:chOff x="5761828" y="1641994"/>
            <a:chExt cx="1744032" cy="3943846"/>
          </a:xfrm>
        </p:grpSpPr>
        <p:sp>
          <p:nvSpPr>
            <p:cNvPr id="13" name="Rectangle 12"/>
            <p:cNvSpPr/>
            <p:nvPr/>
          </p:nvSpPr>
          <p:spPr bwMode="auto">
            <a:xfrm>
              <a:off x="5761828" y="1744981"/>
              <a:ext cx="1742057" cy="384085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Rectangle 11"/>
            <p:cNvSpPr/>
            <p:nvPr/>
          </p:nvSpPr>
          <p:spPr bwMode="auto">
            <a:xfrm>
              <a:off x="5763803" y="1641994"/>
              <a:ext cx="1742057" cy="5033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45720" numCol="1" spcCol="0" rtlCol="0" fromWordArt="0" anchor="ctr" anchorCtr="0" forceAA="0" compatLnSpc="1">
              <a:prstTxWarp prst="textNoShape">
                <a:avLst/>
              </a:prstTxWarp>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Client Devices </a:t>
              </a:r>
            </a:p>
          </p:txBody>
        </p:sp>
        <p:sp>
          <p:nvSpPr>
            <p:cNvPr id="14" name="Rectangle 13"/>
            <p:cNvSpPr/>
            <p:nvPr/>
          </p:nvSpPr>
          <p:spPr bwMode="auto">
            <a:xfrm rot="16200000">
              <a:off x="3865507" y="3643189"/>
              <a:ext cx="3840480" cy="4482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marL="0" marR="0" lvl="0" indent="0" algn="l" defTabSz="860139" rtl="0" eaLnBrk="1" fontAlgn="auto" latinLnBrk="0" hangingPunct="1">
                <a:lnSpc>
                  <a:spcPct val="100000"/>
                </a:lnSpc>
                <a:spcBef>
                  <a:spcPts val="0"/>
                </a:spcBef>
                <a:spcAft>
                  <a:spcPts val="0"/>
                </a:spcAft>
                <a:buClrTx/>
                <a:buSzTx/>
                <a:buFontTx/>
                <a:buNone/>
                <a:tabLst/>
                <a:defRPr/>
              </a:pPr>
              <a:endParaRPr kumimoji="0" lang="en-US" sz="2745" b="0" i="0" u="none" strike="noStrike" kern="1200" cap="none" spc="0" normalizeH="0" baseline="0" noProof="0">
                <a:ln w="3175">
                  <a:noFill/>
                </a:ln>
                <a:solidFill>
                  <a:srgbClr val="FFFFFF"/>
                </a:solidFill>
                <a:effectLst/>
                <a:uLnTx/>
                <a:uFillTx/>
                <a:latin typeface="Segoe UI Light"/>
                <a:ea typeface="ＭＳ Ｐゴシック" charset="0"/>
                <a:cs typeface="Segoe UI" panose="020B0502040204020203" pitchFamily="34" charset="0"/>
              </a:endParaRPr>
            </a:p>
          </p:txBody>
        </p:sp>
      </p:grpSp>
      <p:sp>
        <p:nvSpPr>
          <p:cNvPr id="21" name="Freeform 27"/>
          <p:cNvSpPr>
            <a:spLocks noChangeAspect="1" noEditPoints="1"/>
          </p:cNvSpPr>
          <p:nvPr/>
        </p:nvSpPr>
        <p:spPr bwMode="black">
          <a:xfrm>
            <a:off x="5887837" y="3009472"/>
            <a:ext cx="1000817" cy="76420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1"/>
          </a:solidFill>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1218939" rtl="0" eaLnBrk="1" fontAlgn="auto" latinLnBrk="0" hangingPunct="1">
              <a:lnSpc>
                <a:spcPct val="100000"/>
              </a:lnSpc>
              <a:spcBef>
                <a:spcPts val="0"/>
              </a:spcBef>
              <a:spcAft>
                <a:spcPts val="0"/>
              </a:spcAft>
              <a:buClrTx/>
              <a:buSzTx/>
              <a:buFontTx/>
              <a:buNone/>
              <a:tabLst/>
              <a:defRPr/>
            </a:pPr>
            <a:endParaRPr kumimoji="0" lang="en-US" sz="2300" b="0" i="0" u="none" strike="noStrike" kern="0" cap="none" spc="0" normalizeH="0" baseline="0" noProof="0">
              <a:ln>
                <a:solidFill>
                  <a:srgbClr val="353535">
                    <a:alpha val="0"/>
                  </a:srgbClr>
                </a:solidFill>
              </a:ln>
              <a:solidFill>
                <a:srgbClr val="000000"/>
              </a:solidFill>
              <a:effectLst/>
              <a:uLnTx/>
              <a:uFillTx/>
              <a:latin typeface="Segoe UI Semilight"/>
              <a:ea typeface="+mn-ea"/>
              <a:cs typeface="+mn-cs"/>
            </a:endParaRPr>
          </a:p>
        </p:txBody>
      </p:sp>
      <p:sp>
        <p:nvSpPr>
          <p:cNvPr id="49" name="Freeform 71"/>
          <p:cNvSpPr/>
          <p:nvPr/>
        </p:nvSpPr>
        <p:spPr bwMode="auto">
          <a:xfrm>
            <a:off x="6189005" y="5077773"/>
            <a:ext cx="398480" cy="718081"/>
          </a:xfrm>
          <a:custGeom>
            <a:avLst/>
            <a:gdLst>
              <a:gd name="connsiteX0" fmla="*/ 1469119 w 3408136"/>
              <a:gd name="connsiteY0" fmla="*/ 5547323 h 6141667"/>
              <a:gd name="connsiteX1" fmla="*/ 1418318 w 3408136"/>
              <a:gd name="connsiteY1" fmla="*/ 5598124 h 6141667"/>
              <a:gd name="connsiteX2" fmla="*/ 1418318 w 3408136"/>
              <a:gd name="connsiteY2" fmla="*/ 5801322 h 6141667"/>
              <a:gd name="connsiteX3" fmla="*/ 1469119 w 3408136"/>
              <a:gd name="connsiteY3" fmla="*/ 5852123 h 6141667"/>
              <a:gd name="connsiteX4" fmla="*/ 1939017 w 3408136"/>
              <a:gd name="connsiteY4" fmla="*/ 5852123 h 6141667"/>
              <a:gd name="connsiteX5" fmla="*/ 1989818 w 3408136"/>
              <a:gd name="connsiteY5" fmla="*/ 5801322 h 6141667"/>
              <a:gd name="connsiteX6" fmla="*/ 1989818 w 3408136"/>
              <a:gd name="connsiteY6" fmla="*/ 5598124 h 6141667"/>
              <a:gd name="connsiteX7" fmla="*/ 1939017 w 3408136"/>
              <a:gd name="connsiteY7" fmla="*/ 5547323 h 6141667"/>
              <a:gd name="connsiteX8" fmla="*/ 241826 w 3408136"/>
              <a:gd name="connsiteY8" fmla="*/ 368599 h 6141667"/>
              <a:gd name="connsiteX9" fmla="*/ 210796 w 3408136"/>
              <a:gd name="connsiteY9" fmla="*/ 399629 h 6141667"/>
              <a:gd name="connsiteX10" fmla="*/ 210796 w 3408136"/>
              <a:gd name="connsiteY10" fmla="*/ 5376294 h 6141667"/>
              <a:gd name="connsiteX11" fmla="*/ 241826 w 3408136"/>
              <a:gd name="connsiteY11" fmla="*/ 5407324 h 6141667"/>
              <a:gd name="connsiteX12" fmla="*/ 3166310 w 3408136"/>
              <a:gd name="connsiteY12" fmla="*/ 5407324 h 6141667"/>
              <a:gd name="connsiteX13" fmla="*/ 3197340 w 3408136"/>
              <a:gd name="connsiteY13" fmla="*/ 5376294 h 6141667"/>
              <a:gd name="connsiteX14" fmla="*/ 3197340 w 3408136"/>
              <a:gd name="connsiteY14" fmla="*/ 399629 h 6141667"/>
              <a:gd name="connsiteX15" fmla="*/ 3166310 w 3408136"/>
              <a:gd name="connsiteY15" fmla="*/ 368599 h 6141667"/>
              <a:gd name="connsiteX16" fmla="*/ 1469572 w 3408136"/>
              <a:gd name="connsiteY16" fmla="*/ 159049 h 6141667"/>
              <a:gd name="connsiteX17" fmla="*/ 1456872 w 3408136"/>
              <a:gd name="connsiteY17" fmla="*/ 171749 h 6141667"/>
              <a:gd name="connsiteX18" fmla="*/ 1456872 w 3408136"/>
              <a:gd name="connsiteY18" fmla="*/ 222549 h 6141667"/>
              <a:gd name="connsiteX19" fmla="*/ 1469572 w 3408136"/>
              <a:gd name="connsiteY19" fmla="*/ 235249 h 6141667"/>
              <a:gd name="connsiteX20" fmla="*/ 1938565 w 3408136"/>
              <a:gd name="connsiteY20" fmla="*/ 235249 h 6141667"/>
              <a:gd name="connsiteX21" fmla="*/ 1951265 w 3408136"/>
              <a:gd name="connsiteY21" fmla="*/ 222549 h 6141667"/>
              <a:gd name="connsiteX22" fmla="*/ 1951265 w 3408136"/>
              <a:gd name="connsiteY22" fmla="*/ 171749 h 6141667"/>
              <a:gd name="connsiteX23" fmla="*/ 1938565 w 3408136"/>
              <a:gd name="connsiteY23" fmla="*/ 159049 h 6141667"/>
              <a:gd name="connsiteX24" fmla="*/ 2750911 w 3408136"/>
              <a:gd name="connsiteY24" fmla="*/ 111424 h 6141667"/>
              <a:gd name="connsiteX25" fmla="*/ 2674711 w 3408136"/>
              <a:gd name="connsiteY25" fmla="*/ 187624 h 6141667"/>
              <a:gd name="connsiteX26" fmla="*/ 2750911 w 3408136"/>
              <a:gd name="connsiteY26" fmla="*/ 263824 h 6141667"/>
              <a:gd name="connsiteX27" fmla="*/ 2827111 w 3408136"/>
              <a:gd name="connsiteY27" fmla="*/ 187624 h 6141667"/>
              <a:gd name="connsiteX28" fmla="*/ 2750911 w 3408136"/>
              <a:gd name="connsiteY28" fmla="*/ 111424 h 6141667"/>
              <a:gd name="connsiteX29" fmla="*/ 185710 w 3408136"/>
              <a:gd name="connsiteY29" fmla="*/ 0 h 6141667"/>
              <a:gd name="connsiteX30" fmla="*/ 3222426 w 3408136"/>
              <a:gd name="connsiteY30" fmla="*/ 0 h 6141667"/>
              <a:gd name="connsiteX31" fmla="*/ 3408136 w 3408136"/>
              <a:gd name="connsiteY31" fmla="*/ 174144 h 6141667"/>
              <a:gd name="connsiteX32" fmla="*/ 3408136 w 3408136"/>
              <a:gd name="connsiteY32" fmla="*/ 5967524 h 6141667"/>
              <a:gd name="connsiteX33" fmla="*/ 3222426 w 3408136"/>
              <a:gd name="connsiteY33" fmla="*/ 6141667 h 6141667"/>
              <a:gd name="connsiteX34" fmla="*/ 185710 w 3408136"/>
              <a:gd name="connsiteY34" fmla="*/ 6141667 h 6141667"/>
              <a:gd name="connsiteX35" fmla="*/ 0 w 3408136"/>
              <a:gd name="connsiteY35" fmla="*/ 5967524 h 6141667"/>
              <a:gd name="connsiteX36" fmla="*/ 0 w 3408136"/>
              <a:gd name="connsiteY36" fmla="*/ 174144 h 6141667"/>
              <a:gd name="connsiteX37" fmla="*/ 185710 w 3408136"/>
              <a:gd name="connsiteY37" fmla="*/ 0 h 6141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408136" h="6141667">
                <a:moveTo>
                  <a:pt x="1469119" y="5547323"/>
                </a:moveTo>
                <a:cubicBezTo>
                  <a:pt x="1441062" y="5547323"/>
                  <a:pt x="1418318" y="5570067"/>
                  <a:pt x="1418318" y="5598124"/>
                </a:cubicBezTo>
                <a:lnTo>
                  <a:pt x="1418318" y="5801322"/>
                </a:lnTo>
                <a:cubicBezTo>
                  <a:pt x="1418318" y="5829379"/>
                  <a:pt x="1441062" y="5852123"/>
                  <a:pt x="1469119" y="5852123"/>
                </a:cubicBezTo>
                <a:lnTo>
                  <a:pt x="1939017" y="5852123"/>
                </a:lnTo>
                <a:cubicBezTo>
                  <a:pt x="1967074" y="5852123"/>
                  <a:pt x="1989818" y="5829379"/>
                  <a:pt x="1989818" y="5801322"/>
                </a:cubicBezTo>
                <a:lnTo>
                  <a:pt x="1989818" y="5598124"/>
                </a:lnTo>
                <a:cubicBezTo>
                  <a:pt x="1989818" y="5570067"/>
                  <a:pt x="1967074" y="5547323"/>
                  <a:pt x="1939017" y="5547323"/>
                </a:cubicBezTo>
                <a:close/>
                <a:moveTo>
                  <a:pt x="241826" y="368599"/>
                </a:moveTo>
                <a:cubicBezTo>
                  <a:pt x="224689" y="368599"/>
                  <a:pt x="210796" y="382492"/>
                  <a:pt x="210796" y="399629"/>
                </a:cubicBezTo>
                <a:lnTo>
                  <a:pt x="210796" y="5376294"/>
                </a:lnTo>
                <a:cubicBezTo>
                  <a:pt x="210796" y="5393431"/>
                  <a:pt x="224689" y="5407324"/>
                  <a:pt x="241826" y="5407324"/>
                </a:cubicBezTo>
                <a:lnTo>
                  <a:pt x="3166310" y="5407324"/>
                </a:lnTo>
                <a:cubicBezTo>
                  <a:pt x="3183447" y="5407324"/>
                  <a:pt x="3197340" y="5393431"/>
                  <a:pt x="3197340" y="5376294"/>
                </a:cubicBezTo>
                <a:lnTo>
                  <a:pt x="3197340" y="399629"/>
                </a:lnTo>
                <a:cubicBezTo>
                  <a:pt x="3197340" y="382492"/>
                  <a:pt x="3183447" y="368599"/>
                  <a:pt x="3166310" y="368599"/>
                </a:cubicBezTo>
                <a:close/>
                <a:moveTo>
                  <a:pt x="1469572" y="159049"/>
                </a:moveTo>
                <a:cubicBezTo>
                  <a:pt x="1462558" y="159049"/>
                  <a:pt x="1456872" y="164735"/>
                  <a:pt x="1456872" y="171749"/>
                </a:cubicBezTo>
                <a:lnTo>
                  <a:pt x="1456872" y="222549"/>
                </a:lnTo>
                <a:cubicBezTo>
                  <a:pt x="1456872" y="229563"/>
                  <a:pt x="1462558" y="235249"/>
                  <a:pt x="1469572" y="235249"/>
                </a:cubicBezTo>
                <a:lnTo>
                  <a:pt x="1938565" y="235249"/>
                </a:lnTo>
                <a:cubicBezTo>
                  <a:pt x="1945579" y="235249"/>
                  <a:pt x="1951265" y="229563"/>
                  <a:pt x="1951265" y="222549"/>
                </a:cubicBezTo>
                <a:lnTo>
                  <a:pt x="1951265" y="171749"/>
                </a:lnTo>
                <a:cubicBezTo>
                  <a:pt x="1951265" y="164735"/>
                  <a:pt x="1945579" y="159049"/>
                  <a:pt x="1938565" y="159049"/>
                </a:cubicBezTo>
                <a:close/>
                <a:moveTo>
                  <a:pt x="2750911" y="111424"/>
                </a:moveTo>
                <a:cubicBezTo>
                  <a:pt x="2708827" y="111424"/>
                  <a:pt x="2674711" y="145540"/>
                  <a:pt x="2674711" y="187624"/>
                </a:cubicBezTo>
                <a:cubicBezTo>
                  <a:pt x="2674711" y="229708"/>
                  <a:pt x="2708827" y="263824"/>
                  <a:pt x="2750911" y="263824"/>
                </a:cubicBezTo>
                <a:cubicBezTo>
                  <a:pt x="2792995" y="263824"/>
                  <a:pt x="2827111" y="229708"/>
                  <a:pt x="2827111" y="187624"/>
                </a:cubicBezTo>
                <a:cubicBezTo>
                  <a:pt x="2827111" y="145540"/>
                  <a:pt x="2792995" y="111424"/>
                  <a:pt x="2750911" y="111424"/>
                </a:cubicBezTo>
                <a:close/>
                <a:moveTo>
                  <a:pt x="185710" y="0"/>
                </a:moveTo>
                <a:lnTo>
                  <a:pt x="3222426" y="0"/>
                </a:lnTo>
                <a:cubicBezTo>
                  <a:pt x="3324990" y="0"/>
                  <a:pt x="3408136" y="77968"/>
                  <a:pt x="3408136" y="174144"/>
                </a:cubicBezTo>
                <a:lnTo>
                  <a:pt x="3408136" y="5967524"/>
                </a:lnTo>
                <a:cubicBezTo>
                  <a:pt x="3408136" y="6063700"/>
                  <a:pt x="3324990" y="6141667"/>
                  <a:pt x="3222426" y="6141667"/>
                </a:cubicBezTo>
                <a:lnTo>
                  <a:pt x="185710" y="6141667"/>
                </a:lnTo>
                <a:cubicBezTo>
                  <a:pt x="83146" y="6141667"/>
                  <a:pt x="0" y="6063700"/>
                  <a:pt x="0" y="5967524"/>
                </a:cubicBezTo>
                <a:lnTo>
                  <a:pt x="0" y="174144"/>
                </a:lnTo>
                <a:cubicBezTo>
                  <a:pt x="0" y="77968"/>
                  <a:pt x="83146" y="0"/>
                  <a:pt x="185710" y="0"/>
                </a:cubicBezTo>
                <a:close/>
              </a:path>
            </a:pathLst>
          </a:custGeom>
          <a:solidFill>
            <a:schemeClr val="accent1"/>
          </a:solidFill>
          <a:ln>
            <a:noFill/>
          </a:ln>
          <a:extLst/>
        </p:spPr>
        <p:txBody>
          <a:bodyPr vert="horz" wrap="square" lIns="91440" tIns="45720" rIns="91440" bIns="45720"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2" name="Rounded Rectangle 6"/>
          <p:cNvSpPr/>
          <p:nvPr/>
        </p:nvSpPr>
        <p:spPr bwMode="black">
          <a:xfrm rot="16200000">
            <a:off x="6122012" y="4048295"/>
            <a:ext cx="532466" cy="75485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l" defTabSz="74074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22" normalizeH="0" baseline="0" noProof="0">
              <a:ln>
                <a:noFill/>
              </a:ln>
              <a:solidFill>
                <a:srgbClr val="353535">
                  <a:lumMod val="50000"/>
                </a:srgbClr>
              </a:solidFill>
              <a:effectLst/>
              <a:uLnTx/>
              <a:uFillTx/>
              <a:latin typeface="Segoe Light" pitchFamily="34" charset="0"/>
              <a:ea typeface="+mn-ea"/>
              <a:cs typeface="+mn-cs"/>
            </a:endParaRPr>
          </a:p>
        </p:txBody>
      </p:sp>
      <p:sp>
        <p:nvSpPr>
          <p:cNvPr id="10" name="Freeform 44"/>
          <p:cNvSpPr>
            <a:spLocks noChangeAspect="1"/>
          </p:cNvSpPr>
          <p:nvPr/>
        </p:nvSpPr>
        <p:spPr>
          <a:xfrm>
            <a:off x="5105445" y="1505857"/>
            <a:ext cx="1416825" cy="787384"/>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tIns="365760" rIns="274320" bIns="91440"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 Internet</a:t>
            </a:r>
          </a:p>
        </p:txBody>
      </p:sp>
      <p:sp>
        <p:nvSpPr>
          <p:cNvPr id="145" name="Rectangle 144"/>
          <p:cNvSpPr/>
          <p:nvPr/>
        </p:nvSpPr>
        <p:spPr bwMode="auto">
          <a:xfrm>
            <a:off x="6580934" y="3069409"/>
            <a:ext cx="1087318" cy="3049245"/>
          </a:xfrm>
          <a:custGeom>
            <a:avLst/>
            <a:gdLst>
              <a:gd name="connsiteX0" fmla="*/ 0 w 1028700"/>
              <a:gd name="connsiteY0" fmla="*/ 0 h 711200"/>
              <a:gd name="connsiteX1" fmla="*/ 1028700 w 1028700"/>
              <a:gd name="connsiteY1" fmla="*/ 0 h 711200"/>
              <a:gd name="connsiteX2" fmla="*/ 1028700 w 1028700"/>
              <a:gd name="connsiteY2" fmla="*/ 711200 h 711200"/>
              <a:gd name="connsiteX3" fmla="*/ 0 w 1028700"/>
              <a:gd name="connsiteY3" fmla="*/ 711200 h 711200"/>
              <a:gd name="connsiteX4" fmla="*/ 0 w 1028700"/>
              <a:gd name="connsiteY4" fmla="*/ 0 h 711200"/>
              <a:gd name="connsiteX0" fmla="*/ 0 w 1041400"/>
              <a:gd name="connsiteY0" fmla="*/ 2330450 h 3041650"/>
              <a:gd name="connsiteX1" fmla="*/ 1041400 w 1041400"/>
              <a:gd name="connsiteY1" fmla="*/ 0 h 3041650"/>
              <a:gd name="connsiteX2" fmla="*/ 1028700 w 1041400"/>
              <a:gd name="connsiteY2" fmla="*/ 3041650 h 3041650"/>
              <a:gd name="connsiteX3" fmla="*/ 0 w 1041400"/>
              <a:gd name="connsiteY3" fmla="*/ 3041650 h 3041650"/>
              <a:gd name="connsiteX4" fmla="*/ 0 w 1041400"/>
              <a:gd name="connsiteY4" fmla="*/ 2330450 h 3041650"/>
              <a:gd name="connsiteX0" fmla="*/ 0 w 1041400"/>
              <a:gd name="connsiteY0" fmla="*/ 2330450 h 3365500"/>
              <a:gd name="connsiteX1" fmla="*/ 1041400 w 1041400"/>
              <a:gd name="connsiteY1" fmla="*/ 0 h 3365500"/>
              <a:gd name="connsiteX2" fmla="*/ 1035050 w 1041400"/>
              <a:gd name="connsiteY2" fmla="*/ 3365500 h 3365500"/>
              <a:gd name="connsiteX3" fmla="*/ 0 w 1041400"/>
              <a:gd name="connsiteY3" fmla="*/ 3041650 h 3365500"/>
              <a:gd name="connsiteX4" fmla="*/ 0 w 1041400"/>
              <a:gd name="connsiteY4" fmla="*/ 2330450 h 3365500"/>
              <a:gd name="connsiteX0" fmla="*/ 0 w 1041400"/>
              <a:gd name="connsiteY0" fmla="*/ 2016685 h 3051735"/>
              <a:gd name="connsiteX1" fmla="*/ 1041400 w 1041400"/>
              <a:gd name="connsiteY1" fmla="*/ 0 h 3051735"/>
              <a:gd name="connsiteX2" fmla="*/ 1035050 w 1041400"/>
              <a:gd name="connsiteY2" fmla="*/ 3051735 h 3051735"/>
              <a:gd name="connsiteX3" fmla="*/ 0 w 1041400"/>
              <a:gd name="connsiteY3" fmla="*/ 2727885 h 3051735"/>
              <a:gd name="connsiteX4" fmla="*/ 0 w 1041400"/>
              <a:gd name="connsiteY4" fmla="*/ 2016685 h 3051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400" h="3051735">
                <a:moveTo>
                  <a:pt x="0" y="2016685"/>
                </a:moveTo>
                <a:cubicBezTo>
                  <a:pt x="347133" y="1239868"/>
                  <a:pt x="694267" y="776817"/>
                  <a:pt x="1041400" y="0"/>
                </a:cubicBezTo>
                <a:cubicBezTo>
                  <a:pt x="1037167" y="1013883"/>
                  <a:pt x="1039283" y="2037852"/>
                  <a:pt x="1035050" y="3051735"/>
                </a:cubicBezTo>
                <a:lnTo>
                  <a:pt x="0" y="2727885"/>
                </a:lnTo>
                <a:lnTo>
                  <a:pt x="0" y="2016685"/>
                </a:lnTo>
                <a:close/>
              </a:path>
            </a:pathLst>
          </a:custGeom>
          <a:gradFill flip="none" rotWithShape="1">
            <a:gsLst>
              <a:gs pos="43000">
                <a:schemeClr val="accent1">
                  <a:lumMod val="20000"/>
                  <a:lumOff val="80000"/>
                  <a:alpha val="36000"/>
                </a:schemeClr>
              </a:gs>
              <a:gs pos="91000">
                <a:schemeClr val="accent2">
                  <a:lumMod val="10000"/>
                  <a:lumOff val="90000"/>
                  <a:alpha val="76000"/>
                </a:schemeClr>
              </a:gs>
            </a:gsLst>
            <a:lin ang="0" scaled="1"/>
            <a:tileRect/>
          </a:gradFill>
          <a:ln>
            <a:noFill/>
          </a:ln>
        </p:spPr>
        <p:txBody>
          <a:bodyPr vert="horz" wrap="square" lIns="91440" tIns="45720" rIns="91440" bIns="4572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5" name="Picture 4" descr="https://dpspowerbi.blob.core.windows.net/powerbi-prod-media/powerbi.microsoft.com/en-us/documentation/articles/powerbi-mobile-oauth-ssrs/20170130102019/powerbi-mobile-oauth.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668252" y="3045696"/>
            <a:ext cx="4107974" cy="3088404"/>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Straight Connector 111"/>
          <p:cNvCxnSpPr>
            <a:cxnSpLocks/>
          </p:cNvCxnSpPr>
          <p:nvPr/>
        </p:nvCxnSpPr>
        <p:spPr>
          <a:xfrm flipH="1">
            <a:off x="1291590" y="3090333"/>
            <a:ext cx="448056" cy="0"/>
          </a:xfrm>
          <a:prstGeom prst="line">
            <a:avLst/>
          </a:prstGeom>
          <a:grpFill/>
          <a:ln w="22225" cap="rnd">
            <a:solidFill>
              <a:schemeClr val="accent5"/>
            </a:solidFill>
            <a:prstDash val="solid"/>
            <a:round/>
            <a:headEnd/>
            <a:tailEnd/>
          </a:ln>
        </p:spPr>
      </p:cxnSp>
      <p:cxnSp>
        <p:nvCxnSpPr>
          <p:cNvPr id="123" name="Straight Connector 122"/>
          <p:cNvCxnSpPr>
            <a:cxnSpLocks/>
          </p:cNvCxnSpPr>
          <p:nvPr/>
        </p:nvCxnSpPr>
        <p:spPr>
          <a:xfrm flipH="1">
            <a:off x="1291590" y="5453659"/>
            <a:ext cx="450046" cy="0"/>
          </a:xfrm>
          <a:prstGeom prst="line">
            <a:avLst/>
          </a:prstGeom>
          <a:grpFill/>
          <a:ln w="22225" cap="rnd">
            <a:solidFill>
              <a:schemeClr val="accent5"/>
            </a:solidFill>
            <a:prstDash val="solid"/>
            <a:round/>
            <a:headEnd/>
            <a:tailEnd/>
          </a:ln>
        </p:spPr>
      </p:cxnSp>
      <p:grpSp>
        <p:nvGrpSpPr>
          <p:cNvPr id="6" name="Group 5"/>
          <p:cNvGrpSpPr/>
          <p:nvPr/>
        </p:nvGrpSpPr>
        <p:grpSpPr>
          <a:xfrm>
            <a:off x="4476941" y="3852025"/>
            <a:ext cx="822960" cy="822960"/>
            <a:chOff x="4476941" y="3852025"/>
            <a:chExt cx="822960" cy="822960"/>
          </a:xfrm>
        </p:grpSpPr>
        <p:sp>
          <p:nvSpPr>
            <p:cNvPr id="228" name="Oval 227"/>
            <p:cNvSpPr/>
            <p:nvPr/>
          </p:nvSpPr>
          <p:spPr bwMode="auto">
            <a:xfrm>
              <a:off x="4476941" y="3852025"/>
              <a:ext cx="822960" cy="822960"/>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52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25" name="Group 124"/>
            <p:cNvGrpSpPr/>
            <p:nvPr/>
          </p:nvGrpSpPr>
          <p:grpSpPr>
            <a:xfrm>
              <a:off x="4660016" y="4069435"/>
              <a:ext cx="456810" cy="414837"/>
              <a:chOff x="6923630" y="797009"/>
              <a:chExt cx="1092940" cy="992518"/>
            </a:xfrm>
            <a:solidFill>
              <a:schemeClr val="accent1"/>
            </a:solidFill>
          </p:grpSpPr>
          <p:sp>
            <p:nvSpPr>
              <p:cNvPr id="131" name="Rectangle 130"/>
              <p:cNvSpPr/>
              <p:nvPr/>
            </p:nvSpPr>
            <p:spPr>
              <a:xfrm>
                <a:off x="6923630" y="820416"/>
                <a:ext cx="1092940" cy="947535"/>
              </a:xfrm>
              <a:prstGeom prst="rect">
                <a:avLst/>
              </a:prstGeom>
              <a:solidFill>
                <a:schemeClr val="bg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33" name="Group 132"/>
              <p:cNvGrpSpPr/>
              <p:nvPr/>
            </p:nvGrpSpPr>
            <p:grpSpPr>
              <a:xfrm>
                <a:off x="6923630" y="797009"/>
                <a:ext cx="1092940" cy="992518"/>
                <a:chOff x="2878931" y="2855881"/>
                <a:chExt cx="321661" cy="292106"/>
              </a:xfrm>
              <a:grpFill/>
            </p:grpSpPr>
            <p:sp>
              <p:nvSpPr>
                <p:cNvPr id="134" name="Rounded Rectangle 12"/>
                <p:cNvSpPr/>
                <p:nvPr/>
              </p:nvSpPr>
              <p:spPr>
                <a:xfrm>
                  <a:off x="2878931" y="2855881"/>
                  <a:ext cx="54864" cy="54864"/>
                </a:xfrm>
                <a:prstGeom prst="round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5" name="Rounded Rectangle 12"/>
                <p:cNvSpPr/>
                <p:nvPr/>
              </p:nvSpPr>
              <p:spPr>
                <a:xfrm>
                  <a:off x="2957513" y="2855881"/>
                  <a:ext cx="109728" cy="54864"/>
                </a:xfrm>
                <a:prstGeom prst="round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6" name="Rounded Rectangle 12"/>
                <p:cNvSpPr/>
                <p:nvPr/>
              </p:nvSpPr>
              <p:spPr>
                <a:xfrm>
                  <a:off x="3090864" y="2855881"/>
                  <a:ext cx="109728" cy="54864"/>
                </a:xfrm>
                <a:prstGeom prst="round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8" name="Rounded Rectangle 12"/>
                <p:cNvSpPr/>
                <p:nvPr/>
              </p:nvSpPr>
              <p:spPr>
                <a:xfrm>
                  <a:off x="2878931" y="2932628"/>
                  <a:ext cx="109728" cy="54864"/>
                </a:xfrm>
                <a:prstGeom prst="round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9" name="Rounded Rectangle 12"/>
                <p:cNvSpPr/>
                <p:nvPr/>
              </p:nvSpPr>
              <p:spPr>
                <a:xfrm>
                  <a:off x="2878931" y="3093123"/>
                  <a:ext cx="109728" cy="54864"/>
                </a:xfrm>
                <a:prstGeom prst="round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0" name="Rounded Rectangle 12"/>
                <p:cNvSpPr/>
                <p:nvPr/>
              </p:nvSpPr>
              <p:spPr>
                <a:xfrm>
                  <a:off x="3145728" y="2932628"/>
                  <a:ext cx="54864" cy="54864"/>
                </a:xfrm>
                <a:prstGeom prst="round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4" name="Rounded Rectangle 12"/>
                <p:cNvSpPr/>
                <p:nvPr/>
              </p:nvSpPr>
              <p:spPr>
                <a:xfrm>
                  <a:off x="2878931" y="3011113"/>
                  <a:ext cx="54864" cy="54864"/>
                </a:xfrm>
                <a:prstGeom prst="round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6" name="Rounded Rectangle 12"/>
                <p:cNvSpPr/>
                <p:nvPr/>
              </p:nvSpPr>
              <p:spPr>
                <a:xfrm>
                  <a:off x="3090864" y="3012256"/>
                  <a:ext cx="109728" cy="54864"/>
                </a:xfrm>
                <a:prstGeom prst="round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7" name="Rounded Rectangle 12"/>
                <p:cNvSpPr/>
                <p:nvPr/>
              </p:nvSpPr>
              <p:spPr>
                <a:xfrm>
                  <a:off x="3006568" y="3093123"/>
                  <a:ext cx="109728" cy="54864"/>
                </a:xfrm>
                <a:prstGeom prst="round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8" name="Rounded Rectangle 12"/>
                <p:cNvSpPr/>
                <p:nvPr/>
              </p:nvSpPr>
              <p:spPr>
                <a:xfrm>
                  <a:off x="2959895" y="3015755"/>
                  <a:ext cx="109728" cy="54864"/>
                </a:xfrm>
                <a:prstGeom prst="round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0" name="Rounded Rectangle 12"/>
                <p:cNvSpPr/>
                <p:nvPr/>
              </p:nvSpPr>
              <p:spPr>
                <a:xfrm>
                  <a:off x="3012377" y="2932628"/>
                  <a:ext cx="109728" cy="54864"/>
                </a:xfrm>
                <a:prstGeom prst="round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1" name="Rounded Rectangle 12"/>
                <p:cNvSpPr/>
                <p:nvPr/>
              </p:nvSpPr>
              <p:spPr>
                <a:xfrm>
                  <a:off x="3145728" y="3093123"/>
                  <a:ext cx="54864" cy="54864"/>
                </a:xfrm>
                <a:prstGeom prst="round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sp>
        <p:nvSpPr>
          <p:cNvPr id="128" name="Rectangle 127"/>
          <p:cNvSpPr/>
          <p:nvPr/>
        </p:nvSpPr>
        <p:spPr>
          <a:xfrm>
            <a:off x="4599852" y="4749761"/>
            <a:ext cx="573876" cy="215444"/>
          </a:xfrm>
          <a:prstGeom prst="rect">
            <a:avLst/>
          </a:prstGeom>
        </p:spPr>
        <p:txBody>
          <a:bodyPr wrap="none" lIns="0" tIns="0" rIns="0" bIns="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Semilight"/>
                <a:ea typeface="+mn-ea"/>
                <a:cs typeface="Segoe UI Semibold" panose="020B0702040204020203" pitchFamily="34" charset="0"/>
              </a:rPr>
              <a:t>Firewall</a:t>
            </a:r>
          </a:p>
        </p:txBody>
      </p:sp>
      <p:grpSp>
        <p:nvGrpSpPr>
          <p:cNvPr id="8" name="Group 7"/>
          <p:cNvGrpSpPr/>
          <p:nvPr/>
        </p:nvGrpSpPr>
        <p:grpSpPr>
          <a:xfrm>
            <a:off x="2377910" y="3852025"/>
            <a:ext cx="822960" cy="822960"/>
            <a:chOff x="2377910" y="3852025"/>
            <a:chExt cx="822960" cy="822960"/>
          </a:xfrm>
        </p:grpSpPr>
        <p:sp>
          <p:nvSpPr>
            <p:cNvPr id="226" name="Oval 225"/>
            <p:cNvSpPr/>
            <p:nvPr/>
          </p:nvSpPr>
          <p:spPr bwMode="auto">
            <a:xfrm>
              <a:off x="2377910" y="3852025"/>
              <a:ext cx="822960" cy="822960"/>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52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53" name="Group 152"/>
            <p:cNvGrpSpPr/>
            <p:nvPr/>
          </p:nvGrpSpPr>
          <p:grpSpPr>
            <a:xfrm>
              <a:off x="2560985" y="4069435"/>
              <a:ext cx="456810" cy="414837"/>
              <a:chOff x="6923630" y="797009"/>
              <a:chExt cx="1092940" cy="992518"/>
            </a:xfrm>
            <a:solidFill>
              <a:schemeClr val="accent1"/>
            </a:solidFill>
          </p:grpSpPr>
          <p:sp>
            <p:nvSpPr>
              <p:cNvPr id="155" name="Rectangle 154"/>
              <p:cNvSpPr/>
              <p:nvPr/>
            </p:nvSpPr>
            <p:spPr>
              <a:xfrm>
                <a:off x="6923630" y="820416"/>
                <a:ext cx="1092940" cy="947535"/>
              </a:xfrm>
              <a:prstGeom prst="rect">
                <a:avLst/>
              </a:prstGeom>
              <a:solidFill>
                <a:schemeClr val="bg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56" name="Group 155"/>
              <p:cNvGrpSpPr/>
              <p:nvPr/>
            </p:nvGrpSpPr>
            <p:grpSpPr>
              <a:xfrm>
                <a:off x="6923630" y="797009"/>
                <a:ext cx="1092940" cy="992518"/>
                <a:chOff x="2878931" y="2855881"/>
                <a:chExt cx="321661" cy="292106"/>
              </a:xfrm>
              <a:grpFill/>
            </p:grpSpPr>
            <p:sp>
              <p:nvSpPr>
                <p:cNvPr id="157" name="Rounded Rectangle 12"/>
                <p:cNvSpPr/>
                <p:nvPr/>
              </p:nvSpPr>
              <p:spPr>
                <a:xfrm>
                  <a:off x="2878931" y="2855881"/>
                  <a:ext cx="54864" cy="54864"/>
                </a:xfrm>
                <a:prstGeom prst="round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8" name="Rounded Rectangle 12"/>
                <p:cNvSpPr/>
                <p:nvPr/>
              </p:nvSpPr>
              <p:spPr>
                <a:xfrm>
                  <a:off x="2957513" y="2855881"/>
                  <a:ext cx="109728" cy="54864"/>
                </a:xfrm>
                <a:prstGeom prst="round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9" name="Rounded Rectangle 12"/>
                <p:cNvSpPr/>
                <p:nvPr/>
              </p:nvSpPr>
              <p:spPr>
                <a:xfrm>
                  <a:off x="3090864" y="2855881"/>
                  <a:ext cx="109728" cy="54864"/>
                </a:xfrm>
                <a:prstGeom prst="round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0" name="Rounded Rectangle 12"/>
                <p:cNvSpPr/>
                <p:nvPr/>
              </p:nvSpPr>
              <p:spPr>
                <a:xfrm>
                  <a:off x="2878931" y="2932628"/>
                  <a:ext cx="109728" cy="54864"/>
                </a:xfrm>
                <a:prstGeom prst="round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1" name="Rounded Rectangle 12"/>
                <p:cNvSpPr/>
                <p:nvPr/>
              </p:nvSpPr>
              <p:spPr>
                <a:xfrm>
                  <a:off x="2878931" y="3093123"/>
                  <a:ext cx="109728" cy="54864"/>
                </a:xfrm>
                <a:prstGeom prst="round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2" name="Rounded Rectangle 12"/>
                <p:cNvSpPr/>
                <p:nvPr/>
              </p:nvSpPr>
              <p:spPr>
                <a:xfrm>
                  <a:off x="3145728" y="2932628"/>
                  <a:ext cx="54864" cy="54864"/>
                </a:xfrm>
                <a:prstGeom prst="round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3" name="Rounded Rectangle 12"/>
                <p:cNvSpPr/>
                <p:nvPr/>
              </p:nvSpPr>
              <p:spPr>
                <a:xfrm>
                  <a:off x="2878931" y="3011113"/>
                  <a:ext cx="54864" cy="54864"/>
                </a:xfrm>
                <a:prstGeom prst="round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4" name="Rounded Rectangle 12"/>
                <p:cNvSpPr/>
                <p:nvPr/>
              </p:nvSpPr>
              <p:spPr>
                <a:xfrm>
                  <a:off x="3090864" y="3012256"/>
                  <a:ext cx="109728" cy="54864"/>
                </a:xfrm>
                <a:prstGeom prst="round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1" name="Rounded Rectangle 12"/>
                <p:cNvSpPr/>
                <p:nvPr/>
              </p:nvSpPr>
              <p:spPr>
                <a:xfrm>
                  <a:off x="3006568" y="3093123"/>
                  <a:ext cx="109728" cy="54864"/>
                </a:xfrm>
                <a:prstGeom prst="round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6" name="Rounded Rectangle 12"/>
                <p:cNvSpPr/>
                <p:nvPr/>
              </p:nvSpPr>
              <p:spPr>
                <a:xfrm>
                  <a:off x="2959895" y="3015755"/>
                  <a:ext cx="109728" cy="54864"/>
                </a:xfrm>
                <a:prstGeom prst="round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8" name="Rounded Rectangle 12"/>
                <p:cNvSpPr/>
                <p:nvPr/>
              </p:nvSpPr>
              <p:spPr>
                <a:xfrm>
                  <a:off x="3012377" y="2932628"/>
                  <a:ext cx="109728" cy="54864"/>
                </a:xfrm>
                <a:prstGeom prst="round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9" name="Rounded Rectangle 12"/>
                <p:cNvSpPr/>
                <p:nvPr/>
              </p:nvSpPr>
              <p:spPr>
                <a:xfrm>
                  <a:off x="3145728" y="3093123"/>
                  <a:ext cx="54864" cy="54864"/>
                </a:xfrm>
                <a:prstGeom prst="round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sp>
        <p:nvSpPr>
          <p:cNvPr id="154" name="Rectangle 153"/>
          <p:cNvSpPr/>
          <p:nvPr/>
        </p:nvSpPr>
        <p:spPr>
          <a:xfrm>
            <a:off x="2502452" y="4749761"/>
            <a:ext cx="573876" cy="215444"/>
          </a:xfrm>
          <a:prstGeom prst="rect">
            <a:avLst/>
          </a:prstGeom>
        </p:spPr>
        <p:txBody>
          <a:bodyPr wrap="none" lIns="0" tIns="0" rIns="0" bIns="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Semilight"/>
                <a:ea typeface="+mn-ea"/>
                <a:cs typeface="Segoe UI Semibold" panose="020B0702040204020203" pitchFamily="34" charset="0"/>
              </a:rPr>
              <a:t>Firewall</a:t>
            </a:r>
          </a:p>
        </p:txBody>
      </p:sp>
      <p:grpSp>
        <p:nvGrpSpPr>
          <p:cNvPr id="184" name="Group 183"/>
          <p:cNvGrpSpPr/>
          <p:nvPr/>
        </p:nvGrpSpPr>
        <p:grpSpPr>
          <a:xfrm>
            <a:off x="687547" y="4003733"/>
            <a:ext cx="390226" cy="519544"/>
            <a:chOff x="794175" y="4050983"/>
            <a:chExt cx="510634" cy="679852"/>
          </a:xfrm>
        </p:grpSpPr>
        <p:grpSp>
          <p:nvGrpSpPr>
            <p:cNvPr id="185" name="Group 184"/>
            <p:cNvGrpSpPr/>
            <p:nvPr/>
          </p:nvGrpSpPr>
          <p:grpSpPr>
            <a:xfrm>
              <a:off x="794175" y="4050983"/>
              <a:ext cx="379465" cy="571500"/>
              <a:chOff x="3784715" y="5376863"/>
              <a:chExt cx="379465" cy="571500"/>
            </a:xfrm>
          </p:grpSpPr>
          <p:sp>
            <p:nvSpPr>
              <p:cNvPr id="194" name="Rectangle 193"/>
              <p:cNvSpPr/>
              <p:nvPr/>
            </p:nvSpPr>
            <p:spPr bwMode="auto">
              <a:xfrm>
                <a:off x="3795853" y="5376863"/>
                <a:ext cx="357188" cy="571500"/>
              </a:xfrm>
              <a:prstGeom prst="rect">
                <a:avLst/>
              </a:prstGeom>
              <a:solidFill>
                <a:schemeClr val="bg1"/>
              </a:solidFill>
              <a:ln>
                <a:noFill/>
              </a:ln>
            </p:spPr>
            <p:txBody>
              <a:bodyPr vert="horz" wrap="square" lIns="91440" tIns="45720" rIns="91440" bIns="4572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5" name="Freeform 87"/>
              <p:cNvSpPr>
                <a:spLocks noChangeAspect="1"/>
              </p:cNvSpPr>
              <p:nvPr/>
            </p:nvSpPr>
            <p:spPr bwMode="auto">
              <a:xfrm>
                <a:off x="3784715" y="5387367"/>
                <a:ext cx="379465" cy="555702"/>
              </a:xfrm>
              <a:custGeom>
                <a:avLst/>
                <a:gdLst>
                  <a:gd name="connsiteX0" fmla="*/ 122238 w 2276475"/>
                  <a:gd name="connsiteY0" fmla="*/ 2868613 h 3333750"/>
                  <a:gd name="connsiteX1" fmla="*/ 122238 w 2276475"/>
                  <a:gd name="connsiteY1" fmla="*/ 3185748 h 3333750"/>
                  <a:gd name="connsiteX2" fmla="*/ 128322 w 2276475"/>
                  <a:gd name="connsiteY2" fmla="*/ 3213101 h 3333750"/>
                  <a:gd name="connsiteX3" fmla="*/ 2148154 w 2276475"/>
                  <a:gd name="connsiteY3" fmla="*/ 3213101 h 3333750"/>
                  <a:gd name="connsiteX4" fmla="*/ 2154238 w 2276475"/>
                  <a:gd name="connsiteY4" fmla="*/ 3185748 h 3333750"/>
                  <a:gd name="connsiteX5" fmla="*/ 2154238 w 2276475"/>
                  <a:gd name="connsiteY5" fmla="*/ 2868613 h 3333750"/>
                  <a:gd name="connsiteX6" fmla="*/ 2019847 w 2276475"/>
                  <a:gd name="connsiteY6" fmla="*/ 2868613 h 3333750"/>
                  <a:gd name="connsiteX7" fmla="*/ 126626 w 2276475"/>
                  <a:gd name="connsiteY7" fmla="*/ 2868613 h 3333750"/>
                  <a:gd name="connsiteX8" fmla="*/ 399008 w 2276475"/>
                  <a:gd name="connsiteY8" fmla="*/ 2470150 h 3333750"/>
                  <a:gd name="connsiteX9" fmla="*/ 1342482 w 2276475"/>
                  <a:gd name="connsiteY9" fmla="*/ 2470150 h 3333750"/>
                  <a:gd name="connsiteX10" fmla="*/ 1403351 w 2276475"/>
                  <a:gd name="connsiteY10" fmla="*/ 2531269 h 3333750"/>
                  <a:gd name="connsiteX11" fmla="*/ 1342482 w 2276475"/>
                  <a:gd name="connsiteY11" fmla="*/ 2592388 h 3333750"/>
                  <a:gd name="connsiteX12" fmla="*/ 399008 w 2276475"/>
                  <a:gd name="connsiteY12" fmla="*/ 2592388 h 3333750"/>
                  <a:gd name="connsiteX13" fmla="*/ 338138 w 2276475"/>
                  <a:gd name="connsiteY13" fmla="*/ 2531269 h 3333750"/>
                  <a:gd name="connsiteX14" fmla="*/ 399008 w 2276475"/>
                  <a:gd name="connsiteY14" fmla="*/ 2470150 h 3333750"/>
                  <a:gd name="connsiteX15" fmla="*/ 1677078 w 2276475"/>
                  <a:gd name="connsiteY15" fmla="*/ 2373313 h 3333750"/>
                  <a:gd name="connsiteX16" fmla="*/ 1600621 w 2276475"/>
                  <a:gd name="connsiteY16" fmla="*/ 2403641 h 3333750"/>
                  <a:gd name="connsiteX17" fmla="*/ 1570038 w 2276475"/>
                  <a:gd name="connsiteY17" fmla="*/ 2473397 h 3333750"/>
                  <a:gd name="connsiteX18" fmla="*/ 1600621 w 2276475"/>
                  <a:gd name="connsiteY18" fmla="*/ 2546185 h 3333750"/>
                  <a:gd name="connsiteX19" fmla="*/ 1674020 w 2276475"/>
                  <a:gd name="connsiteY19" fmla="*/ 2576513 h 3333750"/>
                  <a:gd name="connsiteX20" fmla="*/ 1747418 w 2276475"/>
                  <a:gd name="connsiteY20" fmla="*/ 2546185 h 3333750"/>
                  <a:gd name="connsiteX21" fmla="*/ 1778001 w 2276475"/>
                  <a:gd name="connsiteY21" fmla="*/ 2473397 h 3333750"/>
                  <a:gd name="connsiteX22" fmla="*/ 1677078 w 2276475"/>
                  <a:gd name="connsiteY22" fmla="*/ 2373313 h 3333750"/>
                  <a:gd name="connsiteX23" fmla="*/ 1676272 w 2276475"/>
                  <a:gd name="connsiteY23" fmla="*/ 2252663 h 3333750"/>
                  <a:gd name="connsiteX24" fmla="*/ 1898650 w 2276475"/>
                  <a:gd name="connsiteY24" fmla="*/ 2474190 h 3333750"/>
                  <a:gd name="connsiteX25" fmla="*/ 1834678 w 2276475"/>
                  <a:gd name="connsiteY25" fmla="*/ 2631990 h 3333750"/>
                  <a:gd name="connsiteX26" fmla="*/ 1673225 w 2276475"/>
                  <a:gd name="connsiteY26" fmla="*/ 2698751 h 3333750"/>
                  <a:gd name="connsiteX27" fmla="*/ 1514818 w 2276475"/>
                  <a:gd name="connsiteY27" fmla="*/ 2631990 h 3333750"/>
                  <a:gd name="connsiteX28" fmla="*/ 1447800 w 2276475"/>
                  <a:gd name="connsiteY28" fmla="*/ 2474190 h 3333750"/>
                  <a:gd name="connsiteX29" fmla="*/ 1514818 w 2276475"/>
                  <a:gd name="connsiteY29" fmla="*/ 2316390 h 3333750"/>
                  <a:gd name="connsiteX30" fmla="*/ 1676272 w 2276475"/>
                  <a:gd name="connsiteY30" fmla="*/ 2252663 h 3333750"/>
                  <a:gd name="connsiteX31" fmla="*/ 122238 w 2276475"/>
                  <a:gd name="connsiteY31" fmla="*/ 2193925 h 3333750"/>
                  <a:gd name="connsiteX32" fmla="*/ 122238 w 2276475"/>
                  <a:gd name="connsiteY32" fmla="*/ 2203756 h 3333750"/>
                  <a:gd name="connsiteX33" fmla="*/ 122238 w 2276475"/>
                  <a:gd name="connsiteY33" fmla="*/ 2374283 h 3333750"/>
                  <a:gd name="connsiteX34" fmla="*/ 122238 w 2276475"/>
                  <a:gd name="connsiteY34" fmla="*/ 2574870 h 3333750"/>
                  <a:gd name="connsiteX35" fmla="*/ 122238 w 2276475"/>
                  <a:gd name="connsiteY35" fmla="*/ 2747963 h 3333750"/>
                  <a:gd name="connsiteX36" fmla="*/ 256628 w 2276475"/>
                  <a:gd name="connsiteY36" fmla="*/ 2747963 h 3333750"/>
                  <a:gd name="connsiteX37" fmla="*/ 2149850 w 2276475"/>
                  <a:gd name="connsiteY37" fmla="*/ 2747963 h 3333750"/>
                  <a:gd name="connsiteX38" fmla="*/ 2154238 w 2276475"/>
                  <a:gd name="connsiteY38" fmla="*/ 2747963 h 3333750"/>
                  <a:gd name="connsiteX39" fmla="*/ 2154238 w 2276475"/>
                  <a:gd name="connsiteY39" fmla="*/ 2193925 h 3333750"/>
                  <a:gd name="connsiteX40" fmla="*/ 2019847 w 2276475"/>
                  <a:gd name="connsiteY40" fmla="*/ 2193925 h 3333750"/>
                  <a:gd name="connsiteX41" fmla="*/ 126626 w 2276475"/>
                  <a:gd name="connsiteY41" fmla="*/ 2193925 h 3333750"/>
                  <a:gd name="connsiteX42" fmla="*/ 399008 w 2276475"/>
                  <a:gd name="connsiteY42" fmla="*/ 1808163 h 3333750"/>
                  <a:gd name="connsiteX43" fmla="*/ 1342482 w 2276475"/>
                  <a:gd name="connsiteY43" fmla="*/ 1808163 h 3333750"/>
                  <a:gd name="connsiteX44" fmla="*/ 1403351 w 2276475"/>
                  <a:gd name="connsiteY44" fmla="*/ 1869282 h 3333750"/>
                  <a:gd name="connsiteX45" fmla="*/ 1342482 w 2276475"/>
                  <a:gd name="connsiteY45" fmla="*/ 1930401 h 3333750"/>
                  <a:gd name="connsiteX46" fmla="*/ 399008 w 2276475"/>
                  <a:gd name="connsiteY46" fmla="*/ 1930401 h 3333750"/>
                  <a:gd name="connsiteX47" fmla="*/ 338138 w 2276475"/>
                  <a:gd name="connsiteY47" fmla="*/ 1869282 h 3333750"/>
                  <a:gd name="connsiteX48" fmla="*/ 399008 w 2276475"/>
                  <a:gd name="connsiteY48" fmla="*/ 1808163 h 3333750"/>
                  <a:gd name="connsiteX49" fmla="*/ 1674020 w 2276475"/>
                  <a:gd name="connsiteY49" fmla="*/ 1692275 h 3333750"/>
                  <a:gd name="connsiteX50" fmla="*/ 1570038 w 2276475"/>
                  <a:gd name="connsiteY50" fmla="*/ 1793141 h 3333750"/>
                  <a:gd name="connsiteX51" fmla="*/ 1674020 w 2276475"/>
                  <a:gd name="connsiteY51" fmla="*/ 1897063 h 3333750"/>
                  <a:gd name="connsiteX52" fmla="*/ 1778001 w 2276475"/>
                  <a:gd name="connsiteY52" fmla="*/ 1796197 h 3333750"/>
                  <a:gd name="connsiteX53" fmla="*/ 1747418 w 2276475"/>
                  <a:gd name="connsiteY53" fmla="*/ 1722840 h 3333750"/>
                  <a:gd name="connsiteX54" fmla="*/ 1674020 w 2276475"/>
                  <a:gd name="connsiteY54" fmla="*/ 1692275 h 3333750"/>
                  <a:gd name="connsiteX55" fmla="*/ 1673225 w 2276475"/>
                  <a:gd name="connsiteY55" fmla="*/ 1571625 h 3333750"/>
                  <a:gd name="connsiteX56" fmla="*/ 1834678 w 2276475"/>
                  <a:gd name="connsiteY56" fmla="*/ 1638387 h 3333750"/>
                  <a:gd name="connsiteX57" fmla="*/ 1898650 w 2276475"/>
                  <a:gd name="connsiteY57" fmla="*/ 1796186 h 3333750"/>
                  <a:gd name="connsiteX58" fmla="*/ 1673225 w 2276475"/>
                  <a:gd name="connsiteY58" fmla="*/ 2017713 h 3333750"/>
                  <a:gd name="connsiteX59" fmla="*/ 1447800 w 2276475"/>
                  <a:gd name="connsiteY59" fmla="*/ 1796186 h 3333750"/>
                  <a:gd name="connsiteX60" fmla="*/ 1673225 w 2276475"/>
                  <a:gd name="connsiteY60" fmla="*/ 1571625 h 3333750"/>
                  <a:gd name="connsiteX61" fmla="*/ 122238 w 2276475"/>
                  <a:gd name="connsiteY61" fmla="*/ 1519238 h 3333750"/>
                  <a:gd name="connsiteX62" fmla="*/ 122238 w 2276475"/>
                  <a:gd name="connsiteY62" fmla="*/ 1970070 h 3333750"/>
                  <a:gd name="connsiteX63" fmla="*/ 122238 w 2276475"/>
                  <a:gd name="connsiteY63" fmla="*/ 2073275 h 3333750"/>
                  <a:gd name="connsiteX64" fmla="*/ 256628 w 2276475"/>
                  <a:gd name="connsiteY64" fmla="*/ 2073275 h 3333750"/>
                  <a:gd name="connsiteX65" fmla="*/ 2149850 w 2276475"/>
                  <a:gd name="connsiteY65" fmla="*/ 2073275 h 3333750"/>
                  <a:gd name="connsiteX66" fmla="*/ 2154238 w 2276475"/>
                  <a:gd name="connsiteY66" fmla="*/ 2073275 h 3333750"/>
                  <a:gd name="connsiteX67" fmla="*/ 2154238 w 2276475"/>
                  <a:gd name="connsiteY67" fmla="*/ 1833306 h 3333750"/>
                  <a:gd name="connsiteX68" fmla="*/ 2154238 w 2276475"/>
                  <a:gd name="connsiteY68" fmla="*/ 1541561 h 3333750"/>
                  <a:gd name="connsiteX69" fmla="*/ 2154238 w 2276475"/>
                  <a:gd name="connsiteY69" fmla="*/ 1519238 h 3333750"/>
                  <a:gd name="connsiteX70" fmla="*/ 2019847 w 2276475"/>
                  <a:gd name="connsiteY70" fmla="*/ 1519238 h 3333750"/>
                  <a:gd name="connsiteX71" fmla="*/ 126626 w 2276475"/>
                  <a:gd name="connsiteY71" fmla="*/ 1519238 h 3333750"/>
                  <a:gd name="connsiteX72" fmla="*/ 399000 w 2276475"/>
                  <a:gd name="connsiteY72" fmla="*/ 1143000 h 3333750"/>
                  <a:gd name="connsiteX73" fmla="*/ 1339314 w 2276475"/>
                  <a:gd name="connsiteY73" fmla="*/ 1143000 h 3333750"/>
                  <a:gd name="connsiteX74" fmla="*/ 1400176 w 2276475"/>
                  <a:gd name="connsiteY74" fmla="*/ 1203325 h 3333750"/>
                  <a:gd name="connsiteX75" fmla="*/ 1339314 w 2276475"/>
                  <a:gd name="connsiteY75" fmla="*/ 1263650 h 3333750"/>
                  <a:gd name="connsiteX76" fmla="*/ 399000 w 2276475"/>
                  <a:gd name="connsiteY76" fmla="*/ 1263650 h 3333750"/>
                  <a:gd name="connsiteX77" fmla="*/ 338138 w 2276475"/>
                  <a:gd name="connsiteY77" fmla="*/ 1203325 h 3333750"/>
                  <a:gd name="connsiteX78" fmla="*/ 399000 w 2276475"/>
                  <a:gd name="connsiteY78" fmla="*/ 1143000 h 3333750"/>
                  <a:gd name="connsiteX79" fmla="*/ 1674020 w 2276475"/>
                  <a:gd name="connsiteY79" fmla="*/ 1012825 h 3333750"/>
                  <a:gd name="connsiteX80" fmla="*/ 1603679 w 2276475"/>
                  <a:gd name="connsiteY80" fmla="*/ 1043153 h 3333750"/>
                  <a:gd name="connsiteX81" fmla="*/ 1570038 w 2276475"/>
                  <a:gd name="connsiteY81" fmla="*/ 1115942 h 3333750"/>
                  <a:gd name="connsiteX82" fmla="*/ 1674020 w 2276475"/>
                  <a:gd name="connsiteY82" fmla="*/ 1216025 h 3333750"/>
                  <a:gd name="connsiteX83" fmla="*/ 1778001 w 2276475"/>
                  <a:gd name="connsiteY83" fmla="*/ 1115942 h 3333750"/>
                  <a:gd name="connsiteX84" fmla="*/ 1747418 w 2276475"/>
                  <a:gd name="connsiteY84" fmla="*/ 1043153 h 3333750"/>
                  <a:gd name="connsiteX85" fmla="*/ 1674020 w 2276475"/>
                  <a:gd name="connsiteY85" fmla="*/ 1012825 h 3333750"/>
                  <a:gd name="connsiteX86" fmla="*/ 1673225 w 2276475"/>
                  <a:gd name="connsiteY86" fmla="*/ 890588 h 3333750"/>
                  <a:gd name="connsiteX87" fmla="*/ 1676272 w 2276475"/>
                  <a:gd name="connsiteY87" fmla="*/ 890588 h 3333750"/>
                  <a:gd name="connsiteX88" fmla="*/ 1831632 w 2276475"/>
                  <a:gd name="connsiteY88" fmla="*/ 957350 h 3333750"/>
                  <a:gd name="connsiteX89" fmla="*/ 1898650 w 2276475"/>
                  <a:gd name="connsiteY89" fmla="*/ 1115149 h 3333750"/>
                  <a:gd name="connsiteX90" fmla="*/ 1673225 w 2276475"/>
                  <a:gd name="connsiteY90" fmla="*/ 1336676 h 3333750"/>
                  <a:gd name="connsiteX91" fmla="*/ 1447800 w 2276475"/>
                  <a:gd name="connsiteY91" fmla="*/ 1115149 h 3333750"/>
                  <a:gd name="connsiteX92" fmla="*/ 1514818 w 2276475"/>
                  <a:gd name="connsiteY92" fmla="*/ 954315 h 3333750"/>
                  <a:gd name="connsiteX93" fmla="*/ 1673225 w 2276475"/>
                  <a:gd name="connsiteY93" fmla="*/ 890588 h 3333750"/>
                  <a:gd name="connsiteX94" fmla="*/ 122238 w 2276475"/>
                  <a:gd name="connsiteY94" fmla="*/ 844550 h 3333750"/>
                  <a:gd name="connsiteX95" fmla="*/ 122238 w 2276475"/>
                  <a:gd name="connsiteY95" fmla="*/ 1398588 h 3333750"/>
                  <a:gd name="connsiteX96" fmla="*/ 256628 w 2276475"/>
                  <a:gd name="connsiteY96" fmla="*/ 1398588 h 3333750"/>
                  <a:gd name="connsiteX97" fmla="*/ 2149850 w 2276475"/>
                  <a:gd name="connsiteY97" fmla="*/ 1398588 h 3333750"/>
                  <a:gd name="connsiteX98" fmla="*/ 2154238 w 2276475"/>
                  <a:gd name="connsiteY98" fmla="*/ 1398588 h 3333750"/>
                  <a:gd name="connsiteX99" fmla="*/ 2154238 w 2276475"/>
                  <a:gd name="connsiteY99" fmla="*/ 1341995 h 3333750"/>
                  <a:gd name="connsiteX100" fmla="*/ 2154238 w 2276475"/>
                  <a:gd name="connsiteY100" fmla="*/ 1128212 h 3333750"/>
                  <a:gd name="connsiteX101" fmla="*/ 2154238 w 2276475"/>
                  <a:gd name="connsiteY101" fmla="*/ 844550 h 3333750"/>
                  <a:gd name="connsiteX102" fmla="*/ 2019847 w 2276475"/>
                  <a:gd name="connsiteY102" fmla="*/ 844550 h 3333750"/>
                  <a:gd name="connsiteX103" fmla="*/ 126626 w 2276475"/>
                  <a:gd name="connsiteY103" fmla="*/ 844550 h 3333750"/>
                  <a:gd name="connsiteX104" fmla="*/ 395840 w 2276475"/>
                  <a:gd name="connsiteY104" fmla="*/ 471488 h 3333750"/>
                  <a:gd name="connsiteX105" fmla="*/ 1342474 w 2276475"/>
                  <a:gd name="connsiteY105" fmla="*/ 471488 h 3333750"/>
                  <a:gd name="connsiteX106" fmla="*/ 1403351 w 2276475"/>
                  <a:gd name="connsiteY106" fmla="*/ 531813 h 3333750"/>
                  <a:gd name="connsiteX107" fmla="*/ 1342474 w 2276475"/>
                  <a:gd name="connsiteY107" fmla="*/ 592138 h 3333750"/>
                  <a:gd name="connsiteX108" fmla="*/ 395840 w 2276475"/>
                  <a:gd name="connsiteY108" fmla="*/ 592138 h 3333750"/>
                  <a:gd name="connsiteX109" fmla="*/ 334963 w 2276475"/>
                  <a:gd name="connsiteY109" fmla="*/ 531813 h 3333750"/>
                  <a:gd name="connsiteX110" fmla="*/ 395840 w 2276475"/>
                  <a:gd name="connsiteY110" fmla="*/ 471488 h 3333750"/>
                  <a:gd name="connsiteX111" fmla="*/ 1677078 w 2276475"/>
                  <a:gd name="connsiteY111" fmla="*/ 331788 h 3333750"/>
                  <a:gd name="connsiteX112" fmla="*/ 1570038 w 2276475"/>
                  <a:gd name="connsiteY112" fmla="*/ 431872 h 3333750"/>
                  <a:gd name="connsiteX113" fmla="*/ 1600621 w 2276475"/>
                  <a:gd name="connsiteY113" fmla="*/ 504660 h 3333750"/>
                  <a:gd name="connsiteX114" fmla="*/ 1674020 w 2276475"/>
                  <a:gd name="connsiteY114" fmla="*/ 534988 h 3333750"/>
                  <a:gd name="connsiteX115" fmla="*/ 1747418 w 2276475"/>
                  <a:gd name="connsiteY115" fmla="*/ 504660 h 3333750"/>
                  <a:gd name="connsiteX116" fmla="*/ 1778001 w 2276475"/>
                  <a:gd name="connsiteY116" fmla="*/ 434905 h 3333750"/>
                  <a:gd name="connsiteX117" fmla="*/ 1677078 w 2276475"/>
                  <a:gd name="connsiteY117" fmla="*/ 331788 h 3333750"/>
                  <a:gd name="connsiteX118" fmla="*/ 1676272 w 2276475"/>
                  <a:gd name="connsiteY118" fmla="*/ 209550 h 3333750"/>
                  <a:gd name="connsiteX119" fmla="*/ 1898650 w 2276475"/>
                  <a:gd name="connsiteY119" fmla="*/ 434910 h 3333750"/>
                  <a:gd name="connsiteX120" fmla="*/ 1831632 w 2276475"/>
                  <a:gd name="connsiteY120" fmla="*/ 593272 h 3333750"/>
                  <a:gd name="connsiteX121" fmla="*/ 1673225 w 2276475"/>
                  <a:gd name="connsiteY121" fmla="*/ 657225 h 3333750"/>
                  <a:gd name="connsiteX122" fmla="*/ 1670179 w 2276475"/>
                  <a:gd name="connsiteY122" fmla="*/ 657225 h 3333750"/>
                  <a:gd name="connsiteX123" fmla="*/ 1514818 w 2276475"/>
                  <a:gd name="connsiteY123" fmla="*/ 590226 h 3333750"/>
                  <a:gd name="connsiteX124" fmla="*/ 1447800 w 2276475"/>
                  <a:gd name="connsiteY124" fmla="*/ 431865 h 3333750"/>
                  <a:gd name="connsiteX125" fmla="*/ 1676272 w 2276475"/>
                  <a:gd name="connsiteY125" fmla="*/ 209550 h 3333750"/>
                  <a:gd name="connsiteX126" fmla="*/ 128322 w 2276475"/>
                  <a:gd name="connsiteY126" fmla="*/ 122238 h 3333750"/>
                  <a:gd name="connsiteX127" fmla="*/ 122238 w 2276475"/>
                  <a:gd name="connsiteY127" fmla="*/ 155669 h 3333750"/>
                  <a:gd name="connsiteX128" fmla="*/ 122238 w 2276475"/>
                  <a:gd name="connsiteY128" fmla="*/ 723900 h 3333750"/>
                  <a:gd name="connsiteX129" fmla="*/ 256628 w 2276475"/>
                  <a:gd name="connsiteY129" fmla="*/ 723900 h 3333750"/>
                  <a:gd name="connsiteX130" fmla="*/ 2149850 w 2276475"/>
                  <a:gd name="connsiteY130" fmla="*/ 723900 h 3333750"/>
                  <a:gd name="connsiteX131" fmla="*/ 2154238 w 2276475"/>
                  <a:gd name="connsiteY131" fmla="*/ 723900 h 3333750"/>
                  <a:gd name="connsiteX132" fmla="*/ 2154238 w 2276475"/>
                  <a:gd name="connsiteY132" fmla="*/ 152630 h 3333750"/>
                  <a:gd name="connsiteX133" fmla="*/ 2148154 w 2276475"/>
                  <a:gd name="connsiteY133" fmla="*/ 122238 h 3333750"/>
                  <a:gd name="connsiteX134" fmla="*/ 128322 w 2276475"/>
                  <a:gd name="connsiteY134" fmla="*/ 122238 h 3333750"/>
                  <a:gd name="connsiteX135" fmla="*/ 106520 w 2276475"/>
                  <a:gd name="connsiteY135" fmla="*/ 0 h 3333750"/>
                  <a:gd name="connsiteX136" fmla="*/ 2169956 w 2276475"/>
                  <a:gd name="connsiteY136" fmla="*/ 0 h 3333750"/>
                  <a:gd name="connsiteX137" fmla="*/ 2197346 w 2276475"/>
                  <a:gd name="connsiteY137" fmla="*/ 6078 h 3333750"/>
                  <a:gd name="connsiteX138" fmla="*/ 2276475 w 2276475"/>
                  <a:gd name="connsiteY138" fmla="*/ 151949 h 3333750"/>
                  <a:gd name="connsiteX139" fmla="*/ 2276475 w 2276475"/>
                  <a:gd name="connsiteY139" fmla="*/ 784225 h 3333750"/>
                  <a:gd name="connsiteX140" fmla="*/ 2276475 w 2276475"/>
                  <a:gd name="connsiteY140" fmla="*/ 1127458 h 3333750"/>
                  <a:gd name="connsiteX141" fmla="*/ 2276475 w 2276475"/>
                  <a:gd name="connsiteY141" fmla="*/ 1446550 h 3333750"/>
                  <a:gd name="connsiteX142" fmla="*/ 2276475 w 2276475"/>
                  <a:gd name="connsiteY142" fmla="*/ 1458913 h 3333750"/>
                  <a:gd name="connsiteX143" fmla="*/ 2276475 w 2276475"/>
                  <a:gd name="connsiteY143" fmla="*/ 1573943 h 3333750"/>
                  <a:gd name="connsiteX144" fmla="*/ 2276475 w 2276475"/>
                  <a:gd name="connsiteY144" fmla="*/ 1832499 h 3333750"/>
                  <a:gd name="connsiteX145" fmla="*/ 2276475 w 2276475"/>
                  <a:gd name="connsiteY145" fmla="*/ 2133600 h 3333750"/>
                  <a:gd name="connsiteX146" fmla="*/ 2276475 w 2276475"/>
                  <a:gd name="connsiteY146" fmla="*/ 2808288 h 3333750"/>
                  <a:gd name="connsiteX147" fmla="*/ 2276475 w 2276475"/>
                  <a:gd name="connsiteY147" fmla="*/ 3184841 h 3333750"/>
                  <a:gd name="connsiteX148" fmla="*/ 2197346 w 2276475"/>
                  <a:gd name="connsiteY148" fmla="*/ 3327672 h 3333750"/>
                  <a:gd name="connsiteX149" fmla="*/ 2169956 w 2276475"/>
                  <a:gd name="connsiteY149" fmla="*/ 3333750 h 3333750"/>
                  <a:gd name="connsiteX150" fmla="*/ 106520 w 2276475"/>
                  <a:gd name="connsiteY150" fmla="*/ 3333750 h 3333750"/>
                  <a:gd name="connsiteX151" fmla="*/ 79129 w 2276475"/>
                  <a:gd name="connsiteY151" fmla="*/ 3327672 h 3333750"/>
                  <a:gd name="connsiteX152" fmla="*/ 0 w 2276475"/>
                  <a:gd name="connsiteY152" fmla="*/ 3184841 h 3333750"/>
                  <a:gd name="connsiteX153" fmla="*/ 0 w 2276475"/>
                  <a:gd name="connsiteY153" fmla="*/ 2808288 h 3333750"/>
                  <a:gd name="connsiteX154" fmla="*/ 0 w 2276475"/>
                  <a:gd name="connsiteY154" fmla="*/ 2574008 h 3333750"/>
                  <a:gd name="connsiteX155" fmla="*/ 0 w 2276475"/>
                  <a:gd name="connsiteY155" fmla="*/ 2373436 h 3333750"/>
                  <a:gd name="connsiteX156" fmla="*/ 0 w 2276475"/>
                  <a:gd name="connsiteY156" fmla="*/ 2139768 h 3333750"/>
                  <a:gd name="connsiteX157" fmla="*/ 0 w 2276475"/>
                  <a:gd name="connsiteY157" fmla="*/ 2133600 h 3333750"/>
                  <a:gd name="connsiteX158" fmla="*/ 0 w 2276475"/>
                  <a:gd name="connsiteY158" fmla="*/ 2067930 h 3333750"/>
                  <a:gd name="connsiteX159" fmla="*/ 0 w 2276475"/>
                  <a:gd name="connsiteY159" fmla="*/ 1969253 h 3333750"/>
                  <a:gd name="connsiteX160" fmla="*/ 0 w 2276475"/>
                  <a:gd name="connsiteY160" fmla="*/ 1458913 h 3333750"/>
                  <a:gd name="connsiteX161" fmla="*/ 0 w 2276475"/>
                  <a:gd name="connsiteY161" fmla="*/ 784225 h 3333750"/>
                  <a:gd name="connsiteX162" fmla="*/ 0 w 2276475"/>
                  <a:gd name="connsiteY162" fmla="*/ 154988 h 3333750"/>
                  <a:gd name="connsiteX163" fmla="*/ 79129 w 2276475"/>
                  <a:gd name="connsiteY163" fmla="*/ 6078 h 3333750"/>
                  <a:gd name="connsiteX164" fmla="*/ 106520 w 2276475"/>
                  <a:gd name="connsiteY164" fmla="*/ 0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2276475" h="3333750">
                    <a:moveTo>
                      <a:pt x="122238" y="2868613"/>
                    </a:moveTo>
                    <a:lnTo>
                      <a:pt x="122238" y="3185748"/>
                    </a:lnTo>
                    <a:cubicBezTo>
                      <a:pt x="122238" y="3200944"/>
                      <a:pt x="125280" y="3210062"/>
                      <a:pt x="128322" y="3213101"/>
                    </a:cubicBezTo>
                    <a:cubicBezTo>
                      <a:pt x="2148154" y="3213101"/>
                      <a:pt x="2148154" y="3213101"/>
                      <a:pt x="2148154" y="3213101"/>
                    </a:cubicBezTo>
                    <a:cubicBezTo>
                      <a:pt x="2151196" y="3210062"/>
                      <a:pt x="2154238" y="3200944"/>
                      <a:pt x="2154238" y="3185748"/>
                    </a:cubicBezTo>
                    <a:lnTo>
                      <a:pt x="2154238" y="2868613"/>
                    </a:lnTo>
                    <a:lnTo>
                      <a:pt x="2019847" y="2868613"/>
                    </a:lnTo>
                    <a:cubicBezTo>
                      <a:pt x="692797" y="2868613"/>
                      <a:pt x="264716" y="2868613"/>
                      <a:pt x="126626" y="2868613"/>
                    </a:cubicBezTo>
                    <a:close/>
                    <a:moveTo>
                      <a:pt x="399008" y="2470150"/>
                    </a:moveTo>
                    <a:cubicBezTo>
                      <a:pt x="1342482" y="2470150"/>
                      <a:pt x="1342482" y="2470150"/>
                      <a:pt x="1342482" y="2470150"/>
                    </a:cubicBezTo>
                    <a:cubicBezTo>
                      <a:pt x="1375960" y="2470150"/>
                      <a:pt x="1403351" y="2497654"/>
                      <a:pt x="1403351" y="2531269"/>
                    </a:cubicBezTo>
                    <a:cubicBezTo>
                      <a:pt x="1403351" y="2564885"/>
                      <a:pt x="1375960" y="2592388"/>
                      <a:pt x="1342482" y="2592388"/>
                    </a:cubicBezTo>
                    <a:cubicBezTo>
                      <a:pt x="399008" y="2592388"/>
                      <a:pt x="399008" y="2592388"/>
                      <a:pt x="399008" y="2592388"/>
                    </a:cubicBezTo>
                    <a:cubicBezTo>
                      <a:pt x="365529" y="2592388"/>
                      <a:pt x="338138" y="2564885"/>
                      <a:pt x="338138" y="2531269"/>
                    </a:cubicBezTo>
                    <a:cubicBezTo>
                      <a:pt x="338138" y="2497654"/>
                      <a:pt x="365529" y="2470150"/>
                      <a:pt x="399008" y="2470150"/>
                    </a:cubicBezTo>
                    <a:close/>
                    <a:moveTo>
                      <a:pt x="1677078" y="2373313"/>
                    </a:moveTo>
                    <a:cubicBezTo>
                      <a:pt x="1646495" y="2373313"/>
                      <a:pt x="1618971" y="2385444"/>
                      <a:pt x="1600621" y="2403641"/>
                    </a:cubicBezTo>
                    <a:cubicBezTo>
                      <a:pt x="1582271" y="2421839"/>
                      <a:pt x="1570038" y="2446101"/>
                      <a:pt x="1570038" y="2473397"/>
                    </a:cubicBezTo>
                    <a:cubicBezTo>
                      <a:pt x="1570038" y="2500692"/>
                      <a:pt x="1582271" y="2527988"/>
                      <a:pt x="1600621" y="2546185"/>
                    </a:cubicBezTo>
                    <a:cubicBezTo>
                      <a:pt x="1618971" y="2564382"/>
                      <a:pt x="1646495" y="2576513"/>
                      <a:pt x="1674020" y="2576513"/>
                    </a:cubicBezTo>
                    <a:cubicBezTo>
                      <a:pt x="1701544" y="2576513"/>
                      <a:pt x="1729069" y="2564382"/>
                      <a:pt x="1747418" y="2546185"/>
                    </a:cubicBezTo>
                    <a:cubicBezTo>
                      <a:pt x="1768826" y="2524955"/>
                      <a:pt x="1778001" y="2500692"/>
                      <a:pt x="1778001" y="2473397"/>
                    </a:cubicBezTo>
                    <a:cubicBezTo>
                      <a:pt x="1778001" y="2418806"/>
                      <a:pt x="1732127" y="2373313"/>
                      <a:pt x="1677078" y="2373313"/>
                    </a:cubicBezTo>
                    <a:close/>
                    <a:moveTo>
                      <a:pt x="1676272" y="2252663"/>
                    </a:moveTo>
                    <a:cubicBezTo>
                      <a:pt x="1798123" y="2252663"/>
                      <a:pt x="1898650" y="2352805"/>
                      <a:pt x="1898650" y="2474190"/>
                    </a:cubicBezTo>
                    <a:cubicBezTo>
                      <a:pt x="1898650" y="2534882"/>
                      <a:pt x="1877326" y="2589505"/>
                      <a:pt x="1834678" y="2631990"/>
                    </a:cubicBezTo>
                    <a:cubicBezTo>
                      <a:pt x="1792030" y="2674474"/>
                      <a:pt x="1734151" y="2698751"/>
                      <a:pt x="1673225" y="2698751"/>
                    </a:cubicBezTo>
                    <a:cubicBezTo>
                      <a:pt x="1612300" y="2698751"/>
                      <a:pt x="1557466" y="2674474"/>
                      <a:pt x="1514818" y="2631990"/>
                    </a:cubicBezTo>
                    <a:cubicBezTo>
                      <a:pt x="1472171" y="2589505"/>
                      <a:pt x="1447800" y="2534882"/>
                      <a:pt x="1447800" y="2474190"/>
                    </a:cubicBezTo>
                    <a:cubicBezTo>
                      <a:pt x="1447800" y="2416532"/>
                      <a:pt x="1472171" y="2358875"/>
                      <a:pt x="1514818" y="2316390"/>
                    </a:cubicBezTo>
                    <a:cubicBezTo>
                      <a:pt x="1557466" y="2276940"/>
                      <a:pt x="1615346" y="2252663"/>
                      <a:pt x="1676272" y="2252663"/>
                    </a:cubicBezTo>
                    <a:close/>
                    <a:moveTo>
                      <a:pt x="122238" y="2193925"/>
                    </a:moveTo>
                    <a:lnTo>
                      <a:pt x="122238" y="2203756"/>
                    </a:lnTo>
                    <a:cubicBezTo>
                      <a:pt x="122238" y="2374283"/>
                      <a:pt x="122238" y="2374283"/>
                      <a:pt x="122238" y="2374283"/>
                    </a:cubicBezTo>
                    <a:cubicBezTo>
                      <a:pt x="122238" y="2574870"/>
                      <a:pt x="122238" y="2574870"/>
                      <a:pt x="122238" y="2574870"/>
                    </a:cubicBezTo>
                    <a:lnTo>
                      <a:pt x="122238" y="2747963"/>
                    </a:lnTo>
                    <a:lnTo>
                      <a:pt x="256628" y="2747963"/>
                    </a:lnTo>
                    <a:cubicBezTo>
                      <a:pt x="1583679" y="2747963"/>
                      <a:pt x="2011759" y="2747963"/>
                      <a:pt x="2149850" y="2747963"/>
                    </a:cubicBezTo>
                    <a:lnTo>
                      <a:pt x="2154238" y="2747963"/>
                    </a:lnTo>
                    <a:lnTo>
                      <a:pt x="2154238" y="2193925"/>
                    </a:lnTo>
                    <a:lnTo>
                      <a:pt x="2019847" y="2193925"/>
                    </a:lnTo>
                    <a:cubicBezTo>
                      <a:pt x="692797" y="2193925"/>
                      <a:pt x="264716" y="2193925"/>
                      <a:pt x="126626" y="2193925"/>
                    </a:cubicBezTo>
                    <a:close/>
                    <a:moveTo>
                      <a:pt x="399008" y="1808163"/>
                    </a:moveTo>
                    <a:cubicBezTo>
                      <a:pt x="1342482" y="1808163"/>
                      <a:pt x="1342482" y="1808163"/>
                      <a:pt x="1342482" y="1808163"/>
                    </a:cubicBezTo>
                    <a:cubicBezTo>
                      <a:pt x="1375960" y="1808163"/>
                      <a:pt x="1403351" y="1835666"/>
                      <a:pt x="1403351" y="1869282"/>
                    </a:cubicBezTo>
                    <a:cubicBezTo>
                      <a:pt x="1403351" y="1902897"/>
                      <a:pt x="1375960" y="1930401"/>
                      <a:pt x="1342482" y="1930401"/>
                    </a:cubicBezTo>
                    <a:cubicBezTo>
                      <a:pt x="399008" y="1930401"/>
                      <a:pt x="399008" y="1930401"/>
                      <a:pt x="399008" y="1930401"/>
                    </a:cubicBezTo>
                    <a:cubicBezTo>
                      <a:pt x="365529" y="1930401"/>
                      <a:pt x="338138" y="1902897"/>
                      <a:pt x="338138" y="1869282"/>
                    </a:cubicBezTo>
                    <a:cubicBezTo>
                      <a:pt x="338138" y="1835666"/>
                      <a:pt x="365529" y="1808163"/>
                      <a:pt x="399008" y="1808163"/>
                    </a:cubicBezTo>
                    <a:close/>
                    <a:moveTo>
                      <a:pt x="1674020" y="1692275"/>
                    </a:moveTo>
                    <a:cubicBezTo>
                      <a:pt x="1618971" y="1692275"/>
                      <a:pt x="1570038" y="1741180"/>
                      <a:pt x="1570038" y="1793141"/>
                    </a:cubicBezTo>
                    <a:cubicBezTo>
                      <a:pt x="1570038" y="1851215"/>
                      <a:pt x="1618971" y="1897063"/>
                      <a:pt x="1674020" y="1897063"/>
                    </a:cubicBezTo>
                    <a:cubicBezTo>
                      <a:pt x="1729069" y="1897063"/>
                      <a:pt x="1778001" y="1851215"/>
                      <a:pt x="1778001" y="1796197"/>
                    </a:cubicBezTo>
                    <a:cubicBezTo>
                      <a:pt x="1778001" y="1768689"/>
                      <a:pt x="1768826" y="1744236"/>
                      <a:pt x="1747418" y="1722840"/>
                    </a:cubicBezTo>
                    <a:cubicBezTo>
                      <a:pt x="1729069" y="1701445"/>
                      <a:pt x="1701544" y="1692275"/>
                      <a:pt x="1674020" y="1692275"/>
                    </a:cubicBezTo>
                    <a:close/>
                    <a:moveTo>
                      <a:pt x="1673225" y="1571625"/>
                    </a:moveTo>
                    <a:cubicBezTo>
                      <a:pt x="1731105" y="1571625"/>
                      <a:pt x="1792030" y="1595902"/>
                      <a:pt x="1834678" y="1638387"/>
                    </a:cubicBezTo>
                    <a:cubicBezTo>
                      <a:pt x="1877326" y="1680871"/>
                      <a:pt x="1898650" y="1738529"/>
                      <a:pt x="1898650" y="1796186"/>
                    </a:cubicBezTo>
                    <a:cubicBezTo>
                      <a:pt x="1898650" y="1917571"/>
                      <a:pt x="1795077" y="2017713"/>
                      <a:pt x="1673225" y="2017713"/>
                    </a:cubicBezTo>
                    <a:cubicBezTo>
                      <a:pt x="1548328" y="2017713"/>
                      <a:pt x="1447800" y="1917571"/>
                      <a:pt x="1447800" y="1796186"/>
                    </a:cubicBezTo>
                    <a:cubicBezTo>
                      <a:pt x="1447800" y="1674802"/>
                      <a:pt x="1551374" y="1571625"/>
                      <a:pt x="1673225" y="1571625"/>
                    </a:cubicBezTo>
                    <a:close/>
                    <a:moveTo>
                      <a:pt x="122238" y="1519238"/>
                    </a:moveTo>
                    <a:lnTo>
                      <a:pt x="122238" y="1970070"/>
                    </a:lnTo>
                    <a:lnTo>
                      <a:pt x="122238" y="2073275"/>
                    </a:lnTo>
                    <a:lnTo>
                      <a:pt x="256628" y="2073275"/>
                    </a:lnTo>
                    <a:cubicBezTo>
                      <a:pt x="1583679" y="2073275"/>
                      <a:pt x="2011759" y="2073275"/>
                      <a:pt x="2149850" y="2073275"/>
                    </a:cubicBezTo>
                    <a:lnTo>
                      <a:pt x="2154238" y="2073275"/>
                    </a:lnTo>
                    <a:lnTo>
                      <a:pt x="2154238" y="1833306"/>
                    </a:lnTo>
                    <a:cubicBezTo>
                      <a:pt x="2154238" y="1688564"/>
                      <a:pt x="2154238" y="1598101"/>
                      <a:pt x="2154238" y="1541561"/>
                    </a:cubicBezTo>
                    <a:lnTo>
                      <a:pt x="2154238" y="1519238"/>
                    </a:lnTo>
                    <a:lnTo>
                      <a:pt x="2019847" y="1519238"/>
                    </a:lnTo>
                    <a:cubicBezTo>
                      <a:pt x="692797" y="1519238"/>
                      <a:pt x="264716" y="1519238"/>
                      <a:pt x="126626" y="1519238"/>
                    </a:cubicBezTo>
                    <a:close/>
                    <a:moveTo>
                      <a:pt x="399000" y="1143000"/>
                    </a:moveTo>
                    <a:cubicBezTo>
                      <a:pt x="1339314" y="1143000"/>
                      <a:pt x="1339314" y="1143000"/>
                      <a:pt x="1339314" y="1143000"/>
                    </a:cubicBezTo>
                    <a:cubicBezTo>
                      <a:pt x="1372788" y="1143000"/>
                      <a:pt x="1400176" y="1170146"/>
                      <a:pt x="1400176" y="1203325"/>
                    </a:cubicBezTo>
                    <a:cubicBezTo>
                      <a:pt x="1400176" y="1236504"/>
                      <a:pt x="1372788" y="1263650"/>
                      <a:pt x="1339314" y="1263650"/>
                    </a:cubicBezTo>
                    <a:cubicBezTo>
                      <a:pt x="399000" y="1263650"/>
                      <a:pt x="399000" y="1263650"/>
                      <a:pt x="399000" y="1263650"/>
                    </a:cubicBezTo>
                    <a:cubicBezTo>
                      <a:pt x="365526" y="1263650"/>
                      <a:pt x="338138" y="1236504"/>
                      <a:pt x="338138" y="1203325"/>
                    </a:cubicBezTo>
                    <a:cubicBezTo>
                      <a:pt x="338138" y="1170146"/>
                      <a:pt x="365526" y="1143000"/>
                      <a:pt x="399000" y="1143000"/>
                    </a:cubicBezTo>
                    <a:close/>
                    <a:moveTo>
                      <a:pt x="1674020" y="1012825"/>
                    </a:moveTo>
                    <a:cubicBezTo>
                      <a:pt x="1646495" y="1012825"/>
                      <a:pt x="1622029" y="1021924"/>
                      <a:pt x="1603679" y="1043153"/>
                    </a:cubicBezTo>
                    <a:cubicBezTo>
                      <a:pt x="1582271" y="1061351"/>
                      <a:pt x="1570038" y="1088646"/>
                      <a:pt x="1570038" y="1115942"/>
                    </a:cubicBezTo>
                    <a:cubicBezTo>
                      <a:pt x="1570038" y="1170533"/>
                      <a:pt x="1618971" y="1216025"/>
                      <a:pt x="1674020" y="1216025"/>
                    </a:cubicBezTo>
                    <a:cubicBezTo>
                      <a:pt x="1729069" y="1216025"/>
                      <a:pt x="1778001" y="1170533"/>
                      <a:pt x="1778001" y="1115942"/>
                    </a:cubicBezTo>
                    <a:cubicBezTo>
                      <a:pt x="1778001" y="1088646"/>
                      <a:pt x="1768826" y="1064383"/>
                      <a:pt x="1747418" y="1043153"/>
                    </a:cubicBezTo>
                    <a:cubicBezTo>
                      <a:pt x="1729069" y="1024956"/>
                      <a:pt x="1701544" y="1012825"/>
                      <a:pt x="1674020" y="1012825"/>
                    </a:cubicBezTo>
                    <a:close/>
                    <a:moveTo>
                      <a:pt x="1673225" y="890588"/>
                    </a:moveTo>
                    <a:cubicBezTo>
                      <a:pt x="1673225" y="890588"/>
                      <a:pt x="1676272" y="890588"/>
                      <a:pt x="1676272" y="890588"/>
                    </a:cubicBezTo>
                    <a:cubicBezTo>
                      <a:pt x="1734151" y="890588"/>
                      <a:pt x="1788984" y="914865"/>
                      <a:pt x="1831632" y="957350"/>
                    </a:cubicBezTo>
                    <a:cubicBezTo>
                      <a:pt x="1874280" y="999834"/>
                      <a:pt x="1898650" y="1057492"/>
                      <a:pt x="1898650" y="1115149"/>
                    </a:cubicBezTo>
                    <a:cubicBezTo>
                      <a:pt x="1898650" y="1236534"/>
                      <a:pt x="1798123" y="1336676"/>
                      <a:pt x="1673225" y="1336676"/>
                    </a:cubicBezTo>
                    <a:cubicBezTo>
                      <a:pt x="1551374" y="1336676"/>
                      <a:pt x="1447800" y="1236534"/>
                      <a:pt x="1447800" y="1115149"/>
                    </a:cubicBezTo>
                    <a:cubicBezTo>
                      <a:pt x="1447800" y="1054457"/>
                      <a:pt x="1472171" y="999834"/>
                      <a:pt x="1514818" y="954315"/>
                    </a:cubicBezTo>
                    <a:cubicBezTo>
                      <a:pt x="1557466" y="914865"/>
                      <a:pt x="1615346" y="890588"/>
                      <a:pt x="1673225" y="890588"/>
                    </a:cubicBezTo>
                    <a:close/>
                    <a:moveTo>
                      <a:pt x="122238" y="844550"/>
                    </a:moveTo>
                    <a:lnTo>
                      <a:pt x="122238" y="1398588"/>
                    </a:lnTo>
                    <a:lnTo>
                      <a:pt x="256628" y="1398588"/>
                    </a:lnTo>
                    <a:cubicBezTo>
                      <a:pt x="1583679" y="1398588"/>
                      <a:pt x="2011759" y="1398588"/>
                      <a:pt x="2149850" y="1398588"/>
                    </a:cubicBezTo>
                    <a:lnTo>
                      <a:pt x="2154238" y="1398588"/>
                    </a:lnTo>
                    <a:lnTo>
                      <a:pt x="2154238" y="1341995"/>
                    </a:lnTo>
                    <a:cubicBezTo>
                      <a:pt x="2154238" y="1128212"/>
                      <a:pt x="2154238" y="1128212"/>
                      <a:pt x="2154238" y="1128212"/>
                    </a:cubicBezTo>
                    <a:lnTo>
                      <a:pt x="2154238" y="844550"/>
                    </a:lnTo>
                    <a:lnTo>
                      <a:pt x="2019847" y="844550"/>
                    </a:lnTo>
                    <a:cubicBezTo>
                      <a:pt x="692797" y="844550"/>
                      <a:pt x="264716" y="844550"/>
                      <a:pt x="126626" y="844550"/>
                    </a:cubicBezTo>
                    <a:close/>
                    <a:moveTo>
                      <a:pt x="395840" y="471488"/>
                    </a:moveTo>
                    <a:cubicBezTo>
                      <a:pt x="1342474" y="471488"/>
                      <a:pt x="1342474" y="471488"/>
                      <a:pt x="1342474" y="471488"/>
                    </a:cubicBezTo>
                    <a:cubicBezTo>
                      <a:pt x="1375957" y="471488"/>
                      <a:pt x="1403351" y="498634"/>
                      <a:pt x="1403351" y="531813"/>
                    </a:cubicBezTo>
                    <a:cubicBezTo>
                      <a:pt x="1403351" y="564992"/>
                      <a:pt x="1375957" y="592138"/>
                      <a:pt x="1342474" y="592138"/>
                    </a:cubicBezTo>
                    <a:cubicBezTo>
                      <a:pt x="395840" y="592138"/>
                      <a:pt x="395840" y="592138"/>
                      <a:pt x="395840" y="592138"/>
                    </a:cubicBezTo>
                    <a:cubicBezTo>
                      <a:pt x="362358" y="592138"/>
                      <a:pt x="334963" y="564992"/>
                      <a:pt x="334963" y="531813"/>
                    </a:cubicBezTo>
                    <a:cubicBezTo>
                      <a:pt x="334963" y="498634"/>
                      <a:pt x="362358" y="471488"/>
                      <a:pt x="395840" y="471488"/>
                    </a:cubicBezTo>
                    <a:close/>
                    <a:moveTo>
                      <a:pt x="1677078" y="331788"/>
                    </a:moveTo>
                    <a:cubicBezTo>
                      <a:pt x="1618971" y="331788"/>
                      <a:pt x="1573097" y="377281"/>
                      <a:pt x="1570038" y="431872"/>
                    </a:cubicBezTo>
                    <a:cubicBezTo>
                      <a:pt x="1570038" y="459167"/>
                      <a:pt x="1582271" y="486463"/>
                      <a:pt x="1600621" y="504660"/>
                    </a:cubicBezTo>
                    <a:cubicBezTo>
                      <a:pt x="1618971" y="525890"/>
                      <a:pt x="1646495" y="534988"/>
                      <a:pt x="1674020" y="534988"/>
                    </a:cubicBezTo>
                    <a:cubicBezTo>
                      <a:pt x="1701544" y="534988"/>
                      <a:pt x="1729069" y="525890"/>
                      <a:pt x="1747418" y="504660"/>
                    </a:cubicBezTo>
                    <a:cubicBezTo>
                      <a:pt x="1768826" y="486463"/>
                      <a:pt x="1778001" y="462200"/>
                      <a:pt x="1778001" y="434905"/>
                    </a:cubicBezTo>
                    <a:cubicBezTo>
                      <a:pt x="1778001" y="380314"/>
                      <a:pt x="1732127" y="331788"/>
                      <a:pt x="1677078" y="331788"/>
                    </a:cubicBezTo>
                    <a:close/>
                    <a:moveTo>
                      <a:pt x="1676272" y="209550"/>
                    </a:moveTo>
                    <a:cubicBezTo>
                      <a:pt x="1798123" y="212595"/>
                      <a:pt x="1898650" y="313094"/>
                      <a:pt x="1898650" y="434910"/>
                    </a:cubicBezTo>
                    <a:cubicBezTo>
                      <a:pt x="1898650" y="492773"/>
                      <a:pt x="1874280" y="550636"/>
                      <a:pt x="1831632" y="593272"/>
                    </a:cubicBezTo>
                    <a:cubicBezTo>
                      <a:pt x="1788984" y="632862"/>
                      <a:pt x="1734151" y="657225"/>
                      <a:pt x="1673225" y="657225"/>
                    </a:cubicBezTo>
                    <a:cubicBezTo>
                      <a:pt x="1673225" y="657225"/>
                      <a:pt x="1673225" y="657225"/>
                      <a:pt x="1670179" y="657225"/>
                    </a:cubicBezTo>
                    <a:cubicBezTo>
                      <a:pt x="1612300" y="657225"/>
                      <a:pt x="1554420" y="632862"/>
                      <a:pt x="1514818" y="590226"/>
                    </a:cubicBezTo>
                    <a:cubicBezTo>
                      <a:pt x="1472171" y="547590"/>
                      <a:pt x="1447800" y="492773"/>
                      <a:pt x="1447800" y="431865"/>
                    </a:cubicBezTo>
                    <a:cubicBezTo>
                      <a:pt x="1450847" y="307003"/>
                      <a:pt x="1548328" y="209550"/>
                      <a:pt x="1676272" y="209550"/>
                    </a:cubicBezTo>
                    <a:close/>
                    <a:moveTo>
                      <a:pt x="128322" y="122238"/>
                    </a:moveTo>
                    <a:cubicBezTo>
                      <a:pt x="125280" y="128317"/>
                      <a:pt x="122238" y="137434"/>
                      <a:pt x="122238" y="155669"/>
                    </a:cubicBezTo>
                    <a:lnTo>
                      <a:pt x="122238" y="723900"/>
                    </a:lnTo>
                    <a:lnTo>
                      <a:pt x="256628" y="723900"/>
                    </a:lnTo>
                    <a:cubicBezTo>
                      <a:pt x="1583679" y="723900"/>
                      <a:pt x="2011759" y="723900"/>
                      <a:pt x="2149850" y="723900"/>
                    </a:cubicBezTo>
                    <a:lnTo>
                      <a:pt x="2154238" y="723900"/>
                    </a:lnTo>
                    <a:lnTo>
                      <a:pt x="2154238" y="152630"/>
                    </a:lnTo>
                    <a:cubicBezTo>
                      <a:pt x="2154238" y="134395"/>
                      <a:pt x="2151196" y="128317"/>
                      <a:pt x="2148154" y="122238"/>
                    </a:cubicBezTo>
                    <a:cubicBezTo>
                      <a:pt x="128322" y="122238"/>
                      <a:pt x="128322" y="122238"/>
                      <a:pt x="128322" y="122238"/>
                    </a:cubicBezTo>
                    <a:close/>
                    <a:moveTo>
                      <a:pt x="106520" y="0"/>
                    </a:moveTo>
                    <a:cubicBezTo>
                      <a:pt x="2169956" y="0"/>
                      <a:pt x="2169956" y="0"/>
                      <a:pt x="2169956" y="0"/>
                    </a:cubicBezTo>
                    <a:cubicBezTo>
                      <a:pt x="2179086" y="0"/>
                      <a:pt x="2188216" y="3039"/>
                      <a:pt x="2197346" y="6078"/>
                    </a:cubicBezTo>
                    <a:cubicBezTo>
                      <a:pt x="2276475" y="48624"/>
                      <a:pt x="2276475" y="127637"/>
                      <a:pt x="2276475" y="151949"/>
                    </a:cubicBezTo>
                    <a:lnTo>
                      <a:pt x="2276475" y="784225"/>
                    </a:lnTo>
                    <a:lnTo>
                      <a:pt x="2276475" y="1127458"/>
                    </a:lnTo>
                    <a:cubicBezTo>
                      <a:pt x="2276475" y="1446550"/>
                      <a:pt x="2276475" y="1446550"/>
                      <a:pt x="2276475" y="1446550"/>
                    </a:cubicBezTo>
                    <a:lnTo>
                      <a:pt x="2276475" y="1458913"/>
                    </a:lnTo>
                    <a:lnTo>
                      <a:pt x="2276475" y="1573943"/>
                    </a:lnTo>
                    <a:cubicBezTo>
                      <a:pt x="2276475" y="1832499"/>
                      <a:pt x="2276475" y="1832499"/>
                      <a:pt x="2276475" y="1832499"/>
                    </a:cubicBezTo>
                    <a:lnTo>
                      <a:pt x="2276475" y="2133600"/>
                    </a:lnTo>
                    <a:lnTo>
                      <a:pt x="2276475" y="2808288"/>
                    </a:lnTo>
                    <a:lnTo>
                      <a:pt x="2276475" y="3184841"/>
                    </a:lnTo>
                    <a:cubicBezTo>
                      <a:pt x="2276475" y="3251698"/>
                      <a:pt x="2249084" y="3300321"/>
                      <a:pt x="2197346" y="3327672"/>
                    </a:cubicBezTo>
                    <a:cubicBezTo>
                      <a:pt x="2188216" y="3330711"/>
                      <a:pt x="2179086" y="3333750"/>
                      <a:pt x="2169956" y="3333750"/>
                    </a:cubicBezTo>
                    <a:cubicBezTo>
                      <a:pt x="106520" y="3333750"/>
                      <a:pt x="106520" y="3333750"/>
                      <a:pt x="106520" y="3333750"/>
                    </a:cubicBezTo>
                    <a:cubicBezTo>
                      <a:pt x="97390" y="3333750"/>
                      <a:pt x="88259" y="3330711"/>
                      <a:pt x="79129" y="3327672"/>
                    </a:cubicBezTo>
                    <a:cubicBezTo>
                      <a:pt x="27391" y="3300321"/>
                      <a:pt x="0" y="3251698"/>
                      <a:pt x="0" y="3184841"/>
                    </a:cubicBezTo>
                    <a:lnTo>
                      <a:pt x="0" y="2808288"/>
                    </a:lnTo>
                    <a:lnTo>
                      <a:pt x="0" y="2574008"/>
                    </a:lnTo>
                    <a:cubicBezTo>
                      <a:pt x="0" y="2373436"/>
                      <a:pt x="0" y="2373436"/>
                      <a:pt x="0" y="2373436"/>
                    </a:cubicBezTo>
                    <a:cubicBezTo>
                      <a:pt x="0" y="2272390"/>
                      <a:pt x="0" y="2196606"/>
                      <a:pt x="0" y="2139768"/>
                    </a:cubicBezTo>
                    <a:lnTo>
                      <a:pt x="0" y="2133600"/>
                    </a:lnTo>
                    <a:lnTo>
                      <a:pt x="0" y="2067930"/>
                    </a:lnTo>
                    <a:cubicBezTo>
                      <a:pt x="0" y="1969253"/>
                      <a:pt x="0" y="1969253"/>
                      <a:pt x="0" y="1969253"/>
                    </a:cubicBezTo>
                    <a:lnTo>
                      <a:pt x="0" y="1458913"/>
                    </a:lnTo>
                    <a:lnTo>
                      <a:pt x="0" y="784225"/>
                    </a:lnTo>
                    <a:lnTo>
                      <a:pt x="0" y="154988"/>
                    </a:lnTo>
                    <a:cubicBezTo>
                      <a:pt x="0" y="127637"/>
                      <a:pt x="0" y="48624"/>
                      <a:pt x="79129" y="6078"/>
                    </a:cubicBezTo>
                    <a:cubicBezTo>
                      <a:pt x="88259" y="3039"/>
                      <a:pt x="97390" y="0"/>
                      <a:pt x="106520"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86" name="Group 185"/>
            <p:cNvGrpSpPr/>
            <p:nvPr/>
          </p:nvGrpSpPr>
          <p:grpSpPr>
            <a:xfrm>
              <a:off x="857134" y="4391581"/>
              <a:ext cx="447675" cy="339254"/>
              <a:chOff x="457200" y="4032249"/>
              <a:chExt cx="562770" cy="426474"/>
            </a:xfrm>
          </p:grpSpPr>
          <p:sp>
            <p:nvSpPr>
              <p:cNvPr id="187" name="Isosceles Triangle 186"/>
              <p:cNvSpPr/>
              <p:nvPr/>
            </p:nvSpPr>
            <p:spPr bwMode="auto">
              <a:xfrm>
                <a:off x="457200" y="4032249"/>
                <a:ext cx="562770" cy="426474"/>
              </a:xfrm>
              <a:prstGeom prst="triangle">
                <a:avLst/>
              </a:prstGeom>
              <a:solidFill>
                <a:schemeClr val="accent1"/>
              </a:solidFill>
              <a:ln cap="rnd">
                <a:solidFill>
                  <a:schemeClr val="bg1"/>
                </a:solidFill>
                <a:round/>
              </a:ln>
            </p:spPr>
            <p:txBody>
              <a:bodyPr vert="horz" wrap="square" lIns="91440" tIns="45720" rIns="91440" bIns="4572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88" name="Group 187"/>
              <p:cNvGrpSpPr/>
              <p:nvPr/>
            </p:nvGrpSpPr>
            <p:grpSpPr>
              <a:xfrm>
                <a:off x="587772" y="4185186"/>
                <a:ext cx="295604" cy="209495"/>
                <a:chOff x="2172494" y="1692876"/>
                <a:chExt cx="941958" cy="667565"/>
              </a:xfrm>
            </p:grpSpPr>
            <p:sp>
              <p:nvSpPr>
                <p:cNvPr id="189" name="Rectangle 188"/>
                <p:cNvSpPr/>
                <p:nvPr/>
              </p:nvSpPr>
              <p:spPr bwMode="auto">
                <a:xfrm>
                  <a:off x="2460593" y="1692876"/>
                  <a:ext cx="365760" cy="234778"/>
                </a:xfrm>
                <a:prstGeom prst="rect">
                  <a:avLst/>
                </a:prstGeom>
                <a:solidFill>
                  <a:schemeClr val="bg1"/>
                </a:solidFill>
                <a:ln>
                  <a:noFill/>
                </a:ln>
              </p:spPr>
              <p:txBody>
                <a:bodyPr vert="horz" wrap="square" lIns="91440" tIns="45720" rIns="91440" bIns="4572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0" name="Rectangle 189"/>
                <p:cNvSpPr/>
                <p:nvPr/>
              </p:nvSpPr>
              <p:spPr bwMode="auto">
                <a:xfrm>
                  <a:off x="2172494" y="2125663"/>
                  <a:ext cx="365760" cy="234778"/>
                </a:xfrm>
                <a:prstGeom prst="rect">
                  <a:avLst/>
                </a:prstGeom>
                <a:solidFill>
                  <a:schemeClr val="bg1"/>
                </a:solidFill>
                <a:ln>
                  <a:solidFill>
                    <a:schemeClr val="bg1"/>
                  </a:solidFill>
                </a:ln>
              </p:spPr>
              <p:txBody>
                <a:bodyPr vert="horz" wrap="square" lIns="91440" tIns="45720" rIns="91440" bIns="4572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1" name="Rectangle 190"/>
                <p:cNvSpPr/>
                <p:nvPr/>
              </p:nvSpPr>
              <p:spPr bwMode="auto">
                <a:xfrm>
                  <a:off x="2748692" y="2125663"/>
                  <a:ext cx="365760" cy="234778"/>
                </a:xfrm>
                <a:prstGeom prst="rect">
                  <a:avLst/>
                </a:prstGeom>
                <a:solidFill>
                  <a:schemeClr val="bg1"/>
                </a:solidFill>
                <a:ln>
                  <a:solidFill>
                    <a:schemeClr val="bg1"/>
                  </a:solidFill>
                </a:ln>
              </p:spPr>
              <p:txBody>
                <a:bodyPr vert="horz" wrap="square" lIns="91440" tIns="45720" rIns="91440" bIns="4572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cxnSp>
              <p:nvCxnSpPr>
                <p:cNvPr id="192" name="Straight Connector 100"/>
                <p:cNvCxnSpPr>
                  <a:stCxn id="189" idx="2"/>
                  <a:endCxn id="190" idx="0"/>
                </p:cNvCxnSpPr>
                <p:nvPr/>
              </p:nvCxnSpPr>
              <p:spPr>
                <a:xfrm rot="5400000">
                  <a:off x="2400420" y="1882609"/>
                  <a:ext cx="198009" cy="288099"/>
                </a:xfrm>
                <a:prstGeom prst="bentConnector3">
                  <a:avLst>
                    <a:gd name="adj1" fmla="val 50000"/>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3" name="Straight Connector 101"/>
                <p:cNvCxnSpPr>
                  <a:cxnSpLocks/>
                  <a:stCxn id="189" idx="2"/>
                  <a:endCxn id="191" idx="0"/>
                </p:cNvCxnSpPr>
                <p:nvPr/>
              </p:nvCxnSpPr>
              <p:spPr>
                <a:xfrm rot="16200000" flipH="1">
                  <a:off x="2688518" y="1882608"/>
                  <a:ext cx="198009" cy="288099"/>
                </a:xfrm>
                <a:prstGeom prst="bentConnector3">
                  <a:avLst>
                    <a:gd name="adj1" fmla="val 50000"/>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
        <p:nvSpPr>
          <p:cNvPr id="196" name="Rectangle 195"/>
          <p:cNvSpPr/>
          <p:nvPr/>
        </p:nvSpPr>
        <p:spPr>
          <a:xfrm>
            <a:off x="640065" y="4708430"/>
            <a:ext cx="464871" cy="215444"/>
          </a:xfrm>
          <a:prstGeom prst="rect">
            <a:avLst/>
          </a:prstGeom>
        </p:spPr>
        <p:txBody>
          <a:bodyPr wrap="none" lIns="0" tIns="0" rIns="0" bIns="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Semilight"/>
                <a:ea typeface="+mn-ea"/>
                <a:cs typeface="Segoe UI Semibold" panose="020B0702040204020203" pitchFamily="34" charset="0"/>
              </a:rPr>
              <a:t>AD FS</a:t>
            </a:r>
          </a:p>
        </p:txBody>
      </p:sp>
      <p:grpSp>
        <p:nvGrpSpPr>
          <p:cNvPr id="197" name="Group 196"/>
          <p:cNvGrpSpPr/>
          <p:nvPr/>
        </p:nvGrpSpPr>
        <p:grpSpPr>
          <a:xfrm>
            <a:off x="637051" y="2843803"/>
            <a:ext cx="501378" cy="379950"/>
            <a:chOff x="457200" y="4032249"/>
            <a:chExt cx="562770" cy="426474"/>
          </a:xfrm>
        </p:grpSpPr>
        <p:sp>
          <p:nvSpPr>
            <p:cNvPr id="198" name="Isosceles Triangle 197"/>
            <p:cNvSpPr/>
            <p:nvPr/>
          </p:nvSpPr>
          <p:spPr bwMode="auto">
            <a:xfrm>
              <a:off x="457200" y="4032249"/>
              <a:ext cx="562770" cy="426474"/>
            </a:xfrm>
            <a:prstGeom prst="triangle">
              <a:avLst/>
            </a:prstGeom>
            <a:solidFill>
              <a:schemeClr val="accent1"/>
            </a:solidFill>
            <a:ln cap="rnd">
              <a:solidFill>
                <a:schemeClr val="bg1"/>
              </a:solidFill>
              <a:round/>
            </a:ln>
          </p:spPr>
          <p:txBody>
            <a:bodyPr vert="horz" wrap="square" lIns="91440" tIns="45720" rIns="91440" bIns="4572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99" name="Group 198"/>
            <p:cNvGrpSpPr/>
            <p:nvPr/>
          </p:nvGrpSpPr>
          <p:grpSpPr>
            <a:xfrm>
              <a:off x="587772" y="4185186"/>
              <a:ext cx="295604" cy="209495"/>
              <a:chOff x="2172494" y="1692876"/>
              <a:chExt cx="941958" cy="667565"/>
            </a:xfrm>
          </p:grpSpPr>
          <p:sp>
            <p:nvSpPr>
              <p:cNvPr id="200" name="Rectangle 199"/>
              <p:cNvSpPr/>
              <p:nvPr/>
            </p:nvSpPr>
            <p:spPr bwMode="auto">
              <a:xfrm>
                <a:off x="2460593" y="1692876"/>
                <a:ext cx="365760" cy="234778"/>
              </a:xfrm>
              <a:prstGeom prst="rect">
                <a:avLst/>
              </a:prstGeom>
              <a:solidFill>
                <a:schemeClr val="bg1"/>
              </a:solidFill>
              <a:ln>
                <a:noFill/>
              </a:ln>
            </p:spPr>
            <p:txBody>
              <a:bodyPr vert="horz" wrap="square" lIns="91440" tIns="45720" rIns="91440" bIns="4572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1" name="Rectangle 200"/>
              <p:cNvSpPr/>
              <p:nvPr/>
            </p:nvSpPr>
            <p:spPr bwMode="auto">
              <a:xfrm>
                <a:off x="2172494" y="2125663"/>
                <a:ext cx="365760" cy="234778"/>
              </a:xfrm>
              <a:prstGeom prst="rect">
                <a:avLst/>
              </a:prstGeom>
              <a:solidFill>
                <a:schemeClr val="bg1"/>
              </a:solidFill>
              <a:ln>
                <a:solidFill>
                  <a:schemeClr val="bg1"/>
                </a:solidFill>
              </a:ln>
            </p:spPr>
            <p:txBody>
              <a:bodyPr vert="horz" wrap="square" lIns="91440" tIns="45720" rIns="91440" bIns="4572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2" name="Rectangle 201"/>
              <p:cNvSpPr/>
              <p:nvPr/>
            </p:nvSpPr>
            <p:spPr bwMode="auto">
              <a:xfrm>
                <a:off x="2748692" y="2125663"/>
                <a:ext cx="365760" cy="234778"/>
              </a:xfrm>
              <a:prstGeom prst="rect">
                <a:avLst/>
              </a:prstGeom>
              <a:solidFill>
                <a:schemeClr val="bg1"/>
              </a:solidFill>
              <a:ln>
                <a:solidFill>
                  <a:schemeClr val="bg1"/>
                </a:solidFill>
              </a:ln>
            </p:spPr>
            <p:txBody>
              <a:bodyPr vert="horz" wrap="square" lIns="91440" tIns="45720" rIns="91440" bIns="4572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cxnSp>
            <p:nvCxnSpPr>
              <p:cNvPr id="203" name="Straight Connector 100"/>
              <p:cNvCxnSpPr>
                <a:stCxn id="200" idx="2"/>
                <a:endCxn id="201" idx="0"/>
              </p:cNvCxnSpPr>
              <p:nvPr/>
            </p:nvCxnSpPr>
            <p:spPr>
              <a:xfrm rot="5400000">
                <a:off x="2400420" y="1882609"/>
                <a:ext cx="198009" cy="288099"/>
              </a:xfrm>
              <a:prstGeom prst="bentConnector3">
                <a:avLst>
                  <a:gd name="adj1" fmla="val 50000"/>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4" name="Straight Connector 101"/>
              <p:cNvCxnSpPr>
                <a:cxnSpLocks/>
                <a:stCxn id="200" idx="2"/>
                <a:endCxn id="202" idx="0"/>
              </p:cNvCxnSpPr>
              <p:nvPr/>
            </p:nvCxnSpPr>
            <p:spPr>
              <a:xfrm rot="16200000" flipH="1">
                <a:off x="2688518" y="1882608"/>
                <a:ext cx="198009" cy="288099"/>
              </a:xfrm>
              <a:prstGeom prst="bentConnector3">
                <a:avLst>
                  <a:gd name="adj1" fmla="val 50000"/>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05" name="Rectangle 204"/>
          <p:cNvSpPr/>
          <p:nvPr/>
        </p:nvSpPr>
        <p:spPr>
          <a:xfrm>
            <a:off x="620829" y="3518630"/>
            <a:ext cx="503343" cy="215444"/>
          </a:xfrm>
          <a:prstGeom prst="rect">
            <a:avLst/>
          </a:prstGeom>
        </p:spPr>
        <p:txBody>
          <a:bodyPr wrap="none" lIns="0" tIns="0" rIns="0" bIns="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Semilight"/>
                <a:ea typeface="+mn-ea"/>
                <a:cs typeface="Segoe UI Semibold" panose="020B0702040204020203" pitchFamily="34" charset="0"/>
              </a:rPr>
              <a:t>AD DS</a:t>
            </a:r>
          </a:p>
        </p:txBody>
      </p:sp>
      <p:sp>
        <p:nvSpPr>
          <p:cNvPr id="206" name="Rectangle 205"/>
          <p:cNvSpPr/>
          <p:nvPr/>
        </p:nvSpPr>
        <p:spPr>
          <a:xfrm>
            <a:off x="1466084" y="2206059"/>
            <a:ext cx="780663" cy="430887"/>
          </a:xfrm>
          <a:prstGeom prst="rect">
            <a:avLst/>
          </a:prstGeom>
        </p:spPr>
        <p:txBody>
          <a:bodyPr wrap="none" lIns="0" tIns="0" rIns="0" bIns="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Semilight"/>
                <a:ea typeface="+mn-ea"/>
                <a:cs typeface="Segoe UI Semibold" panose="020B0702040204020203" pitchFamily="34" charset="0"/>
              </a:rPr>
              <a:t>Corporate</a:t>
            </a:r>
            <a:br>
              <a:rPr kumimoji="0" lang="en-US" sz="1400" b="0" i="0" u="none" strike="noStrike" kern="0" cap="none" spc="0" normalizeH="0" baseline="0" noProof="0">
                <a:ln>
                  <a:noFill/>
                </a:ln>
                <a:solidFill>
                  <a:srgbClr val="353535"/>
                </a:solidFill>
                <a:effectLst/>
                <a:uLnTx/>
                <a:uFillTx/>
                <a:latin typeface="Segoe UI Semilight"/>
                <a:ea typeface="+mn-ea"/>
                <a:cs typeface="Segoe UI Semibold" panose="020B0702040204020203" pitchFamily="34" charset="0"/>
              </a:rPr>
            </a:br>
            <a:r>
              <a:rPr kumimoji="0" lang="en-US" sz="1400" b="0" i="0" u="none" strike="noStrike" kern="0" cap="none" spc="0" normalizeH="0" baseline="0" noProof="0">
                <a:ln>
                  <a:noFill/>
                </a:ln>
                <a:solidFill>
                  <a:srgbClr val="353535"/>
                </a:solidFill>
                <a:effectLst/>
                <a:uLnTx/>
                <a:uFillTx/>
                <a:latin typeface="Segoe UI Semilight"/>
                <a:ea typeface="+mn-ea"/>
                <a:cs typeface="Segoe UI Semibold" panose="020B0702040204020203" pitchFamily="34" charset="0"/>
              </a:rPr>
              <a:t>Network</a:t>
            </a:r>
          </a:p>
        </p:txBody>
      </p:sp>
      <p:sp>
        <p:nvSpPr>
          <p:cNvPr id="208" name="Rectangle 207"/>
          <p:cNvSpPr/>
          <p:nvPr/>
        </p:nvSpPr>
        <p:spPr>
          <a:xfrm>
            <a:off x="3396535" y="4749761"/>
            <a:ext cx="869837" cy="646331"/>
          </a:xfrm>
          <a:prstGeom prst="rect">
            <a:avLst/>
          </a:prstGeom>
        </p:spPr>
        <p:txBody>
          <a:bodyPr wrap="square" lIns="0" tIns="0" rIns="0" bIns="0" anchor="b">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Semilight"/>
                <a:ea typeface="+mn-ea"/>
                <a:cs typeface="Segoe UI Semibold" panose="020B0702040204020203" pitchFamily="34" charset="0"/>
              </a:rPr>
              <a:t>Web</a:t>
            </a:r>
            <a:br>
              <a:rPr kumimoji="0" lang="en-US" sz="1400" b="0" i="0" u="none" strike="noStrike" kern="0" cap="none" spc="0" normalizeH="0" baseline="0" noProof="0">
                <a:ln>
                  <a:noFill/>
                </a:ln>
                <a:solidFill>
                  <a:srgbClr val="353535"/>
                </a:solidFill>
                <a:effectLst/>
                <a:uLnTx/>
                <a:uFillTx/>
                <a:latin typeface="Segoe UI Semilight"/>
                <a:ea typeface="+mn-ea"/>
                <a:cs typeface="Segoe UI Semibold" panose="020B0702040204020203" pitchFamily="34" charset="0"/>
              </a:rPr>
            </a:br>
            <a:r>
              <a:rPr kumimoji="0" lang="en-US" sz="1400" b="0" i="0" u="none" strike="noStrike" kern="0" cap="none" spc="0" normalizeH="0" baseline="0" noProof="0">
                <a:ln>
                  <a:noFill/>
                </a:ln>
                <a:solidFill>
                  <a:srgbClr val="353535"/>
                </a:solidFill>
                <a:effectLst/>
                <a:uLnTx/>
                <a:uFillTx/>
                <a:latin typeface="Segoe UI Semilight"/>
                <a:ea typeface="+mn-ea"/>
                <a:cs typeface="Segoe UI Semibold" panose="020B0702040204020203" pitchFamily="34" charset="0"/>
              </a:rPr>
              <a:t>Application</a:t>
            </a:r>
            <a:br>
              <a:rPr kumimoji="0" lang="en-US" sz="1400" b="0" i="0" u="none" strike="noStrike" kern="0" cap="none" spc="0" normalizeH="0" baseline="0" noProof="0">
                <a:ln>
                  <a:noFill/>
                </a:ln>
                <a:solidFill>
                  <a:srgbClr val="353535"/>
                </a:solidFill>
                <a:effectLst/>
                <a:uLnTx/>
                <a:uFillTx/>
                <a:latin typeface="Segoe UI Semilight"/>
                <a:ea typeface="+mn-ea"/>
                <a:cs typeface="Segoe UI Semibold" panose="020B0702040204020203" pitchFamily="34" charset="0"/>
              </a:rPr>
            </a:br>
            <a:r>
              <a:rPr kumimoji="0" lang="en-US" sz="1400" b="0" i="0" u="none" strike="noStrike" kern="0" cap="none" spc="0" normalizeH="0" baseline="0" noProof="0">
                <a:ln>
                  <a:noFill/>
                </a:ln>
                <a:solidFill>
                  <a:srgbClr val="353535"/>
                </a:solidFill>
                <a:effectLst/>
                <a:uLnTx/>
                <a:uFillTx/>
                <a:latin typeface="Segoe UI Semilight"/>
                <a:ea typeface="+mn-ea"/>
                <a:cs typeface="Segoe UI Semibold" panose="020B0702040204020203" pitchFamily="34" charset="0"/>
              </a:rPr>
              <a:t>Proxy</a:t>
            </a:r>
          </a:p>
        </p:txBody>
      </p:sp>
      <p:grpSp>
        <p:nvGrpSpPr>
          <p:cNvPr id="7" name="Group 6"/>
          <p:cNvGrpSpPr/>
          <p:nvPr/>
        </p:nvGrpSpPr>
        <p:grpSpPr>
          <a:xfrm>
            <a:off x="3427426" y="3852025"/>
            <a:ext cx="822960" cy="822960"/>
            <a:chOff x="3317522" y="3852025"/>
            <a:chExt cx="822960" cy="822960"/>
          </a:xfrm>
        </p:grpSpPr>
        <p:sp>
          <p:nvSpPr>
            <p:cNvPr id="227" name="Oval 226"/>
            <p:cNvSpPr/>
            <p:nvPr/>
          </p:nvSpPr>
          <p:spPr bwMode="auto">
            <a:xfrm>
              <a:off x="3317522" y="3852025"/>
              <a:ext cx="822960" cy="822960"/>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52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209" name="Group 208"/>
            <p:cNvGrpSpPr/>
            <p:nvPr/>
          </p:nvGrpSpPr>
          <p:grpSpPr>
            <a:xfrm>
              <a:off x="3531818" y="3983452"/>
              <a:ext cx="379465" cy="571500"/>
              <a:chOff x="3784715" y="5376863"/>
              <a:chExt cx="379465" cy="571500"/>
            </a:xfrm>
          </p:grpSpPr>
          <p:sp>
            <p:nvSpPr>
              <p:cNvPr id="210" name="Rectangle 209"/>
              <p:cNvSpPr/>
              <p:nvPr/>
            </p:nvSpPr>
            <p:spPr bwMode="auto">
              <a:xfrm>
                <a:off x="3795853" y="5376863"/>
                <a:ext cx="357188" cy="571500"/>
              </a:xfrm>
              <a:prstGeom prst="rect">
                <a:avLst/>
              </a:prstGeom>
              <a:solidFill>
                <a:schemeClr val="bg1"/>
              </a:solidFill>
              <a:ln>
                <a:noFill/>
              </a:ln>
            </p:spPr>
            <p:txBody>
              <a:bodyPr vert="horz" wrap="square" lIns="91440" tIns="45720" rIns="91440" bIns="4572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1" name="Freeform 87"/>
              <p:cNvSpPr>
                <a:spLocks noChangeAspect="1"/>
              </p:cNvSpPr>
              <p:nvPr/>
            </p:nvSpPr>
            <p:spPr bwMode="auto">
              <a:xfrm>
                <a:off x="3784715" y="5387367"/>
                <a:ext cx="379465" cy="555702"/>
              </a:xfrm>
              <a:custGeom>
                <a:avLst/>
                <a:gdLst>
                  <a:gd name="connsiteX0" fmla="*/ 122238 w 2276475"/>
                  <a:gd name="connsiteY0" fmla="*/ 2868613 h 3333750"/>
                  <a:gd name="connsiteX1" fmla="*/ 122238 w 2276475"/>
                  <a:gd name="connsiteY1" fmla="*/ 3185748 h 3333750"/>
                  <a:gd name="connsiteX2" fmla="*/ 128322 w 2276475"/>
                  <a:gd name="connsiteY2" fmla="*/ 3213101 h 3333750"/>
                  <a:gd name="connsiteX3" fmla="*/ 2148154 w 2276475"/>
                  <a:gd name="connsiteY3" fmla="*/ 3213101 h 3333750"/>
                  <a:gd name="connsiteX4" fmla="*/ 2154238 w 2276475"/>
                  <a:gd name="connsiteY4" fmla="*/ 3185748 h 3333750"/>
                  <a:gd name="connsiteX5" fmla="*/ 2154238 w 2276475"/>
                  <a:gd name="connsiteY5" fmla="*/ 2868613 h 3333750"/>
                  <a:gd name="connsiteX6" fmla="*/ 2019847 w 2276475"/>
                  <a:gd name="connsiteY6" fmla="*/ 2868613 h 3333750"/>
                  <a:gd name="connsiteX7" fmla="*/ 126626 w 2276475"/>
                  <a:gd name="connsiteY7" fmla="*/ 2868613 h 3333750"/>
                  <a:gd name="connsiteX8" fmla="*/ 399008 w 2276475"/>
                  <a:gd name="connsiteY8" fmla="*/ 2470150 h 3333750"/>
                  <a:gd name="connsiteX9" fmla="*/ 1342482 w 2276475"/>
                  <a:gd name="connsiteY9" fmla="*/ 2470150 h 3333750"/>
                  <a:gd name="connsiteX10" fmla="*/ 1403351 w 2276475"/>
                  <a:gd name="connsiteY10" fmla="*/ 2531269 h 3333750"/>
                  <a:gd name="connsiteX11" fmla="*/ 1342482 w 2276475"/>
                  <a:gd name="connsiteY11" fmla="*/ 2592388 h 3333750"/>
                  <a:gd name="connsiteX12" fmla="*/ 399008 w 2276475"/>
                  <a:gd name="connsiteY12" fmla="*/ 2592388 h 3333750"/>
                  <a:gd name="connsiteX13" fmla="*/ 338138 w 2276475"/>
                  <a:gd name="connsiteY13" fmla="*/ 2531269 h 3333750"/>
                  <a:gd name="connsiteX14" fmla="*/ 399008 w 2276475"/>
                  <a:gd name="connsiteY14" fmla="*/ 2470150 h 3333750"/>
                  <a:gd name="connsiteX15" fmla="*/ 1677078 w 2276475"/>
                  <a:gd name="connsiteY15" fmla="*/ 2373313 h 3333750"/>
                  <a:gd name="connsiteX16" fmla="*/ 1600621 w 2276475"/>
                  <a:gd name="connsiteY16" fmla="*/ 2403641 h 3333750"/>
                  <a:gd name="connsiteX17" fmla="*/ 1570038 w 2276475"/>
                  <a:gd name="connsiteY17" fmla="*/ 2473397 h 3333750"/>
                  <a:gd name="connsiteX18" fmla="*/ 1600621 w 2276475"/>
                  <a:gd name="connsiteY18" fmla="*/ 2546185 h 3333750"/>
                  <a:gd name="connsiteX19" fmla="*/ 1674020 w 2276475"/>
                  <a:gd name="connsiteY19" fmla="*/ 2576513 h 3333750"/>
                  <a:gd name="connsiteX20" fmla="*/ 1747418 w 2276475"/>
                  <a:gd name="connsiteY20" fmla="*/ 2546185 h 3333750"/>
                  <a:gd name="connsiteX21" fmla="*/ 1778001 w 2276475"/>
                  <a:gd name="connsiteY21" fmla="*/ 2473397 h 3333750"/>
                  <a:gd name="connsiteX22" fmla="*/ 1677078 w 2276475"/>
                  <a:gd name="connsiteY22" fmla="*/ 2373313 h 3333750"/>
                  <a:gd name="connsiteX23" fmla="*/ 1676272 w 2276475"/>
                  <a:gd name="connsiteY23" fmla="*/ 2252663 h 3333750"/>
                  <a:gd name="connsiteX24" fmla="*/ 1898650 w 2276475"/>
                  <a:gd name="connsiteY24" fmla="*/ 2474190 h 3333750"/>
                  <a:gd name="connsiteX25" fmla="*/ 1834678 w 2276475"/>
                  <a:gd name="connsiteY25" fmla="*/ 2631990 h 3333750"/>
                  <a:gd name="connsiteX26" fmla="*/ 1673225 w 2276475"/>
                  <a:gd name="connsiteY26" fmla="*/ 2698751 h 3333750"/>
                  <a:gd name="connsiteX27" fmla="*/ 1514818 w 2276475"/>
                  <a:gd name="connsiteY27" fmla="*/ 2631990 h 3333750"/>
                  <a:gd name="connsiteX28" fmla="*/ 1447800 w 2276475"/>
                  <a:gd name="connsiteY28" fmla="*/ 2474190 h 3333750"/>
                  <a:gd name="connsiteX29" fmla="*/ 1514818 w 2276475"/>
                  <a:gd name="connsiteY29" fmla="*/ 2316390 h 3333750"/>
                  <a:gd name="connsiteX30" fmla="*/ 1676272 w 2276475"/>
                  <a:gd name="connsiteY30" fmla="*/ 2252663 h 3333750"/>
                  <a:gd name="connsiteX31" fmla="*/ 122238 w 2276475"/>
                  <a:gd name="connsiteY31" fmla="*/ 2193925 h 3333750"/>
                  <a:gd name="connsiteX32" fmla="*/ 122238 w 2276475"/>
                  <a:gd name="connsiteY32" fmla="*/ 2203756 h 3333750"/>
                  <a:gd name="connsiteX33" fmla="*/ 122238 w 2276475"/>
                  <a:gd name="connsiteY33" fmla="*/ 2374283 h 3333750"/>
                  <a:gd name="connsiteX34" fmla="*/ 122238 w 2276475"/>
                  <a:gd name="connsiteY34" fmla="*/ 2574870 h 3333750"/>
                  <a:gd name="connsiteX35" fmla="*/ 122238 w 2276475"/>
                  <a:gd name="connsiteY35" fmla="*/ 2747963 h 3333750"/>
                  <a:gd name="connsiteX36" fmla="*/ 256628 w 2276475"/>
                  <a:gd name="connsiteY36" fmla="*/ 2747963 h 3333750"/>
                  <a:gd name="connsiteX37" fmla="*/ 2149850 w 2276475"/>
                  <a:gd name="connsiteY37" fmla="*/ 2747963 h 3333750"/>
                  <a:gd name="connsiteX38" fmla="*/ 2154238 w 2276475"/>
                  <a:gd name="connsiteY38" fmla="*/ 2747963 h 3333750"/>
                  <a:gd name="connsiteX39" fmla="*/ 2154238 w 2276475"/>
                  <a:gd name="connsiteY39" fmla="*/ 2193925 h 3333750"/>
                  <a:gd name="connsiteX40" fmla="*/ 2019847 w 2276475"/>
                  <a:gd name="connsiteY40" fmla="*/ 2193925 h 3333750"/>
                  <a:gd name="connsiteX41" fmla="*/ 126626 w 2276475"/>
                  <a:gd name="connsiteY41" fmla="*/ 2193925 h 3333750"/>
                  <a:gd name="connsiteX42" fmla="*/ 399008 w 2276475"/>
                  <a:gd name="connsiteY42" fmla="*/ 1808163 h 3333750"/>
                  <a:gd name="connsiteX43" fmla="*/ 1342482 w 2276475"/>
                  <a:gd name="connsiteY43" fmla="*/ 1808163 h 3333750"/>
                  <a:gd name="connsiteX44" fmla="*/ 1403351 w 2276475"/>
                  <a:gd name="connsiteY44" fmla="*/ 1869282 h 3333750"/>
                  <a:gd name="connsiteX45" fmla="*/ 1342482 w 2276475"/>
                  <a:gd name="connsiteY45" fmla="*/ 1930401 h 3333750"/>
                  <a:gd name="connsiteX46" fmla="*/ 399008 w 2276475"/>
                  <a:gd name="connsiteY46" fmla="*/ 1930401 h 3333750"/>
                  <a:gd name="connsiteX47" fmla="*/ 338138 w 2276475"/>
                  <a:gd name="connsiteY47" fmla="*/ 1869282 h 3333750"/>
                  <a:gd name="connsiteX48" fmla="*/ 399008 w 2276475"/>
                  <a:gd name="connsiteY48" fmla="*/ 1808163 h 3333750"/>
                  <a:gd name="connsiteX49" fmla="*/ 1674020 w 2276475"/>
                  <a:gd name="connsiteY49" fmla="*/ 1692275 h 3333750"/>
                  <a:gd name="connsiteX50" fmla="*/ 1570038 w 2276475"/>
                  <a:gd name="connsiteY50" fmla="*/ 1793141 h 3333750"/>
                  <a:gd name="connsiteX51" fmla="*/ 1674020 w 2276475"/>
                  <a:gd name="connsiteY51" fmla="*/ 1897063 h 3333750"/>
                  <a:gd name="connsiteX52" fmla="*/ 1778001 w 2276475"/>
                  <a:gd name="connsiteY52" fmla="*/ 1796197 h 3333750"/>
                  <a:gd name="connsiteX53" fmla="*/ 1747418 w 2276475"/>
                  <a:gd name="connsiteY53" fmla="*/ 1722840 h 3333750"/>
                  <a:gd name="connsiteX54" fmla="*/ 1674020 w 2276475"/>
                  <a:gd name="connsiteY54" fmla="*/ 1692275 h 3333750"/>
                  <a:gd name="connsiteX55" fmla="*/ 1673225 w 2276475"/>
                  <a:gd name="connsiteY55" fmla="*/ 1571625 h 3333750"/>
                  <a:gd name="connsiteX56" fmla="*/ 1834678 w 2276475"/>
                  <a:gd name="connsiteY56" fmla="*/ 1638387 h 3333750"/>
                  <a:gd name="connsiteX57" fmla="*/ 1898650 w 2276475"/>
                  <a:gd name="connsiteY57" fmla="*/ 1796186 h 3333750"/>
                  <a:gd name="connsiteX58" fmla="*/ 1673225 w 2276475"/>
                  <a:gd name="connsiteY58" fmla="*/ 2017713 h 3333750"/>
                  <a:gd name="connsiteX59" fmla="*/ 1447800 w 2276475"/>
                  <a:gd name="connsiteY59" fmla="*/ 1796186 h 3333750"/>
                  <a:gd name="connsiteX60" fmla="*/ 1673225 w 2276475"/>
                  <a:gd name="connsiteY60" fmla="*/ 1571625 h 3333750"/>
                  <a:gd name="connsiteX61" fmla="*/ 122238 w 2276475"/>
                  <a:gd name="connsiteY61" fmla="*/ 1519238 h 3333750"/>
                  <a:gd name="connsiteX62" fmla="*/ 122238 w 2276475"/>
                  <a:gd name="connsiteY62" fmla="*/ 1970070 h 3333750"/>
                  <a:gd name="connsiteX63" fmla="*/ 122238 w 2276475"/>
                  <a:gd name="connsiteY63" fmla="*/ 2073275 h 3333750"/>
                  <a:gd name="connsiteX64" fmla="*/ 256628 w 2276475"/>
                  <a:gd name="connsiteY64" fmla="*/ 2073275 h 3333750"/>
                  <a:gd name="connsiteX65" fmla="*/ 2149850 w 2276475"/>
                  <a:gd name="connsiteY65" fmla="*/ 2073275 h 3333750"/>
                  <a:gd name="connsiteX66" fmla="*/ 2154238 w 2276475"/>
                  <a:gd name="connsiteY66" fmla="*/ 2073275 h 3333750"/>
                  <a:gd name="connsiteX67" fmla="*/ 2154238 w 2276475"/>
                  <a:gd name="connsiteY67" fmla="*/ 1833306 h 3333750"/>
                  <a:gd name="connsiteX68" fmla="*/ 2154238 w 2276475"/>
                  <a:gd name="connsiteY68" fmla="*/ 1541561 h 3333750"/>
                  <a:gd name="connsiteX69" fmla="*/ 2154238 w 2276475"/>
                  <a:gd name="connsiteY69" fmla="*/ 1519238 h 3333750"/>
                  <a:gd name="connsiteX70" fmla="*/ 2019847 w 2276475"/>
                  <a:gd name="connsiteY70" fmla="*/ 1519238 h 3333750"/>
                  <a:gd name="connsiteX71" fmla="*/ 126626 w 2276475"/>
                  <a:gd name="connsiteY71" fmla="*/ 1519238 h 3333750"/>
                  <a:gd name="connsiteX72" fmla="*/ 399000 w 2276475"/>
                  <a:gd name="connsiteY72" fmla="*/ 1143000 h 3333750"/>
                  <a:gd name="connsiteX73" fmla="*/ 1339314 w 2276475"/>
                  <a:gd name="connsiteY73" fmla="*/ 1143000 h 3333750"/>
                  <a:gd name="connsiteX74" fmla="*/ 1400176 w 2276475"/>
                  <a:gd name="connsiteY74" fmla="*/ 1203325 h 3333750"/>
                  <a:gd name="connsiteX75" fmla="*/ 1339314 w 2276475"/>
                  <a:gd name="connsiteY75" fmla="*/ 1263650 h 3333750"/>
                  <a:gd name="connsiteX76" fmla="*/ 399000 w 2276475"/>
                  <a:gd name="connsiteY76" fmla="*/ 1263650 h 3333750"/>
                  <a:gd name="connsiteX77" fmla="*/ 338138 w 2276475"/>
                  <a:gd name="connsiteY77" fmla="*/ 1203325 h 3333750"/>
                  <a:gd name="connsiteX78" fmla="*/ 399000 w 2276475"/>
                  <a:gd name="connsiteY78" fmla="*/ 1143000 h 3333750"/>
                  <a:gd name="connsiteX79" fmla="*/ 1674020 w 2276475"/>
                  <a:gd name="connsiteY79" fmla="*/ 1012825 h 3333750"/>
                  <a:gd name="connsiteX80" fmla="*/ 1603679 w 2276475"/>
                  <a:gd name="connsiteY80" fmla="*/ 1043153 h 3333750"/>
                  <a:gd name="connsiteX81" fmla="*/ 1570038 w 2276475"/>
                  <a:gd name="connsiteY81" fmla="*/ 1115942 h 3333750"/>
                  <a:gd name="connsiteX82" fmla="*/ 1674020 w 2276475"/>
                  <a:gd name="connsiteY82" fmla="*/ 1216025 h 3333750"/>
                  <a:gd name="connsiteX83" fmla="*/ 1778001 w 2276475"/>
                  <a:gd name="connsiteY83" fmla="*/ 1115942 h 3333750"/>
                  <a:gd name="connsiteX84" fmla="*/ 1747418 w 2276475"/>
                  <a:gd name="connsiteY84" fmla="*/ 1043153 h 3333750"/>
                  <a:gd name="connsiteX85" fmla="*/ 1674020 w 2276475"/>
                  <a:gd name="connsiteY85" fmla="*/ 1012825 h 3333750"/>
                  <a:gd name="connsiteX86" fmla="*/ 1673225 w 2276475"/>
                  <a:gd name="connsiteY86" fmla="*/ 890588 h 3333750"/>
                  <a:gd name="connsiteX87" fmla="*/ 1676272 w 2276475"/>
                  <a:gd name="connsiteY87" fmla="*/ 890588 h 3333750"/>
                  <a:gd name="connsiteX88" fmla="*/ 1831632 w 2276475"/>
                  <a:gd name="connsiteY88" fmla="*/ 957350 h 3333750"/>
                  <a:gd name="connsiteX89" fmla="*/ 1898650 w 2276475"/>
                  <a:gd name="connsiteY89" fmla="*/ 1115149 h 3333750"/>
                  <a:gd name="connsiteX90" fmla="*/ 1673225 w 2276475"/>
                  <a:gd name="connsiteY90" fmla="*/ 1336676 h 3333750"/>
                  <a:gd name="connsiteX91" fmla="*/ 1447800 w 2276475"/>
                  <a:gd name="connsiteY91" fmla="*/ 1115149 h 3333750"/>
                  <a:gd name="connsiteX92" fmla="*/ 1514818 w 2276475"/>
                  <a:gd name="connsiteY92" fmla="*/ 954315 h 3333750"/>
                  <a:gd name="connsiteX93" fmla="*/ 1673225 w 2276475"/>
                  <a:gd name="connsiteY93" fmla="*/ 890588 h 3333750"/>
                  <a:gd name="connsiteX94" fmla="*/ 122238 w 2276475"/>
                  <a:gd name="connsiteY94" fmla="*/ 844550 h 3333750"/>
                  <a:gd name="connsiteX95" fmla="*/ 122238 w 2276475"/>
                  <a:gd name="connsiteY95" fmla="*/ 1398588 h 3333750"/>
                  <a:gd name="connsiteX96" fmla="*/ 256628 w 2276475"/>
                  <a:gd name="connsiteY96" fmla="*/ 1398588 h 3333750"/>
                  <a:gd name="connsiteX97" fmla="*/ 2149850 w 2276475"/>
                  <a:gd name="connsiteY97" fmla="*/ 1398588 h 3333750"/>
                  <a:gd name="connsiteX98" fmla="*/ 2154238 w 2276475"/>
                  <a:gd name="connsiteY98" fmla="*/ 1398588 h 3333750"/>
                  <a:gd name="connsiteX99" fmla="*/ 2154238 w 2276475"/>
                  <a:gd name="connsiteY99" fmla="*/ 1341995 h 3333750"/>
                  <a:gd name="connsiteX100" fmla="*/ 2154238 w 2276475"/>
                  <a:gd name="connsiteY100" fmla="*/ 1128212 h 3333750"/>
                  <a:gd name="connsiteX101" fmla="*/ 2154238 w 2276475"/>
                  <a:gd name="connsiteY101" fmla="*/ 844550 h 3333750"/>
                  <a:gd name="connsiteX102" fmla="*/ 2019847 w 2276475"/>
                  <a:gd name="connsiteY102" fmla="*/ 844550 h 3333750"/>
                  <a:gd name="connsiteX103" fmla="*/ 126626 w 2276475"/>
                  <a:gd name="connsiteY103" fmla="*/ 844550 h 3333750"/>
                  <a:gd name="connsiteX104" fmla="*/ 395840 w 2276475"/>
                  <a:gd name="connsiteY104" fmla="*/ 471488 h 3333750"/>
                  <a:gd name="connsiteX105" fmla="*/ 1342474 w 2276475"/>
                  <a:gd name="connsiteY105" fmla="*/ 471488 h 3333750"/>
                  <a:gd name="connsiteX106" fmla="*/ 1403351 w 2276475"/>
                  <a:gd name="connsiteY106" fmla="*/ 531813 h 3333750"/>
                  <a:gd name="connsiteX107" fmla="*/ 1342474 w 2276475"/>
                  <a:gd name="connsiteY107" fmla="*/ 592138 h 3333750"/>
                  <a:gd name="connsiteX108" fmla="*/ 395840 w 2276475"/>
                  <a:gd name="connsiteY108" fmla="*/ 592138 h 3333750"/>
                  <a:gd name="connsiteX109" fmla="*/ 334963 w 2276475"/>
                  <a:gd name="connsiteY109" fmla="*/ 531813 h 3333750"/>
                  <a:gd name="connsiteX110" fmla="*/ 395840 w 2276475"/>
                  <a:gd name="connsiteY110" fmla="*/ 471488 h 3333750"/>
                  <a:gd name="connsiteX111" fmla="*/ 1677078 w 2276475"/>
                  <a:gd name="connsiteY111" fmla="*/ 331788 h 3333750"/>
                  <a:gd name="connsiteX112" fmla="*/ 1570038 w 2276475"/>
                  <a:gd name="connsiteY112" fmla="*/ 431872 h 3333750"/>
                  <a:gd name="connsiteX113" fmla="*/ 1600621 w 2276475"/>
                  <a:gd name="connsiteY113" fmla="*/ 504660 h 3333750"/>
                  <a:gd name="connsiteX114" fmla="*/ 1674020 w 2276475"/>
                  <a:gd name="connsiteY114" fmla="*/ 534988 h 3333750"/>
                  <a:gd name="connsiteX115" fmla="*/ 1747418 w 2276475"/>
                  <a:gd name="connsiteY115" fmla="*/ 504660 h 3333750"/>
                  <a:gd name="connsiteX116" fmla="*/ 1778001 w 2276475"/>
                  <a:gd name="connsiteY116" fmla="*/ 434905 h 3333750"/>
                  <a:gd name="connsiteX117" fmla="*/ 1677078 w 2276475"/>
                  <a:gd name="connsiteY117" fmla="*/ 331788 h 3333750"/>
                  <a:gd name="connsiteX118" fmla="*/ 1676272 w 2276475"/>
                  <a:gd name="connsiteY118" fmla="*/ 209550 h 3333750"/>
                  <a:gd name="connsiteX119" fmla="*/ 1898650 w 2276475"/>
                  <a:gd name="connsiteY119" fmla="*/ 434910 h 3333750"/>
                  <a:gd name="connsiteX120" fmla="*/ 1831632 w 2276475"/>
                  <a:gd name="connsiteY120" fmla="*/ 593272 h 3333750"/>
                  <a:gd name="connsiteX121" fmla="*/ 1673225 w 2276475"/>
                  <a:gd name="connsiteY121" fmla="*/ 657225 h 3333750"/>
                  <a:gd name="connsiteX122" fmla="*/ 1670179 w 2276475"/>
                  <a:gd name="connsiteY122" fmla="*/ 657225 h 3333750"/>
                  <a:gd name="connsiteX123" fmla="*/ 1514818 w 2276475"/>
                  <a:gd name="connsiteY123" fmla="*/ 590226 h 3333750"/>
                  <a:gd name="connsiteX124" fmla="*/ 1447800 w 2276475"/>
                  <a:gd name="connsiteY124" fmla="*/ 431865 h 3333750"/>
                  <a:gd name="connsiteX125" fmla="*/ 1676272 w 2276475"/>
                  <a:gd name="connsiteY125" fmla="*/ 209550 h 3333750"/>
                  <a:gd name="connsiteX126" fmla="*/ 128322 w 2276475"/>
                  <a:gd name="connsiteY126" fmla="*/ 122238 h 3333750"/>
                  <a:gd name="connsiteX127" fmla="*/ 122238 w 2276475"/>
                  <a:gd name="connsiteY127" fmla="*/ 155669 h 3333750"/>
                  <a:gd name="connsiteX128" fmla="*/ 122238 w 2276475"/>
                  <a:gd name="connsiteY128" fmla="*/ 723900 h 3333750"/>
                  <a:gd name="connsiteX129" fmla="*/ 256628 w 2276475"/>
                  <a:gd name="connsiteY129" fmla="*/ 723900 h 3333750"/>
                  <a:gd name="connsiteX130" fmla="*/ 2149850 w 2276475"/>
                  <a:gd name="connsiteY130" fmla="*/ 723900 h 3333750"/>
                  <a:gd name="connsiteX131" fmla="*/ 2154238 w 2276475"/>
                  <a:gd name="connsiteY131" fmla="*/ 723900 h 3333750"/>
                  <a:gd name="connsiteX132" fmla="*/ 2154238 w 2276475"/>
                  <a:gd name="connsiteY132" fmla="*/ 152630 h 3333750"/>
                  <a:gd name="connsiteX133" fmla="*/ 2148154 w 2276475"/>
                  <a:gd name="connsiteY133" fmla="*/ 122238 h 3333750"/>
                  <a:gd name="connsiteX134" fmla="*/ 128322 w 2276475"/>
                  <a:gd name="connsiteY134" fmla="*/ 122238 h 3333750"/>
                  <a:gd name="connsiteX135" fmla="*/ 106520 w 2276475"/>
                  <a:gd name="connsiteY135" fmla="*/ 0 h 3333750"/>
                  <a:gd name="connsiteX136" fmla="*/ 2169956 w 2276475"/>
                  <a:gd name="connsiteY136" fmla="*/ 0 h 3333750"/>
                  <a:gd name="connsiteX137" fmla="*/ 2197346 w 2276475"/>
                  <a:gd name="connsiteY137" fmla="*/ 6078 h 3333750"/>
                  <a:gd name="connsiteX138" fmla="*/ 2276475 w 2276475"/>
                  <a:gd name="connsiteY138" fmla="*/ 151949 h 3333750"/>
                  <a:gd name="connsiteX139" fmla="*/ 2276475 w 2276475"/>
                  <a:gd name="connsiteY139" fmla="*/ 784225 h 3333750"/>
                  <a:gd name="connsiteX140" fmla="*/ 2276475 w 2276475"/>
                  <a:gd name="connsiteY140" fmla="*/ 1127458 h 3333750"/>
                  <a:gd name="connsiteX141" fmla="*/ 2276475 w 2276475"/>
                  <a:gd name="connsiteY141" fmla="*/ 1446550 h 3333750"/>
                  <a:gd name="connsiteX142" fmla="*/ 2276475 w 2276475"/>
                  <a:gd name="connsiteY142" fmla="*/ 1458913 h 3333750"/>
                  <a:gd name="connsiteX143" fmla="*/ 2276475 w 2276475"/>
                  <a:gd name="connsiteY143" fmla="*/ 1573943 h 3333750"/>
                  <a:gd name="connsiteX144" fmla="*/ 2276475 w 2276475"/>
                  <a:gd name="connsiteY144" fmla="*/ 1832499 h 3333750"/>
                  <a:gd name="connsiteX145" fmla="*/ 2276475 w 2276475"/>
                  <a:gd name="connsiteY145" fmla="*/ 2133600 h 3333750"/>
                  <a:gd name="connsiteX146" fmla="*/ 2276475 w 2276475"/>
                  <a:gd name="connsiteY146" fmla="*/ 2808288 h 3333750"/>
                  <a:gd name="connsiteX147" fmla="*/ 2276475 w 2276475"/>
                  <a:gd name="connsiteY147" fmla="*/ 3184841 h 3333750"/>
                  <a:gd name="connsiteX148" fmla="*/ 2197346 w 2276475"/>
                  <a:gd name="connsiteY148" fmla="*/ 3327672 h 3333750"/>
                  <a:gd name="connsiteX149" fmla="*/ 2169956 w 2276475"/>
                  <a:gd name="connsiteY149" fmla="*/ 3333750 h 3333750"/>
                  <a:gd name="connsiteX150" fmla="*/ 106520 w 2276475"/>
                  <a:gd name="connsiteY150" fmla="*/ 3333750 h 3333750"/>
                  <a:gd name="connsiteX151" fmla="*/ 79129 w 2276475"/>
                  <a:gd name="connsiteY151" fmla="*/ 3327672 h 3333750"/>
                  <a:gd name="connsiteX152" fmla="*/ 0 w 2276475"/>
                  <a:gd name="connsiteY152" fmla="*/ 3184841 h 3333750"/>
                  <a:gd name="connsiteX153" fmla="*/ 0 w 2276475"/>
                  <a:gd name="connsiteY153" fmla="*/ 2808288 h 3333750"/>
                  <a:gd name="connsiteX154" fmla="*/ 0 w 2276475"/>
                  <a:gd name="connsiteY154" fmla="*/ 2574008 h 3333750"/>
                  <a:gd name="connsiteX155" fmla="*/ 0 w 2276475"/>
                  <a:gd name="connsiteY155" fmla="*/ 2373436 h 3333750"/>
                  <a:gd name="connsiteX156" fmla="*/ 0 w 2276475"/>
                  <a:gd name="connsiteY156" fmla="*/ 2139768 h 3333750"/>
                  <a:gd name="connsiteX157" fmla="*/ 0 w 2276475"/>
                  <a:gd name="connsiteY157" fmla="*/ 2133600 h 3333750"/>
                  <a:gd name="connsiteX158" fmla="*/ 0 w 2276475"/>
                  <a:gd name="connsiteY158" fmla="*/ 2067930 h 3333750"/>
                  <a:gd name="connsiteX159" fmla="*/ 0 w 2276475"/>
                  <a:gd name="connsiteY159" fmla="*/ 1969253 h 3333750"/>
                  <a:gd name="connsiteX160" fmla="*/ 0 w 2276475"/>
                  <a:gd name="connsiteY160" fmla="*/ 1458913 h 3333750"/>
                  <a:gd name="connsiteX161" fmla="*/ 0 w 2276475"/>
                  <a:gd name="connsiteY161" fmla="*/ 784225 h 3333750"/>
                  <a:gd name="connsiteX162" fmla="*/ 0 w 2276475"/>
                  <a:gd name="connsiteY162" fmla="*/ 154988 h 3333750"/>
                  <a:gd name="connsiteX163" fmla="*/ 79129 w 2276475"/>
                  <a:gd name="connsiteY163" fmla="*/ 6078 h 3333750"/>
                  <a:gd name="connsiteX164" fmla="*/ 106520 w 2276475"/>
                  <a:gd name="connsiteY164" fmla="*/ 0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2276475" h="3333750">
                    <a:moveTo>
                      <a:pt x="122238" y="2868613"/>
                    </a:moveTo>
                    <a:lnTo>
                      <a:pt x="122238" y="3185748"/>
                    </a:lnTo>
                    <a:cubicBezTo>
                      <a:pt x="122238" y="3200944"/>
                      <a:pt x="125280" y="3210062"/>
                      <a:pt x="128322" y="3213101"/>
                    </a:cubicBezTo>
                    <a:cubicBezTo>
                      <a:pt x="2148154" y="3213101"/>
                      <a:pt x="2148154" y="3213101"/>
                      <a:pt x="2148154" y="3213101"/>
                    </a:cubicBezTo>
                    <a:cubicBezTo>
                      <a:pt x="2151196" y="3210062"/>
                      <a:pt x="2154238" y="3200944"/>
                      <a:pt x="2154238" y="3185748"/>
                    </a:cubicBezTo>
                    <a:lnTo>
                      <a:pt x="2154238" y="2868613"/>
                    </a:lnTo>
                    <a:lnTo>
                      <a:pt x="2019847" y="2868613"/>
                    </a:lnTo>
                    <a:cubicBezTo>
                      <a:pt x="692797" y="2868613"/>
                      <a:pt x="264716" y="2868613"/>
                      <a:pt x="126626" y="2868613"/>
                    </a:cubicBezTo>
                    <a:close/>
                    <a:moveTo>
                      <a:pt x="399008" y="2470150"/>
                    </a:moveTo>
                    <a:cubicBezTo>
                      <a:pt x="1342482" y="2470150"/>
                      <a:pt x="1342482" y="2470150"/>
                      <a:pt x="1342482" y="2470150"/>
                    </a:cubicBezTo>
                    <a:cubicBezTo>
                      <a:pt x="1375960" y="2470150"/>
                      <a:pt x="1403351" y="2497654"/>
                      <a:pt x="1403351" y="2531269"/>
                    </a:cubicBezTo>
                    <a:cubicBezTo>
                      <a:pt x="1403351" y="2564885"/>
                      <a:pt x="1375960" y="2592388"/>
                      <a:pt x="1342482" y="2592388"/>
                    </a:cubicBezTo>
                    <a:cubicBezTo>
                      <a:pt x="399008" y="2592388"/>
                      <a:pt x="399008" y="2592388"/>
                      <a:pt x="399008" y="2592388"/>
                    </a:cubicBezTo>
                    <a:cubicBezTo>
                      <a:pt x="365529" y="2592388"/>
                      <a:pt x="338138" y="2564885"/>
                      <a:pt x="338138" y="2531269"/>
                    </a:cubicBezTo>
                    <a:cubicBezTo>
                      <a:pt x="338138" y="2497654"/>
                      <a:pt x="365529" y="2470150"/>
                      <a:pt x="399008" y="2470150"/>
                    </a:cubicBezTo>
                    <a:close/>
                    <a:moveTo>
                      <a:pt x="1677078" y="2373313"/>
                    </a:moveTo>
                    <a:cubicBezTo>
                      <a:pt x="1646495" y="2373313"/>
                      <a:pt x="1618971" y="2385444"/>
                      <a:pt x="1600621" y="2403641"/>
                    </a:cubicBezTo>
                    <a:cubicBezTo>
                      <a:pt x="1582271" y="2421839"/>
                      <a:pt x="1570038" y="2446101"/>
                      <a:pt x="1570038" y="2473397"/>
                    </a:cubicBezTo>
                    <a:cubicBezTo>
                      <a:pt x="1570038" y="2500692"/>
                      <a:pt x="1582271" y="2527988"/>
                      <a:pt x="1600621" y="2546185"/>
                    </a:cubicBezTo>
                    <a:cubicBezTo>
                      <a:pt x="1618971" y="2564382"/>
                      <a:pt x="1646495" y="2576513"/>
                      <a:pt x="1674020" y="2576513"/>
                    </a:cubicBezTo>
                    <a:cubicBezTo>
                      <a:pt x="1701544" y="2576513"/>
                      <a:pt x="1729069" y="2564382"/>
                      <a:pt x="1747418" y="2546185"/>
                    </a:cubicBezTo>
                    <a:cubicBezTo>
                      <a:pt x="1768826" y="2524955"/>
                      <a:pt x="1778001" y="2500692"/>
                      <a:pt x="1778001" y="2473397"/>
                    </a:cubicBezTo>
                    <a:cubicBezTo>
                      <a:pt x="1778001" y="2418806"/>
                      <a:pt x="1732127" y="2373313"/>
                      <a:pt x="1677078" y="2373313"/>
                    </a:cubicBezTo>
                    <a:close/>
                    <a:moveTo>
                      <a:pt x="1676272" y="2252663"/>
                    </a:moveTo>
                    <a:cubicBezTo>
                      <a:pt x="1798123" y="2252663"/>
                      <a:pt x="1898650" y="2352805"/>
                      <a:pt x="1898650" y="2474190"/>
                    </a:cubicBezTo>
                    <a:cubicBezTo>
                      <a:pt x="1898650" y="2534882"/>
                      <a:pt x="1877326" y="2589505"/>
                      <a:pt x="1834678" y="2631990"/>
                    </a:cubicBezTo>
                    <a:cubicBezTo>
                      <a:pt x="1792030" y="2674474"/>
                      <a:pt x="1734151" y="2698751"/>
                      <a:pt x="1673225" y="2698751"/>
                    </a:cubicBezTo>
                    <a:cubicBezTo>
                      <a:pt x="1612300" y="2698751"/>
                      <a:pt x="1557466" y="2674474"/>
                      <a:pt x="1514818" y="2631990"/>
                    </a:cubicBezTo>
                    <a:cubicBezTo>
                      <a:pt x="1472171" y="2589505"/>
                      <a:pt x="1447800" y="2534882"/>
                      <a:pt x="1447800" y="2474190"/>
                    </a:cubicBezTo>
                    <a:cubicBezTo>
                      <a:pt x="1447800" y="2416532"/>
                      <a:pt x="1472171" y="2358875"/>
                      <a:pt x="1514818" y="2316390"/>
                    </a:cubicBezTo>
                    <a:cubicBezTo>
                      <a:pt x="1557466" y="2276940"/>
                      <a:pt x="1615346" y="2252663"/>
                      <a:pt x="1676272" y="2252663"/>
                    </a:cubicBezTo>
                    <a:close/>
                    <a:moveTo>
                      <a:pt x="122238" y="2193925"/>
                    </a:moveTo>
                    <a:lnTo>
                      <a:pt x="122238" y="2203756"/>
                    </a:lnTo>
                    <a:cubicBezTo>
                      <a:pt x="122238" y="2374283"/>
                      <a:pt x="122238" y="2374283"/>
                      <a:pt x="122238" y="2374283"/>
                    </a:cubicBezTo>
                    <a:cubicBezTo>
                      <a:pt x="122238" y="2574870"/>
                      <a:pt x="122238" y="2574870"/>
                      <a:pt x="122238" y="2574870"/>
                    </a:cubicBezTo>
                    <a:lnTo>
                      <a:pt x="122238" y="2747963"/>
                    </a:lnTo>
                    <a:lnTo>
                      <a:pt x="256628" y="2747963"/>
                    </a:lnTo>
                    <a:cubicBezTo>
                      <a:pt x="1583679" y="2747963"/>
                      <a:pt x="2011759" y="2747963"/>
                      <a:pt x="2149850" y="2747963"/>
                    </a:cubicBezTo>
                    <a:lnTo>
                      <a:pt x="2154238" y="2747963"/>
                    </a:lnTo>
                    <a:lnTo>
                      <a:pt x="2154238" y="2193925"/>
                    </a:lnTo>
                    <a:lnTo>
                      <a:pt x="2019847" y="2193925"/>
                    </a:lnTo>
                    <a:cubicBezTo>
                      <a:pt x="692797" y="2193925"/>
                      <a:pt x="264716" y="2193925"/>
                      <a:pt x="126626" y="2193925"/>
                    </a:cubicBezTo>
                    <a:close/>
                    <a:moveTo>
                      <a:pt x="399008" y="1808163"/>
                    </a:moveTo>
                    <a:cubicBezTo>
                      <a:pt x="1342482" y="1808163"/>
                      <a:pt x="1342482" y="1808163"/>
                      <a:pt x="1342482" y="1808163"/>
                    </a:cubicBezTo>
                    <a:cubicBezTo>
                      <a:pt x="1375960" y="1808163"/>
                      <a:pt x="1403351" y="1835666"/>
                      <a:pt x="1403351" y="1869282"/>
                    </a:cubicBezTo>
                    <a:cubicBezTo>
                      <a:pt x="1403351" y="1902897"/>
                      <a:pt x="1375960" y="1930401"/>
                      <a:pt x="1342482" y="1930401"/>
                    </a:cubicBezTo>
                    <a:cubicBezTo>
                      <a:pt x="399008" y="1930401"/>
                      <a:pt x="399008" y="1930401"/>
                      <a:pt x="399008" y="1930401"/>
                    </a:cubicBezTo>
                    <a:cubicBezTo>
                      <a:pt x="365529" y="1930401"/>
                      <a:pt x="338138" y="1902897"/>
                      <a:pt x="338138" y="1869282"/>
                    </a:cubicBezTo>
                    <a:cubicBezTo>
                      <a:pt x="338138" y="1835666"/>
                      <a:pt x="365529" y="1808163"/>
                      <a:pt x="399008" y="1808163"/>
                    </a:cubicBezTo>
                    <a:close/>
                    <a:moveTo>
                      <a:pt x="1674020" y="1692275"/>
                    </a:moveTo>
                    <a:cubicBezTo>
                      <a:pt x="1618971" y="1692275"/>
                      <a:pt x="1570038" y="1741180"/>
                      <a:pt x="1570038" y="1793141"/>
                    </a:cubicBezTo>
                    <a:cubicBezTo>
                      <a:pt x="1570038" y="1851215"/>
                      <a:pt x="1618971" y="1897063"/>
                      <a:pt x="1674020" y="1897063"/>
                    </a:cubicBezTo>
                    <a:cubicBezTo>
                      <a:pt x="1729069" y="1897063"/>
                      <a:pt x="1778001" y="1851215"/>
                      <a:pt x="1778001" y="1796197"/>
                    </a:cubicBezTo>
                    <a:cubicBezTo>
                      <a:pt x="1778001" y="1768689"/>
                      <a:pt x="1768826" y="1744236"/>
                      <a:pt x="1747418" y="1722840"/>
                    </a:cubicBezTo>
                    <a:cubicBezTo>
                      <a:pt x="1729069" y="1701445"/>
                      <a:pt x="1701544" y="1692275"/>
                      <a:pt x="1674020" y="1692275"/>
                    </a:cubicBezTo>
                    <a:close/>
                    <a:moveTo>
                      <a:pt x="1673225" y="1571625"/>
                    </a:moveTo>
                    <a:cubicBezTo>
                      <a:pt x="1731105" y="1571625"/>
                      <a:pt x="1792030" y="1595902"/>
                      <a:pt x="1834678" y="1638387"/>
                    </a:cubicBezTo>
                    <a:cubicBezTo>
                      <a:pt x="1877326" y="1680871"/>
                      <a:pt x="1898650" y="1738529"/>
                      <a:pt x="1898650" y="1796186"/>
                    </a:cubicBezTo>
                    <a:cubicBezTo>
                      <a:pt x="1898650" y="1917571"/>
                      <a:pt x="1795077" y="2017713"/>
                      <a:pt x="1673225" y="2017713"/>
                    </a:cubicBezTo>
                    <a:cubicBezTo>
                      <a:pt x="1548328" y="2017713"/>
                      <a:pt x="1447800" y="1917571"/>
                      <a:pt x="1447800" y="1796186"/>
                    </a:cubicBezTo>
                    <a:cubicBezTo>
                      <a:pt x="1447800" y="1674802"/>
                      <a:pt x="1551374" y="1571625"/>
                      <a:pt x="1673225" y="1571625"/>
                    </a:cubicBezTo>
                    <a:close/>
                    <a:moveTo>
                      <a:pt x="122238" y="1519238"/>
                    </a:moveTo>
                    <a:lnTo>
                      <a:pt x="122238" y="1970070"/>
                    </a:lnTo>
                    <a:lnTo>
                      <a:pt x="122238" y="2073275"/>
                    </a:lnTo>
                    <a:lnTo>
                      <a:pt x="256628" y="2073275"/>
                    </a:lnTo>
                    <a:cubicBezTo>
                      <a:pt x="1583679" y="2073275"/>
                      <a:pt x="2011759" y="2073275"/>
                      <a:pt x="2149850" y="2073275"/>
                    </a:cubicBezTo>
                    <a:lnTo>
                      <a:pt x="2154238" y="2073275"/>
                    </a:lnTo>
                    <a:lnTo>
                      <a:pt x="2154238" y="1833306"/>
                    </a:lnTo>
                    <a:cubicBezTo>
                      <a:pt x="2154238" y="1688564"/>
                      <a:pt x="2154238" y="1598101"/>
                      <a:pt x="2154238" y="1541561"/>
                    </a:cubicBezTo>
                    <a:lnTo>
                      <a:pt x="2154238" y="1519238"/>
                    </a:lnTo>
                    <a:lnTo>
                      <a:pt x="2019847" y="1519238"/>
                    </a:lnTo>
                    <a:cubicBezTo>
                      <a:pt x="692797" y="1519238"/>
                      <a:pt x="264716" y="1519238"/>
                      <a:pt x="126626" y="1519238"/>
                    </a:cubicBezTo>
                    <a:close/>
                    <a:moveTo>
                      <a:pt x="399000" y="1143000"/>
                    </a:moveTo>
                    <a:cubicBezTo>
                      <a:pt x="1339314" y="1143000"/>
                      <a:pt x="1339314" y="1143000"/>
                      <a:pt x="1339314" y="1143000"/>
                    </a:cubicBezTo>
                    <a:cubicBezTo>
                      <a:pt x="1372788" y="1143000"/>
                      <a:pt x="1400176" y="1170146"/>
                      <a:pt x="1400176" y="1203325"/>
                    </a:cubicBezTo>
                    <a:cubicBezTo>
                      <a:pt x="1400176" y="1236504"/>
                      <a:pt x="1372788" y="1263650"/>
                      <a:pt x="1339314" y="1263650"/>
                    </a:cubicBezTo>
                    <a:cubicBezTo>
                      <a:pt x="399000" y="1263650"/>
                      <a:pt x="399000" y="1263650"/>
                      <a:pt x="399000" y="1263650"/>
                    </a:cubicBezTo>
                    <a:cubicBezTo>
                      <a:pt x="365526" y="1263650"/>
                      <a:pt x="338138" y="1236504"/>
                      <a:pt x="338138" y="1203325"/>
                    </a:cubicBezTo>
                    <a:cubicBezTo>
                      <a:pt x="338138" y="1170146"/>
                      <a:pt x="365526" y="1143000"/>
                      <a:pt x="399000" y="1143000"/>
                    </a:cubicBezTo>
                    <a:close/>
                    <a:moveTo>
                      <a:pt x="1674020" y="1012825"/>
                    </a:moveTo>
                    <a:cubicBezTo>
                      <a:pt x="1646495" y="1012825"/>
                      <a:pt x="1622029" y="1021924"/>
                      <a:pt x="1603679" y="1043153"/>
                    </a:cubicBezTo>
                    <a:cubicBezTo>
                      <a:pt x="1582271" y="1061351"/>
                      <a:pt x="1570038" y="1088646"/>
                      <a:pt x="1570038" y="1115942"/>
                    </a:cubicBezTo>
                    <a:cubicBezTo>
                      <a:pt x="1570038" y="1170533"/>
                      <a:pt x="1618971" y="1216025"/>
                      <a:pt x="1674020" y="1216025"/>
                    </a:cubicBezTo>
                    <a:cubicBezTo>
                      <a:pt x="1729069" y="1216025"/>
                      <a:pt x="1778001" y="1170533"/>
                      <a:pt x="1778001" y="1115942"/>
                    </a:cubicBezTo>
                    <a:cubicBezTo>
                      <a:pt x="1778001" y="1088646"/>
                      <a:pt x="1768826" y="1064383"/>
                      <a:pt x="1747418" y="1043153"/>
                    </a:cubicBezTo>
                    <a:cubicBezTo>
                      <a:pt x="1729069" y="1024956"/>
                      <a:pt x="1701544" y="1012825"/>
                      <a:pt x="1674020" y="1012825"/>
                    </a:cubicBezTo>
                    <a:close/>
                    <a:moveTo>
                      <a:pt x="1673225" y="890588"/>
                    </a:moveTo>
                    <a:cubicBezTo>
                      <a:pt x="1673225" y="890588"/>
                      <a:pt x="1676272" y="890588"/>
                      <a:pt x="1676272" y="890588"/>
                    </a:cubicBezTo>
                    <a:cubicBezTo>
                      <a:pt x="1734151" y="890588"/>
                      <a:pt x="1788984" y="914865"/>
                      <a:pt x="1831632" y="957350"/>
                    </a:cubicBezTo>
                    <a:cubicBezTo>
                      <a:pt x="1874280" y="999834"/>
                      <a:pt x="1898650" y="1057492"/>
                      <a:pt x="1898650" y="1115149"/>
                    </a:cubicBezTo>
                    <a:cubicBezTo>
                      <a:pt x="1898650" y="1236534"/>
                      <a:pt x="1798123" y="1336676"/>
                      <a:pt x="1673225" y="1336676"/>
                    </a:cubicBezTo>
                    <a:cubicBezTo>
                      <a:pt x="1551374" y="1336676"/>
                      <a:pt x="1447800" y="1236534"/>
                      <a:pt x="1447800" y="1115149"/>
                    </a:cubicBezTo>
                    <a:cubicBezTo>
                      <a:pt x="1447800" y="1054457"/>
                      <a:pt x="1472171" y="999834"/>
                      <a:pt x="1514818" y="954315"/>
                    </a:cubicBezTo>
                    <a:cubicBezTo>
                      <a:pt x="1557466" y="914865"/>
                      <a:pt x="1615346" y="890588"/>
                      <a:pt x="1673225" y="890588"/>
                    </a:cubicBezTo>
                    <a:close/>
                    <a:moveTo>
                      <a:pt x="122238" y="844550"/>
                    </a:moveTo>
                    <a:lnTo>
                      <a:pt x="122238" y="1398588"/>
                    </a:lnTo>
                    <a:lnTo>
                      <a:pt x="256628" y="1398588"/>
                    </a:lnTo>
                    <a:cubicBezTo>
                      <a:pt x="1583679" y="1398588"/>
                      <a:pt x="2011759" y="1398588"/>
                      <a:pt x="2149850" y="1398588"/>
                    </a:cubicBezTo>
                    <a:lnTo>
                      <a:pt x="2154238" y="1398588"/>
                    </a:lnTo>
                    <a:lnTo>
                      <a:pt x="2154238" y="1341995"/>
                    </a:lnTo>
                    <a:cubicBezTo>
                      <a:pt x="2154238" y="1128212"/>
                      <a:pt x="2154238" y="1128212"/>
                      <a:pt x="2154238" y="1128212"/>
                    </a:cubicBezTo>
                    <a:lnTo>
                      <a:pt x="2154238" y="844550"/>
                    </a:lnTo>
                    <a:lnTo>
                      <a:pt x="2019847" y="844550"/>
                    </a:lnTo>
                    <a:cubicBezTo>
                      <a:pt x="692797" y="844550"/>
                      <a:pt x="264716" y="844550"/>
                      <a:pt x="126626" y="844550"/>
                    </a:cubicBezTo>
                    <a:close/>
                    <a:moveTo>
                      <a:pt x="395840" y="471488"/>
                    </a:moveTo>
                    <a:cubicBezTo>
                      <a:pt x="1342474" y="471488"/>
                      <a:pt x="1342474" y="471488"/>
                      <a:pt x="1342474" y="471488"/>
                    </a:cubicBezTo>
                    <a:cubicBezTo>
                      <a:pt x="1375957" y="471488"/>
                      <a:pt x="1403351" y="498634"/>
                      <a:pt x="1403351" y="531813"/>
                    </a:cubicBezTo>
                    <a:cubicBezTo>
                      <a:pt x="1403351" y="564992"/>
                      <a:pt x="1375957" y="592138"/>
                      <a:pt x="1342474" y="592138"/>
                    </a:cubicBezTo>
                    <a:cubicBezTo>
                      <a:pt x="395840" y="592138"/>
                      <a:pt x="395840" y="592138"/>
                      <a:pt x="395840" y="592138"/>
                    </a:cubicBezTo>
                    <a:cubicBezTo>
                      <a:pt x="362358" y="592138"/>
                      <a:pt x="334963" y="564992"/>
                      <a:pt x="334963" y="531813"/>
                    </a:cubicBezTo>
                    <a:cubicBezTo>
                      <a:pt x="334963" y="498634"/>
                      <a:pt x="362358" y="471488"/>
                      <a:pt x="395840" y="471488"/>
                    </a:cubicBezTo>
                    <a:close/>
                    <a:moveTo>
                      <a:pt x="1677078" y="331788"/>
                    </a:moveTo>
                    <a:cubicBezTo>
                      <a:pt x="1618971" y="331788"/>
                      <a:pt x="1573097" y="377281"/>
                      <a:pt x="1570038" y="431872"/>
                    </a:cubicBezTo>
                    <a:cubicBezTo>
                      <a:pt x="1570038" y="459167"/>
                      <a:pt x="1582271" y="486463"/>
                      <a:pt x="1600621" y="504660"/>
                    </a:cubicBezTo>
                    <a:cubicBezTo>
                      <a:pt x="1618971" y="525890"/>
                      <a:pt x="1646495" y="534988"/>
                      <a:pt x="1674020" y="534988"/>
                    </a:cubicBezTo>
                    <a:cubicBezTo>
                      <a:pt x="1701544" y="534988"/>
                      <a:pt x="1729069" y="525890"/>
                      <a:pt x="1747418" y="504660"/>
                    </a:cubicBezTo>
                    <a:cubicBezTo>
                      <a:pt x="1768826" y="486463"/>
                      <a:pt x="1778001" y="462200"/>
                      <a:pt x="1778001" y="434905"/>
                    </a:cubicBezTo>
                    <a:cubicBezTo>
                      <a:pt x="1778001" y="380314"/>
                      <a:pt x="1732127" y="331788"/>
                      <a:pt x="1677078" y="331788"/>
                    </a:cubicBezTo>
                    <a:close/>
                    <a:moveTo>
                      <a:pt x="1676272" y="209550"/>
                    </a:moveTo>
                    <a:cubicBezTo>
                      <a:pt x="1798123" y="212595"/>
                      <a:pt x="1898650" y="313094"/>
                      <a:pt x="1898650" y="434910"/>
                    </a:cubicBezTo>
                    <a:cubicBezTo>
                      <a:pt x="1898650" y="492773"/>
                      <a:pt x="1874280" y="550636"/>
                      <a:pt x="1831632" y="593272"/>
                    </a:cubicBezTo>
                    <a:cubicBezTo>
                      <a:pt x="1788984" y="632862"/>
                      <a:pt x="1734151" y="657225"/>
                      <a:pt x="1673225" y="657225"/>
                    </a:cubicBezTo>
                    <a:cubicBezTo>
                      <a:pt x="1673225" y="657225"/>
                      <a:pt x="1673225" y="657225"/>
                      <a:pt x="1670179" y="657225"/>
                    </a:cubicBezTo>
                    <a:cubicBezTo>
                      <a:pt x="1612300" y="657225"/>
                      <a:pt x="1554420" y="632862"/>
                      <a:pt x="1514818" y="590226"/>
                    </a:cubicBezTo>
                    <a:cubicBezTo>
                      <a:pt x="1472171" y="547590"/>
                      <a:pt x="1447800" y="492773"/>
                      <a:pt x="1447800" y="431865"/>
                    </a:cubicBezTo>
                    <a:cubicBezTo>
                      <a:pt x="1450847" y="307003"/>
                      <a:pt x="1548328" y="209550"/>
                      <a:pt x="1676272" y="209550"/>
                    </a:cubicBezTo>
                    <a:close/>
                    <a:moveTo>
                      <a:pt x="128322" y="122238"/>
                    </a:moveTo>
                    <a:cubicBezTo>
                      <a:pt x="125280" y="128317"/>
                      <a:pt x="122238" y="137434"/>
                      <a:pt x="122238" y="155669"/>
                    </a:cubicBezTo>
                    <a:lnTo>
                      <a:pt x="122238" y="723900"/>
                    </a:lnTo>
                    <a:lnTo>
                      <a:pt x="256628" y="723900"/>
                    </a:lnTo>
                    <a:cubicBezTo>
                      <a:pt x="1583679" y="723900"/>
                      <a:pt x="2011759" y="723900"/>
                      <a:pt x="2149850" y="723900"/>
                    </a:cubicBezTo>
                    <a:lnTo>
                      <a:pt x="2154238" y="723900"/>
                    </a:lnTo>
                    <a:lnTo>
                      <a:pt x="2154238" y="152630"/>
                    </a:lnTo>
                    <a:cubicBezTo>
                      <a:pt x="2154238" y="134395"/>
                      <a:pt x="2151196" y="128317"/>
                      <a:pt x="2148154" y="122238"/>
                    </a:cubicBezTo>
                    <a:cubicBezTo>
                      <a:pt x="128322" y="122238"/>
                      <a:pt x="128322" y="122238"/>
                      <a:pt x="128322" y="122238"/>
                    </a:cubicBezTo>
                    <a:close/>
                    <a:moveTo>
                      <a:pt x="106520" y="0"/>
                    </a:moveTo>
                    <a:cubicBezTo>
                      <a:pt x="2169956" y="0"/>
                      <a:pt x="2169956" y="0"/>
                      <a:pt x="2169956" y="0"/>
                    </a:cubicBezTo>
                    <a:cubicBezTo>
                      <a:pt x="2179086" y="0"/>
                      <a:pt x="2188216" y="3039"/>
                      <a:pt x="2197346" y="6078"/>
                    </a:cubicBezTo>
                    <a:cubicBezTo>
                      <a:pt x="2276475" y="48624"/>
                      <a:pt x="2276475" y="127637"/>
                      <a:pt x="2276475" y="151949"/>
                    </a:cubicBezTo>
                    <a:lnTo>
                      <a:pt x="2276475" y="784225"/>
                    </a:lnTo>
                    <a:lnTo>
                      <a:pt x="2276475" y="1127458"/>
                    </a:lnTo>
                    <a:cubicBezTo>
                      <a:pt x="2276475" y="1446550"/>
                      <a:pt x="2276475" y="1446550"/>
                      <a:pt x="2276475" y="1446550"/>
                    </a:cubicBezTo>
                    <a:lnTo>
                      <a:pt x="2276475" y="1458913"/>
                    </a:lnTo>
                    <a:lnTo>
                      <a:pt x="2276475" y="1573943"/>
                    </a:lnTo>
                    <a:cubicBezTo>
                      <a:pt x="2276475" y="1832499"/>
                      <a:pt x="2276475" y="1832499"/>
                      <a:pt x="2276475" y="1832499"/>
                    </a:cubicBezTo>
                    <a:lnTo>
                      <a:pt x="2276475" y="2133600"/>
                    </a:lnTo>
                    <a:lnTo>
                      <a:pt x="2276475" y="2808288"/>
                    </a:lnTo>
                    <a:lnTo>
                      <a:pt x="2276475" y="3184841"/>
                    </a:lnTo>
                    <a:cubicBezTo>
                      <a:pt x="2276475" y="3251698"/>
                      <a:pt x="2249084" y="3300321"/>
                      <a:pt x="2197346" y="3327672"/>
                    </a:cubicBezTo>
                    <a:cubicBezTo>
                      <a:pt x="2188216" y="3330711"/>
                      <a:pt x="2179086" y="3333750"/>
                      <a:pt x="2169956" y="3333750"/>
                    </a:cubicBezTo>
                    <a:cubicBezTo>
                      <a:pt x="106520" y="3333750"/>
                      <a:pt x="106520" y="3333750"/>
                      <a:pt x="106520" y="3333750"/>
                    </a:cubicBezTo>
                    <a:cubicBezTo>
                      <a:pt x="97390" y="3333750"/>
                      <a:pt x="88259" y="3330711"/>
                      <a:pt x="79129" y="3327672"/>
                    </a:cubicBezTo>
                    <a:cubicBezTo>
                      <a:pt x="27391" y="3300321"/>
                      <a:pt x="0" y="3251698"/>
                      <a:pt x="0" y="3184841"/>
                    </a:cubicBezTo>
                    <a:lnTo>
                      <a:pt x="0" y="2808288"/>
                    </a:lnTo>
                    <a:lnTo>
                      <a:pt x="0" y="2574008"/>
                    </a:lnTo>
                    <a:cubicBezTo>
                      <a:pt x="0" y="2373436"/>
                      <a:pt x="0" y="2373436"/>
                      <a:pt x="0" y="2373436"/>
                    </a:cubicBezTo>
                    <a:cubicBezTo>
                      <a:pt x="0" y="2272390"/>
                      <a:pt x="0" y="2196606"/>
                      <a:pt x="0" y="2139768"/>
                    </a:cubicBezTo>
                    <a:lnTo>
                      <a:pt x="0" y="2133600"/>
                    </a:lnTo>
                    <a:lnTo>
                      <a:pt x="0" y="2067930"/>
                    </a:lnTo>
                    <a:cubicBezTo>
                      <a:pt x="0" y="1969253"/>
                      <a:pt x="0" y="1969253"/>
                      <a:pt x="0" y="1969253"/>
                    </a:cubicBezTo>
                    <a:lnTo>
                      <a:pt x="0" y="1458913"/>
                    </a:lnTo>
                    <a:lnTo>
                      <a:pt x="0" y="784225"/>
                    </a:lnTo>
                    <a:lnTo>
                      <a:pt x="0" y="154988"/>
                    </a:lnTo>
                    <a:cubicBezTo>
                      <a:pt x="0" y="127637"/>
                      <a:pt x="0" y="48624"/>
                      <a:pt x="79129" y="6078"/>
                    </a:cubicBezTo>
                    <a:cubicBezTo>
                      <a:pt x="88259" y="3039"/>
                      <a:pt x="97390" y="0"/>
                      <a:pt x="106520"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sp>
        <p:nvSpPr>
          <p:cNvPr id="212" name="Rectangle 211"/>
          <p:cNvSpPr/>
          <p:nvPr/>
        </p:nvSpPr>
        <p:spPr>
          <a:xfrm>
            <a:off x="350698" y="5872453"/>
            <a:ext cx="1053414" cy="430887"/>
          </a:xfrm>
          <a:prstGeom prst="rect">
            <a:avLst/>
          </a:prstGeom>
        </p:spPr>
        <p:txBody>
          <a:bodyPr wrap="square" lIns="0" tIns="0" rIns="0" bIns="0" anchor="b">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Semilight"/>
                <a:ea typeface="+mn-ea"/>
                <a:cs typeface="Segoe UI Semibold" panose="020B0702040204020203" pitchFamily="34" charset="0"/>
              </a:rPr>
              <a:t>Power BI Report Server</a:t>
            </a:r>
          </a:p>
        </p:txBody>
      </p:sp>
      <p:grpSp>
        <p:nvGrpSpPr>
          <p:cNvPr id="213" name="Group 212"/>
          <p:cNvGrpSpPr>
            <a:grpSpLocks noChangeAspect="1"/>
          </p:cNvGrpSpPr>
          <p:nvPr/>
        </p:nvGrpSpPr>
        <p:grpSpPr>
          <a:xfrm>
            <a:off x="612585" y="5242339"/>
            <a:ext cx="519830" cy="422762"/>
            <a:chOff x="5948542" y="1437142"/>
            <a:chExt cx="717926" cy="573125"/>
          </a:xfrm>
        </p:grpSpPr>
        <p:sp>
          <p:nvSpPr>
            <p:cNvPr id="214" name="Freeform 87"/>
            <p:cNvSpPr>
              <a:spLocks/>
            </p:cNvSpPr>
            <p:nvPr/>
          </p:nvSpPr>
          <p:spPr bwMode="auto">
            <a:xfrm>
              <a:off x="5948542" y="1437142"/>
              <a:ext cx="391363" cy="573125"/>
            </a:xfrm>
            <a:custGeom>
              <a:avLst/>
              <a:gdLst>
                <a:gd name="connsiteX0" fmla="*/ 122238 w 2276475"/>
                <a:gd name="connsiteY0" fmla="*/ 2868613 h 3333750"/>
                <a:gd name="connsiteX1" fmla="*/ 122238 w 2276475"/>
                <a:gd name="connsiteY1" fmla="*/ 3185748 h 3333750"/>
                <a:gd name="connsiteX2" fmla="*/ 128322 w 2276475"/>
                <a:gd name="connsiteY2" fmla="*/ 3213101 h 3333750"/>
                <a:gd name="connsiteX3" fmla="*/ 2148154 w 2276475"/>
                <a:gd name="connsiteY3" fmla="*/ 3213101 h 3333750"/>
                <a:gd name="connsiteX4" fmla="*/ 2154238 w 2276475"/>
                <a:gd name="connsiteY4" fmla="*/ 3185748 h 3333750"/>
                <a:gd name="connsiteX5" fmla="*/ 2154238 w 2276475"/>
                <a:gd name="connsiteY5" fmla="*/ 2868613 h 3333750"/>
                <a:gd name="connsiteX6" fmla="*/ 2019847 w 2276475"/>
                <a:gd name="connsiteY6" fmla="*/ 2868613 h 3333750"/>
                <a:gd name="connsiteX7" fmla="*/ 126626 w 2276475"/>
                <a:gd name="connsiteY7" fmla="*/ 2868613 h 3333750"/>
                <a:gd name="connsiteX8" fmla="*/ 399008 w 2276475"/>
                <a:gd name="connsiteY8" fmla="*/ 2470150 h 3333750"/>
                <a:gd name="connsiteX9" fmla="*/ 1342482 w 2276475"/>
                <a:gd name="connsiteY9" fmla="*/ 2470150 h 3333750"/>
                <a:gd name="connsiteX10" fmla="*/ 1403351 w 2276475"/>
                <a:gd name="connsiteY10" fmla="*/ 2531269 h 3333750"/>
                <a:gd name="connsiteX11" fmla="*/ 1342482 w 2276475"/>
                <a:gd name="connsiteY11" fmla="*/ 2592388 h 3333750"/>
                <a:gd name="connsiteX12" fmla="*/ 399008 w 2276475"/>
                <a:gd name="connsiteY12" fmla="*/ 2592388 h 3333750"/>
                <a:gd name="connsiteX13" fmla="*/ 338138 w 2276475"/>
                <a:gd name="connsiteY13" fmla="*/ 2531269 h 3333750"/>
                <a:gd name="connsiteX14" fmla="*/ 399008 w 2276475"/>
                <a:gd name="connsiteY14" fmla="*/ 2470150 h 3333750"/>
                <a:gd name="connsiteX15" fmla="*/ 1677078 w 2276475"/>
                <a:gd name="connsiteY15" fmla="*/ 2373313 h 3333750"/>
                <a:gd name="connsiteX16" fmla="*/ 1600621 w 2276475"/>
                <a:gd name="connsiteY16" fmla="*/ 2403641 h 3333750"/>
                <a:gd name="connsiteX17" fmla="*/ 1570038 w 2276475"/>
                <a:gd name="connsiteY17" fmla="*/ 2473397 h 3333750"/>
                <a:gd name="connsiteX18" fmla="*/ 1600621 w 2276475"/>
                <a:gd name="connsiteY18" fmla="*/ 2546185 h 3333750"/>
                <a:gd name="connsiteX19" fmla="*/ 1674020 w 2276475"/>
                <a:gd name="connsiteY19" fmla="*/ 2576513 h 3333750"/>
                <a:gd name="connsiteX20" fmla="*/ 1747418 w 2276475"/>
                <a:gd name="connsiteY20" fmla="*/ 2546185 h 3333750"/>
                <a:gd name="connsiteX21" fmla="*/ 1778001 w 2276475"/>
                <a:gd name="connsiteY21" fmla="*/ 2473397 h 3333750"/>
                <a:gd name="connsiteX22" fmla="*/ 1677078 w 2276475"/>
                <a:gd name="connsiteY22" fmla="*/ 2373313 h 3333750"/>
                <a:gd name="connsiteX23" fmla="*/ 1676272 w 2276475"/>
                <a:gd name="connsiteY23" fmla="*/ 2252663 h 3333750"/>
                <a:gd name="connsiteX24" fmla="*/ 1898650 w 2276475"/>
                <a:gd name="connsiteY24" fmla="*/ 2474190 h 3333750"/>
                <a:gd name="connsiteX25" fmla="*/ 1834678 w 2276475"/>
                <a:gd name="connsiteY25" fmla="*/ 2631990 h 3333750"/>
                <a:gd name="connsiteX26" fmla="*/ 1673225 w 2276475"/>
                <a:gd name="connsiteY26" fmla="*/ 2698751 h 3333750"/>
                <a:gd name="connsiteX27" fmla="*/ 1514818 w 2276475"/>
                <a:gd name="connsiteY27" fmla="*/ 2631990 h 3333750"/>
                <a:gd name="connsiteX28" fmla="*/ 1447800 w 2276475"/>
                <a:gd name="connsiteY28" fmla="*/ 2474190 h 3333750"/>
                <a:gd name="connsiteX29" fmla="*/ 1514818 w 2276475"/>
                <a:gd name="connsiteY29" fmla="*/ 2316390 h 3333750"/>
                <a:gd name="connsiteX30" fmla="*/ 1676272 w 2276475"/>
                <a:gd name="connsiteY30" fmla="*/ 2252663 h 3333750"/>
                <a:gd name="connsiteX31" fmla="*/ 122238 w 2276475"/>
                <a:gd name="connsiteY31" fmla="*/ 2193925 h 3333750"/>
                <a:gd name="connsiteX32" fmla="*/ 122238 w 2276475"/>
                <a:gd name="connsiteY32" fmla="*/ 2203756 h 3333750"/>
                <a:gd name="connsiteX33" fmla="*/ 122238 w 2276475"/>
                <a:gd name="connsiteY33" fmla="*/ 2374283 h 3333750"/>
                <a:gd name="connsiteX34" fmla="*/ 122238 w 2276475"/>
                <a:gd name="connsiteY34" fmla="*/ 2574870 h 3333750"/>
                <a:gd name="connsiteX35" fmla="*/ 122238 w 2276475"/>
                <a:gd name="connsiteY35" fmla="*/ 2747963 h 3333750"/>
                <a:gd name="connsiteX36" fmla="*/ 256628 w 2276475"/>
                <a:gd name="connsiteY36" fmla="*/ 2747963 h 3333750"/>
                <a:gd name="connsiteX37" fmla="*/ 2149850 w 2276475"/>
                <a:gd name="connsiteY37" fmla="*/ 2747963 h 3333750"/>
                <a:gd name="connsiteX38" fmla="*/ 2154238 w 2276475"/>
                <a:gd name="connsiteY38" fmla="*/ 2747963 h 3333750"/>
                <a:gd name="connsiteX39" fmla="*/ 2154238 w 2276475"/>
                <a:gd name="connsiteY39" fmla="*/ 2193925 h 3333750"/>
                <a:gd name="connsiteX40" fmla="*/ 2019847 w 2276475"/>
                <a:gd name="connsiteY40" fmla="*/ 2193925 h 3333750"/>
                <a:gd name="connsiteX41" fmla="*/ 126626 w 2276475"/>
                <a:gd name="connsiteY41" fmla="*/ 2193925 h 3333750"/>
                <a:gd name="connsiteX42" fmla="*/ 399008 w 2276475"/>
                <a:gd name="connsiteY42" fmla="*/ 1808163 h 3333750"/>
                <a:gd name="connsiteX43" fmla="*/ 1342482 w 2276475"/>
                <a:gd name="connsiteY43" fmla="*/ 1808163 h 3333750"/>
                <a:gd name="connsiteX44" fmla="*/ 1403351 w 2276475"/>
                <a:gd name="connsiteY44" fmla="*/ 1869282 h 3333750"/>
                <a:gd name="connsiteX45" fmla="*/ 1342482 w 2276475"/>
                <a:gd name="connsiteY45" fmla="*/ 1930401 h 3333750"/>
                <a:gd name="connsiteX46" fmla="*/ 399008 w 2276475"/>
                <a:gd name="connsiteY46" fmla="*/ 1930401 h 3333750"/>
                <a:gd name="connsiteX47" fmla="*/ 338138 w 2276475"/>
                <a:gd name="connsiteY47" fmla="*/ 1869282 h 3333750"/>
                <a:gd name="connsiteX48" fmla="*/ 399008 w 2276475"/>
                <a:gd name="connsiteY48" fmla="*/ 1808163 h 3333750"/>
                <a:gd name="connsiteX49" fmla="*/ 1674020 w 2276475"/>
                <a:gd name="connsiteY49" fmla="*/ 1692275 h 3333750"/>
                <a:gd name="connsiteX50" fmla="*/ 1570038 w 2276475"/>
                <a:gd name="connsiteY50" fmla="*/ 1793141 h 3333750"/>
                <a:gd name="connsiteX51" fmla="*/ 1674020 w 2276475"/>
                <a:gd name="connsiteY51" fmla="*/ 1897063 h 3333750"/>
                <a:gd name="connsiteX52" fmla="*/ 1778001 w 2276475"/>
                <a:gd name="connsiteY52" fmla="*/ 1796197 h 3333750"/>
                <a:gd name="connsiteX53" fmla="*/ 1747418 w 2276475"/>
                <a:gd name="connsiteY53" fmla="*/ 1722840 h 3333750"/>
                <a:gd name="connsiteX54" fmla="*/ 1674020 w 2276475"/>
                <a:gd name="connsiteY54" fmla="*/ 1692275 h 3333750"/>
                <a:gd name="connsiteX55" fmla="*/ 1673225 w 2276475"/>
                <a:gd name="connsiteY55" fmla="*/ 1571625 h 3333750"/>
                <a:gd name="connsiteX56" fmla="*/ 1834678 w 2276475"/>
                <a:gd name="connsiteY56" fmla="*/ 1638387 h 3333750"/>
                <a:gd name="connsiteX57" fmla="*/ 1898650 w 2276475"/>
                <a:gd name="connsiteY57" fmla="*/ 1796186 h 3333750"/>
                <a:gd name="connsiteX58" fmla="*/ 1673225 w 2276475"/>
                <a:gd name="connsiteY58" fmla="*/ 2017713 h 3333750"/>
                <a:gd name="connsiteX59" fmla="*/ 1447800 w 2276475"/>
                <a:gd name="connsiteY59" fmla="*/ 1796186 h 3333750"/>
                <a:gd name="connsiteX60" fmla="*/ 1673225 w 2276475"/>
                <a:gd name="connsiteY60" fmla="*/ 1571625 h 3333750"/>
                <a:gd name="connsiteX61" fmla="*/ 122238 w 2276475"/>
                <a:gd name="connsiteY61" fmla="*/ 1519238 h 3333750"/>
                <a:gd name="connsiteX62" fmla="*/ 122238 w 2276475"/>
                <a:gd name="connsiteY62" fmla="*/ 1970070 h 3333750"/>
                <a:gd name="connsiteX63" fmla="*/ 122238 w 2276475"/>
                <a:gd name="connsiteY63" fmla="*/ 2073275 h 3333750"/>
                <a:gd name="connsiteX64" fmla="*/ 256628 w 2276475"/>
                <a:gd name="connsiteY64" fmla="*/ 2073275 h 3333750"/>
                <a:gd name="connsiteX65" fmla="*/ 2149850 w 2276475"/>
                <a:gd name="connsiteY65" fmla="*/ 2073275 h 3333750"/>
                <a:gd name="connsiteX66" fmla="*/ 2154238 w 2276475"/>
                <a:gd name="connsiteY66" fmla="*/ 2073275 h 3333750"/>
                <a:gd name="connsiteX67" fmla="*/ 2154238 w 2276475"/>
                <a:gd name="connsiteY67" fmla="*/ 1833306 h 3333750"/>
                <a:gd name="connsiteX68" fmla="*/ 2154238 w 2276475"/>
                <a:gd name="connsiteY68" fmla="*/ 1541561 h 3333750"/>
                <a:gd name="connsiteX69" fmla="*/ 2154238 w 2276475"/>
                <a:gd name="connsiteY69" fmla="*/ 1519238 h 3333750"/>
                <a:gd name="connsiteX70" fmla="*/ 2019847 w 2276475"/>
                <a:gd name="connsiteY70" fmla="*/ 1519238 h 3333750"/>
                <a:gd name="connsiteX71" fmla="*/ 126626 w 2276475"/>
                <a:gd name="connsiteY71" fmla="*/ 1519238 h 3333750"/>
                <a:gd name="connsiteX72" fmla="*/ 399000 w 2276475"/>
                <a:gd name="connsiteY72" fmla="*/ 1143000 h 3333750"/>
                <a:gd name="connsiteX73" fmla="*/ 1339314 w 2276475"/>
                <a:gd name="connsiteY73" fmla="*/ 1143000 h 3333750"/>
                <a:gd name="connsiteX74" fmla="*/ 1400176 w 2276475"/>
                <a:gd name="connsiteY74" fmla="*/ 1203325 h 3333750"/>
                <a:gd name="connsiteX75" fmla="*/ 1339314 w 2276475"/>
                <a:gd name="connsiteY75" fmla="*/ 1263650 h 3333750"/>
                <a:gd name="connsiteX76" fmla="*/ 399000 w 2276475"/>
                <a:gd name="connsiteY76" fmla="*/ 1263650 h 3333750"/>
                <a:gd name="connsiteX77" fmla="*/ 338138 w 2276475"/>
                <a:gd name="connsiteY77" fmla="*/ 1203325 h 3333750"/>
                <a:gd name="connsiteX78" fmla="*/ 399000 w 2276475"/>
                <a:gd name="connsiteY78" fmla="*/ 1143000 h 3333750"/>
                <a:gd name="connsiteX79" fmla="*/ 1674020 w 2276475"/>
                <a:gd name="connsiteY79" fmla="*/ 1012825 h 3333750"/>
                <a:gd name="connsiteX80" fmla="*/ 1603679 w 2276475"/>
                <a:gd name="connsiteY80" fmla="*/ 1043153 h 3333750"/>
                <a:gd name="connsiteX81" fmla="*/ 1570038 w 2276475"/>
                <a:gd name="connsiteY81" fmla="*/ 1115942 h 3333750"/>
                <a:gd name="connsiteX82" fmla="*/ 1674020 w 2276475"/>
                <a:gd name="connsiteY82" fmla="*/ 1216025 h 3333750"/>
                <a:gd name="connsiteX83" fmla="*/ 1778001 w 2276475"/>
                <a:gd name="connsiteY83" fmla="*/ 1115942 h 3333750"/>
                <a:gd name="connsiteX84" fmla="*/ 1747418 w 2276475"/>
                <a:gd name="connsiteY84" fmla="*/ 1043153 h 3333750"/>
                <a:gd name="connsiteX85" fmla="*/ 1674020 w 2276475"/>
                <a:gd name="connsiteY85" fmla="*/ 1012825 h 3333750"/>
                <a:gd name="connsiteX86" fmla="*/ 1673225 w 2276475"/>
                <a:gd name="connsiteY86" fmla="*/ 890588 h 3333750"/>
                <a:gd name="connsiteX87" fmla="*/ 1676272 w 2276475"/>
                <a:gd name="connsiteY87" fmla="*/ 890588 h 3333750"/>
                <a:gd name="connsiteX88" fmla="*/ 1831632 w 2276475"/>
                <a:gd name="connsiteY88" fmla="*/ 957350 h 3333750"/>
                <a:gd name="connsiteX89" fmla="*/ 1898650 w 2276475"/>
                <a:gd name="connsiteY89" fmla="*/ 1115149 h 3333750"/>
                <a:gd name="connsiteX90" fmla="*/ 1673225 w 2276475"/>
                <a:gd name="connsiteY90" fmla="*/ 1336676 h 3333750"/>
                <a:gd name="connsiteX91" fmla="*/ 1447800 w 2276475"/>
                <a:gd name="connsiteY91" fmla="*/ 1115149 h 3333750"/>
                <a:gd name="connsiteX92" fmla="*/ 1514818 w 2276475"/>
                <a:gd name="connsiteY92" fmla="*/ 954315 h 3333750"/>
                <a:gd name="connsiteX93" fmla="*/ 1673225 w 2276475"/>
                <a:gd name="connsiteY93" fmla="*/ 890588 h 3333750"/>
                <a:gd name="connsiteX94" fmla="*/ 122238 w 2276475"/>
                <a:gd name="connsiteY94" fmla="*/ 844550 h 3333750"/>
                <a:gd name="connsiteX95" fmla="*/ 122238 w 2276475"/>
                <a:gd name="connsiteY95" fmla="*/ 1398588 h 3333750"/>
                <a:gd name="connsiteX96" fmla="*/ 256628 w 2276475"/>
                <a:gd name="connsiteY96" fmla="*/ 1398588 h 3333750"/>
                <a:gd name="connsiteX97" fmla="*/ 2149850 w 2276475"/>
                <a:gd name="connsiteY97" fmla="*/ 1398588 h 3333750"/>
                <a:gd name="connsiteX98" fmla="*/ 2154238 w 2276475"/>
                <a:gd name="connsiteY98" fmla="*/ 1398588 h 3333750"/>
                <a:gd name="connsiteX99" fmla="*/ 2154238 w 2276475"/>
                <a:gd name="connsiteY99" fmla="*/ 1341995 h 3333750"/>
                <a:gd name="connsiteX100" fmla="*/ 2154238 w 2276475"/>
                <a:gd name="connsiteY100" fmla="*/ 1128212 h 3333750"/>
                <a:gd name="connsiteX101" fmla="*/ 2154238 w 2276475"/>
                <a:gd name="connsiteY101" fmla="*/ 844550 h 3333750"/>
                <a:gd name="connsiteX102" fmla="*/ 2019847 w 2276475"/>
                <a:gd name="connsiteY102" fmla="*/ 844550 h 3333750"/>
                <a:gd name="connsiteX103" fmla="*/ 126626 w 2276475"/>
                <a:gd name="connsiteY103" fmla="*/ 844550 h 3333750"/>
                <a:gd name="connsiteX104" fmla="*/ 395840 w 2276475"/>
                <a:gd name="connsiteY104" fmla="*/ 471488 h 3333750"/>
                <a:gd name="connsiteX105" fmla="*/ 1342474 w 2276475"/>
                <a:gd name="connsiteY105" fmla="*/ 471488 h 3333750"/>
                <a:gd name="connsiteX106" fmla="*/ 1403351 w 2276475"/>
                <a:gd name="connsiteY106" fmla="*/ 531813 h 3333750"/>
                <a:gd name="connsiteX107" fmla="*/ 1342474 w 2276475"/>
                <a:gd name="connsiteY107" fmla="*/ 592138 h 3333750"/>
                <a:gd name="connsiteX108" fmla="*/ 395840 w 2276475"/>
                <a:gd name="connsiteY108" fmla="*/ 592138 h 3333750"/>
                <a:gd name="connsiteX109" fmla="*/ 334963 w 2276475"/>
                <a:gd name="connsiteY109" fmla="*/ 531813 h 3333750"/>
                <a:gd name="connsiteX110" fmla="*/ 395840 w 2276475"/>
                <a:gd name="connsiteY110" fmla="*/ 471488 h 3333750"/>
                <a:gd name="connsiteX111" fmla="*/ 1677078 w 2276475"/>
                <a:gd name="connsiteY111" fmla="*/ 331788 h 3333750"/>
                <a:gd name="connsiteX112" fmla="*/ 1570038 w 2276475"/>
                <a:gd name="connsiteY112" fmla="*/ 431872 h 3333750"/>
                <a:gd name="connsiteX113" fmla="*/ 1600621 w 2276475"/>
                <a:gd name="connsiteY113" fmla="*/ 504660 h 3333750"/>
                <a:gd name="connsiteX114" fmla="*/ 1674020 w 2276475"/>
                <a:gd name="connsiteY114" fmla="*/ 534988 h 3333750"/>
                <a:gd name="connsiteX115" fmla="*/ 1747418 w 2276475"/>
                <a:gd name="connsiteY115" fmla="*/ 504660 h 3333750"/>
                <a:gd name="connsiteX116" fmla="*/ 1778001 w 2276475"/>
                <a:gd name="connsiteY116" fmla="*/ 434905 h 3333750"/>
                <a:gd name="connsiteX117" fmla="*/ 1677078 w 2276475"/>
                <a:gd name="connsiteY117" fmla="*/ 331788 h 3333750"/>
                <a:gd name="connsiteX118" fmla="*/ 1676272 w 2276475"/>
                <a:gd name="connsiteY118" fmla="*/ 209550 h 3333750"/>
                <a:gd name="connsiteX119" fmla="*/ 1898650 w 2276475"/>
                <a:gd name="connsiteY119" fmla="*/ 434910 h 3333750"/>
                <a:gd name="connsiteX120" fmla="*/ 1831632 w 2276475"/>
                <a:gd name="connsiteY120" fmla="*/ 593272 h 3333750"/>
                <a:gd name="connsiteX121" fmla="*/ 1673225 w 2276475"/>
                <a:gd name="connsiteY121" fmla="*/ 657225 h 3333750"/>
                <a:gd name="connsiteX122" fmla="*/ 1670179 w 2276475"/>
                <a:gd name="connsiteY122" fmla="*/ 657225 h 3333750"/>
                <a:gd name="connsiteX123" fmla="*/ 1514818 w 2276475"/>
                <a:gd name="connsiteY123" fmla="*/ 590226 h 3333750"/>
                <a:gd name="connsiteX124" fmla="*/ 1447800 w 2276475"/>
                <a:gd name="connsiteY124" fmla="*/ 431865 h 3333750"/>
                <a:gd name="connsiteX125" fmla="*/ 1676272 w 2276475"/>
                <a:gd name="connsiteY125" fmla="*/ 209550 h 3333750"/>
                <a:gd name="connsiteX126" fmla="*/ 128322 w 2276475"/>
                <a:gd name="connsiteY126" fmla="*/ 122238 h 3333750"/>
                <a:gd name="connsiteX127" fmla="*/ 122238 w 2276475"/>
                <a:gd name="connsiteY127" fmla="*/ 155669 h 3333750"/>
                <a:gd name="connsiteX128" fmla="*/ 122238 w 2276475"/>
                <a:gd name="connsiteY128" fmla="*/ 723900 h 3333750"/>
                <a:gd name="connsiteX129" fmla="*/ 256628 w 2276475"/>
                <a:gd name="connsiteY129" fmla="*/ 723900 h 3333750"/>
                <a:gd name="connsiteX130" fmla="*/ 2149850 w 2276475"/>
                <a:gd name="connsiteY130" fmla="*/ 723900 h 3333750"/>
                <a:gd name="connsiteX131" fmla="*/ 2154238 w 2276475"/>
                <a:gd name="connsiteY131" fmla="*/ 723900 h 3333750"/>
                <a:gd name="connsiteX132" fmla="*/ 2154238 w 2276475"/>
                <a:gd name="connsiteY132" fmla="*/ 152630 h 3333750"/>
                <a:gd name="connsiteX133" fmla="*/ 2148154 w 2276475"/>
                <a:gd name="connsiteY133" fmla="*/ 122238 h 3333750"/>
                <a:gd name="connsiteX134" fmla="*/ 128322 w 2276475"/>
                <a:gd name="connsiteY134" fmla="*/ 122238 h 3333750"/>
                <a:gd name="connsiteX135" fmla="*/ 106520 w 2276475"/>
                <a:gd name="connsiteY135" fmla="*/ 0 h 3333750"/>
                <a:gd name="connsiteX136" fmla="*/ 2169956 w 2276475"/>
                <a:gd name="connsiteY136" fmla="*/ 0 h 3333750"/>
                <a:gd name="connsiteX137" fmla="*/ 2197346 w 2276475"/>
                <a:gd name="connsiteY137" fmla="*/ 6078 h 3333750"/>
                <a:gd name="connsiteX138" fmla="*/ 2276475 w 2276475"/>
                <a:gd name="connsiteY138" fmla="*/ 151949 h 3333750"/>
                <a:gd name="connsiteX139" fmla="*/ 2276475 w 2276475"/>
                <a:gd name="connsiteY139" fmla="*/ 784225 h 3333750"/>
                <a:gd name="connsiteX140" fmla="*/ 2276475 w 2276475"/>
                <a:gd name="connsiteY140" fmla="*/ 1127458 h 3333750"/>
                <a:gd name="connsiteX141" fmla="*/ 2276475 w 2276475"/>
                <a:gd name="connsiteY141" fmla="*/ 1446550 h 3333750"/>
                <a:gd name="connsiteX142" fmla="*/ 2276475 w 2276475"/>
                <a:gd name="connsiteY142" fmla="*/ 1458913 h 3333750"/>
                <a:gd name="connsiteX143" fmla="*/ 2276475 w 2276475"/>
                <a:gd name="connsiteY143" fmla="*/ 1573943 h 3333750"/>
                <a:gd name="connsiteX144" fmla="*/ 2276475 w 2276475"/>
                <a:gd name="connsiteY144" fmla="*/ 1832499 h 3333750"/>
                <a:gd name="connsiteX145" fmla="*/ 2276475 w 2276475"/>
                <a:gd name="connsiteY145" fmla="*/ 2133600 h 3333750"/>
                <a:gd name="connsiteX146" fmla="*/ 2276475 w 2276475"/>
                <a:gd name="connsiteY146" fmla="*/ 2808288 h 3333750"/>
                <a:gd name="connsiteX147" fmla="*/ 2276475 w 2276475"/>
                <a:gd name="connsiteY147" fmla="*/ 3184841 h 3333750"/>
                <a:gd name="connsiteX148" fmla="*/ 2197346 w 2276475"/>
                <a:gd name="connsiteY148" fmla="*/ 3327672 h 3333750"/>
                <a:gd name="connsiteX149" fmla="*/ 2169956 w 2276475"/>
                <a:gd name="connsiteY149" fmla="*/ 3333750 h 3333750"/>
                <a:gd name="connsiteX150" fmla="*/ 106520 w 2276475"/>
                <a:gd name="connsiteY150" fmla="*/ 3333750 h 3333750"/>
                <a:gd name="connsiteX151" fmla="*/ 79129 w 2276475"/>
                <a:gd name="connsiteY151" fmla="*/ 3327672 h 3333750"/>
                <a:gd name="connsiteX152" fmla="*/ 0 w 2276475"/>
                <a:gd name="connsiteY152" fmla="*/ 3184841 h 3333750"/>
                <a:gd name="connsiteX153" fmla="*/ 0 w 2276475"/>
                <a:gd name="connsiteY153" fmla="*/ 2808288 h 3333750"/>
                <a:gd name="connsiteX154" fmla="*/ 0 w 2276475"/>
                <a:gd name="connsiteY154" fmla="*/ 2574008 h 3333750"/>
                <a:gd name="connsiteX155" fmla="*/ 0 w 2276475"/>
                <a:gd name="connsiteY155" fmla="*/ 2373436 h 3333750"/>
                <a:gd name="connsiteX156" fmla="*/ 0 w 2276475"/>
                <a:gd name="connsiteY156" fmla="*/ 2139768 h 3333750"/>
                <a:gd name="connsiteX157" fmla="*/ 0 w 2276475"/>
                <a:gd name="connsiteY157" fmla="*/ 2133600 h 3333750"/>
                <a:gd name="connsiteX158" fmla="*/ 0 w 2276475"/>
                <a:gd name="connsiteY158" fmla="*/ 2067930 h 3333750"/>
                <a:gd name="connsiteX159" fmla="*/ 0 w 2276475"/>
                <a:gd name="connsiteY159" fmla="*/ 1969253 h 3333750"/>
                <a:gd name="connsiteX160" fmla="*/ 0 w 2276475"/>
                <a:gd name="connsiteY160" fmla="*/ 1458913 h 3333750"/>
                <a:gd name="connsiteX161" fmla="*/ 0 w 2276475"/>
                <a:gd name="connsiteY161" fmla="*/ 784225 h 3333750"/>
                <a:gd name="connsiteX162" fmla="*/ 0 w 2276475"/>
                <a:gd name="connsiteY162" fmla="*/ 154988 h 3333750"/>
                <a:gd name="connsiteX163" fmla="*/ 79129 w 2276475"/>
                <a:gd name="connsiteY163" fmla="*/ 6078 h 3333750"/>
                <a:gd name="connsiteX164" fmla="*/ 106520 w 2276475"/>
                <a:gd name="connsiteY164" fmla="*/ 0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2276475" h="3333750">
                  <a:moveTo>
                    <a:pt x="122238" y="2868613"/>
                  </a:moveTo>
                  <a:lnTo>
                    <a:pt x="122238" y="3185748"/>
                  </a:lnTo>
                  <a:cubicBezTo>
                    <a:pt x="122238" y="3200944"/>
                    <a:pt x="125280" y="3210062"/>
                    <a:pt x="128322" y="3213101"/>
                  </a:cubicBezTo>
                  <a:cubicBezTo>
                    <a:pt x="2148154" y="3213101"/>
                    <a:pt x="2148154" y="3213101"/>
                    <a:pt x="2148154" y="3213101"/>
                  </a:cubicBezTo>
                  <a:cubicBezTo>
                    <a:pt x="2151196" y="3210062"/>
                    <a:pt x="2154238" y="3200944"/>
                    <a:pt x="2154238" y="3185748"/>
                  </a:cubicBezTo>
                  <a:lnTo>
                    <a:pt x="2154238" y="2868613"/>
                  </a:lnTo>
                  <a:lnTo>
                    <a:pt x="2019847" y="2868613"/>
                  </a:lnTo>
                  <a:cubicBezTo>
                    <a:pt x="692797" y="2868613"/>
                    <a:pt x="264716" y="2868613"/>
                    <a:pt x="126626" y="2868613"/>
                  </a:cubicBezTo>
                  <a:close/>
                  <a:moveTo>
                    <a:pt x="399008" y="2470150"/>
                  </a:moveTo>
                  <a:cubicBezTo>
                    <a:pt x="1342482" y="2470150"/>
                    <a:pt x="1342482" y="2470150"/>
                    <a:pt x="1342482" y="2470150"/>
                  </a:cubicBezTo>
                  <a:cubicBezTo>
                    <a:pt x="1375960" y="2470150"/>
                    <a:pt x="1403351" y="2497654"/>
                    <a:pt x="1403351" y="2531269"/>
                  </a:cubicBezTo>
                  <a:cubicBezTo>
                    <a:pt x="1403351" y="2564885"/>
                    <a:pt x="1375960" y="2592388"/>
                    <a:pt x="1342482" y="2592388"/>
                  </a:cubicBezTo>
                  <a:cubicBezTo>
                    <a:pt x="399008" y="2592388"/>
                    <a:pt x="399008" y="2592388"/>
                    <a:pt x="399008" y="2592388"/>
                  </a:cubicBezTo>
                  <a:cubicBezTo>
                    <a:pt x="365529" y="2592388"/>
                    <a:pt x="338138" y="2564885"/>
                    <a:pt x="338138" y="2531269"/>
                  </a:cubicBezTo>
                  <a:cubicBezTo>
                    <a:pt x="338138" y="2497654"/>
                    <a:pt x="365529" y="2470150"/>
                    <a:pt x="399008" y="2470150"/>
                  </a:cubicBezTo>
                  <a:close/>
                  <a:moveTo>
                    <a:pt x="1677078" y="2373313"/>
                  </a:moveTo>
                  <a:cubicBezTo>
                    <a:pt x="1646495" y="2373313"/>
                    <a:pt x="1618971" y="2385444"/>
                    <a:pt x="1600621" y="2403641"/>
                  </a:cubicBezTo>
                  <a:cubicBezTo>
                    <a:pt x="1582271" y="2421839"/>
                    <a:pt x="1570038" y="2446101"/>
                    <a:pt x="1570038" y="2473397"/>
                  </a:cubicBezTo>
                  <a:cubicBezTo>
                    <a:pt x="1570038" y="2500692"/>
                    <a:pt x="1582271" y="2527988"/>
                    <a:pt x="1600621" y="2546185"/>
                  </a:cubicBezTo>
                  <a:cubicBezTo>
                    <a:pt x="1618971" y="2564382"/>
                    <a:pt x="1646495" y="2576513"/>
                    <a:pt x="1674020" y="2576513"/>
                  </a:cubicBezTo>
                  <a:cubicBezTo>
                    <a:pt x="1701544" y="2576513"/>
                    <a:pt x="1729069" y="2564382"/>
                    <a:pt x="1747418" y="2546185"/>
                  </a:cubicBezTo>
                  <a:cubicBezTo>
                    <a:pt x="1768826" y="2524955"/>
                    <a:pt x="1778001" y="2500692"/>
                    <a:pt x="1778001" y="2473397"/>
                  </a:cubicBezTo>
                  <a:cubicBezTo>
                    <a:pt x="1778001" y="2418806"/>
                    <a:pt x="1732127" y="2373313"/>
                    <a:pt x="1677078" y="2373313"/>
                  </a:cubicBezTo>
                  <a:close/>
                  <a:moveTo>
                    <a:pt x="1676272" y="2252663"/>
                  </a:moveTo>
                  <a:cubicBezTo>
                    <a:pt x="1798123" y="2252663"/>
                    <a:pt x="1898650" y="2352805"/>
                    <a:pt x="1898650" y="2474190"/>
                  </a:cubicBezTo>
                  <a:cubicBezTo>
                    <a:pt x="1898650" y="2534882"/>
                    <a:pt x="1877326" y="2589505"/>
                    <a:pt x="1834678" y="2631990"/>
                  </a:cubicBezTo>
                  <a:cubicBezTo>
                    <a:pt x="1792030" y="2674474"/>
                    <a:pt x="1734151" y="2698751"/>
                    <a:pt x="1673225" y="2698751"/>
                  </a:cubicBezTo>
                  <a:cubicBezTo>
                    <a:pt x="1612300" y="2698751"/>
                    <a:pt x="1557466" y="2674474"/>
                    <a:pt x="1514818" y="2631990"/>
                  </a:cubicBezTo>
                  <a:cubicBezTo>
                    <a:pt x="1472171" y="2589505"/>
                    <a:pt x="1447800" y="2534882"/>
                    <a:pt x="1447800" y="2474190"/>
                  </a:cubicBezTo>
                  <a:cubicBezTo>
                    <a:pt x="1447800" y="2416532"/>
                    <a:pt x="1472171" y="2358875"/>
                    <a:pt x="1514818" y="2316390"/>
                  </a:cubicBezTo>
                  <a:cubicBezTo>
                    <a:pt x="1557466" y="2276940"/>
                    <a:pt x="1615346" y="2252663"/>
                    <a:pt x="1676272" y="2252663"/>
                  </a:cubicBezTo>
                  <a:close/>
                  <a:moveTo>
                    <a:pt x="122238" y="2193925"/>
                  </a:moveTo>
                  <a:lnTo>
                    <a:pt x="122238" y="2203756"/>
                  </a:lnTo>
                  <a:cubicBezTo>
                    <a:pt x="122238" y="2374283"/>
                    <a:pt x="122238" y="2374283"/>
                    <a:pt x="122238" y="2374283"/>
                  </a:cubicBezTo>
                  <a:cubicBezTo>
                    <a:pt x="122238" y="2574870"/>
                    <a:pt x="122238" y="2574870"/>
                    <a:pt x="122238" y="2574870"/>
                  </a:cubicBezTo>
                  <a:lnTo>
                    <a:pt x="122238" y="2747963"/>
                  </a:lnTo>
                  <a:lnTo>
                    <a:pt x="256628" y="2747963"/>
                  </a:lnTo>
                  <a:cubicBezTo>
                    <a:pt x="1583679" y="2747963"/>
                    <a:pt x="2011759" y="2747963"/>
                    <a:pt x="2149850" y="2747963"/>
                  </a:cubicBezTo>
                  <a:lnTo>
                    <a:pt x="2154238" y="2747963"/>
                  </a:lnTo>
                  <a:lnTo>
                    <a:pt x="2154238" y="2193925"/>
                  </a:lnTo>
                  <a:lnTo>
                    <a:pt x="2019847" y="2193925"/>
                  </a:lnTo>
                  <a:cubicBezTo>
                    <a:pt x="692797" y="2193925"/>
                    <a:pt x="264716" y="2193925"/>
                    <a:pt x="126626" y="2193925"/>
                  </a:cubicBezTo>
                  <a:close/>
                  <a:moveTo>
                    <a:pt x="399008" y="1808163"/>
                  </a:moveTo>
                  <a:cubicBezTo>
                    <a:pt x="1342482" y="1808163"/>
                    <a:pt x="1342482" y="1808163"/>
                    <a:pt x="1342482" y="1808163"/>
                  </a:cubicBezTo>
                  <a:cubicBezTo>
                    <a:pt x="1375960" y="1808163"/>
                    <a:pt x="1403351" y="1835666"/>
                    <a:pt x="1403351" y="1869282"/>
                  </a:cubicBezTo>
                  <a:cubicBezTo>
                    <a:pt x="1403351" y="1902897"/>
                    <a:pt x="1375960" y="1930401"/>
                    <a:pt x="1342482" y="1930401"/>
                  </a:cubicBezTo>
                  <a:cubicBezTo>
                    <a:pt x="399008" y="1930401"/>
                    <a:pt x="399008" y="1930401"/>
                    <a:pt x="399008" y="1930401"/>
                  </a:cubicBezTo>
                  <a:cubicBezTo>
                    <a:pt x="365529" y="1930401"/>
                    <a:pt x="338138" y="1902897"/>
                    <a:pt x="338138" y="1869282"/>
                  </a:cubicBezTo>
                  <a:cubicBezTo>
                    <a:pt x="338138" y="1835666"/>
                    <a:pt x="365529" y="1808163"/>
                    <a:pt x="399008" y="1808163"/>
                  </a:cubicBezTo>
                  <a:close/>
                  <a:moveTo>
                    <a:pt x="1674020" y="1692275"/>
                  </a:moveTo>
                  <a:cubicBezTo>
                    <a:pt x="1618971" y="1692275"/>
                    <a:pt x="1570038" y="1741180"/>
                    <a:pt x="1570038" y="1793141"/>
                  </a:cubicBezTo>
                  <a:cubicBezTo>
                    <a:pt x="1570038" y="1851215"/>
                    <a:pt x="1618971" y="1897063"/>
                    <a:pt x="1674020" y="1897063"/>
                  </a:cubicBezTo>
                  <a:cubicBezTo>
                    <a:pt x="1729069" y="1897063"/>
                    <a:pt x="1778001" y="1851215"/>
                    <a:pt x="1778001" y="1796197"/>
                  </a:cubicBezTo>
                  <a:cubicBezTo>
                    <a:pt x="1778001" y="1768689"/>
                    <a:pt x="1768826" y="1744236"/>
                    <a:pt x="1747418" y="1722840"/>
                  </a:cubicBezTo>
                  <a:cubicBezTo>
                    <a:pt x="1729069" y="1701445"/>
                    <a:pt x="1701544" y="1692275"/>
                    <a:pt x="1674020" y="1692275"/>
                  </a:cubicBezTo>
                  <a:close/>
                  <a:moveTo>
                    <a:pt x="1673225" y="1571625"/>
                  </a:moveTo>
                  <a:cubicBezTo>
                    <a:pt x="1731105" y="1571625"/>
                    <a:pt x="1792030" y="1595902"/>
                    <a:pt x="1834678" y="1638387"/>
                  </a:cubicBezTo>
                  <a:cubicBezTo>
                    <a:pt x="1877326" y="1680871"/>
                    <a:pt x="1898650" y="1738529"/>
                    <a:pt x="1898650" y="1796186"/>
                  </a:cubicBezTo>
                  <a:cubicBezTo>
                    <a:pt x="1898650" y="1917571"/>
                    <a:pt x="1795077" y="2017713"/>
                    <a:pt x="1673225" y="2017713"/>
                  </a:cubicBezTo>
                  <a:cubicBezTo>
                    <a:pt x="1548328" y="2017713"/>
                    <a:pt x="1447800" y="1917571"/>
                    <a:pt x="1447800" y="1796186"/>
                  </a:cubicBezTo>
                  <a:cubicBezTo>
                    <a:pt x="1447800" y="1674802"/>
                    <a:pt x="1551374" y="1571625"/>
                    <a:pt x="1673225" y="1571625"/>
                  </a:cubicBezTo>
                  <a:close/>
                  <a:moveTo>
                    <a:pt x="122238" y="1519238"/>
                  </a:moveTo>
                  <a:lnTo>
                    <a:pt x="122238" y="1970070"/>
                  </a:lnTo>
                  <a:lnTo>
                    <a:pt x="122238" y="2073275"/>
                  </a:lnTo>
                  <a:lnTo>
                    <a:pt x="256628" y="2073275"/>
                  </a:lnTo>
                  <a:cubicBezTo>
                    <a:pt x="1583679" y="2073275"/>
                    <a:pt x="2011759" y="2073275"/>
                    <a:pt x="2149850" y="2073275"/>
                  </a:cubicBezTo>
                  <a:lnTo>
                    <a:pt x="2154238" y="2073275"/>
                  </a:lnTo>
                  <a:lnTo>
                    <a:pt x="2154238" y="1833306"/>
                  </a:lnTo>
                  <a:cubicBezTo>
                    <a:pt x="2154238" y="1688564"/>
                    <a:pt x="2154238" y="1598101"/>
                    <a:pt x="2154238" y="1541561"/>
                  </a:cubicBezTo>
                  <a:lnTo>
                    <a:pt x="2154238" y="1519238"/>
                  </a:lnTo>
                  <a:lnTo>
                    <a:pt x="2019847" y="1519238"/>
                  </a:lnTo>
                  <a:cubicBezTo>
                    <a:pt x="692797" y="1519238"/>
                    <a:pt x="264716" y="1519238"/>
                    <a:pt x="126626" y="1519238"/>
                  </a:cubicBezTo>
                  <a:close/>
                  <a:moveTo>
                    <a:pt x="399000" y="1143000"/>
                  </a:moveTo>
                  <a:cubicBezTo>
                    <a:pt x="1339314" y="1143000"/>
                    <a:pt x="1339314" y="1143000"/>
                    <a:pt x="1339314" y="1143000"/>
                  </a:cubicBezTo>
                  <a:cubicBezTo>
                    <a:pt x="1372788" y="1143000"/>
                    <a:pt x="1400176" y="1170146"/>
                    <a:pt x="1400176" y="1203325"/>
                  </a:cubicBezTo>
                  <a:cubicBezTo>
                    <a:pt x="1400176" y="1236504"/>
                    <a:pt x="1372788" y="1263650"/>
                    <a:pt x="1339314" y="1263650"/>
                  </a:cubicBezTo>
                  <a:cubicBezTo>
                    <a:pt x="399000" y="1263650"/>
                    <a:pt x="399000" y="1263650"/>
                    <a:pt x="399000" y="1263650"/>
                  </a:cubicBezTo>
                  <a:cubicBezTo>
                    <a:pt x="365526" y="1263650"/>
                    <a:pt x="338138" y="1236504"/>
                    <a:pt x="338138" y="1203325"/>
                  </a:cubicBezTo>
                  <a:cubicBezTo>
                    <a:pt x="338138" y="1170146"/>
                    <a:pt x="365526" y="1143000"/>
                    <a:pt x="399000" y="1143000"/>
                  </a:cubicBezTo>
                  <a:close/>
                  <a:moveTo>
                    <a:pt x="1674020" y="1012825"/>
                  </a:moveTo>
                  <a:cubicBezTo>
                    <a:pt x="1646495" y="1012825"/>
                    <a:pt x="1622029" y="1021924"/>
                    <a:pt x="1603679" y="1043153"/>
                  </a:cubicBezTo>
                  <a:cubicBezTo>
                    <a:pt x="1582271" y="1061351"/>
                    <a:pt x="1570038" y="1088646"/>
                    <a:pt x="1570038" y="1115942"/>
                  </a:cubicBezTo>
                  <a:cubicBezTo>
                    <a:pt x="1570038" y="1170533"/>
                    <a:pt x="1618971" y="1216025"/>
                    <a:pt x="1674020" y="1216025"/>
                  </a:cubicBezTo>
                  <a:cubicBezTo>
                    <a:pt x="1729069" y="1216025"/>
                    <a:pt x="1778001" y="1170533"/>
                    <a:pt x="1778001" y="1115942"/>
                  </a:cubicBezTo>
                  <a:cubicBezTo>
                    <a:pt x="1778001" y="1088646"/>
                    <a:pt x="1768826" y="1064383"/>
                    <a:pt x="1747418" y="1043153"/>
                  </a:cubicBezTo>
                  <a:cubicBezTo>
                    <a:pt x="1729069" y="1024956"/>
                    <a:pt x="1701544" y="1012825"/>
                    <a:pt x="1674020" y="1012825"/>
                  </a:cubicBezTo>
                  <a:close/>
                  <a:moveTo>
                    <a:pt x="1673225" y="890588"/>
                  </a:moveTo>
                  <a:cubicBezTo>
                    <a:pt x="1673225" y="890588"/>
                    <a:pt x="1676272" y="890588"/>
                    <a:pt x="1676272" y="890588"/>
                  </a:cubicBezTo>
                  <a:cubicBezTo>
                    <a:pt x="1734151" y="890588"/>
                    <a:pt x="1788984" y="914865"/>
                    <a:pt x="1831632" y="957350"/>
                  </a:cubicBezTo>
                  <a:cubicBezTo>
                    <a:pt x="1874280" y="999834"/>
                    <a:pt x="1898650" y="1057492"/>
                    <a:pt x="1898650" y="1115149"/>
                  </a:cubicBezTo>
                  <a:cubicBezTo>
                    <a:pt x="1898650" y="1236534"/>
                    <a:pt x="1798123" y="1336676"/>
                    <a:pt x="1673225" y="1336676"/>
                  </a:cubicBezTo>
                  <a:cubicBezTo>
                    <a:pt x="1551374" y="1336676"/>
                    <a:pt x="1447800" y="1236534"/>
                    <a:pt x="1447800" y="1115149"/>
                  </a:cubicBezTo>
                  <a:cubicBezTo>
                    <a:pt x="1447800" y="1054457"/>
                    <a:pt x="1472171" y="999834"/>
                    <a:pt x="1514818" y="954315"/>
                  </a:cubicBezTo>
                  <a:cubicBezTo>
                    <a:pt x="1557466" y="914865"/>
                    <a:pt x="1615346" y="890588"/>
                    <a:pt x="1673225" y="890588"/>
                  </a:cubicBezTo>
                  <a:close/>
                  <a:moveTo>
                    <a:pt x="122238" y="844550"/>
                  </a:moveTo>
                  <a:lnTo>
                    <a:pt x="122238" y="1398588"/>
                  </a:lnTo>
                  <a:lnTo>
                    <a:pt x="256628" y="1398588"/>
                  </a:lnTo>
                  <a:cubicBezTo>
                    <a:pt x="1583679" y="1398588"/>
                    <a:pt x="2011759" y="1398588"/>
                    <a:pt x="2149850" y="1398588"/>
                  </a:cubicBezTo>
                  <a:lnTo>
                    <a:pt x="2154238" y="1398588"/>
                  </a:lnTo>
                  <a:lnTo>
                    <a:pt x="2154238" y="1341995"/>
                  </a:lnTo>
                  <a:cubicBezTo>
                    <a:pt x="2154238" y="1128212"/>
                    <a:pt x="2154238" y="1128212"/>
                    <a:pt x="2154238" y="1128212"/>
                  </a:cubicBezTo>
                  <a:lnTo>
                    <a:pt x="2154238" y="844550"/>
                  </a:lnTo>
                  <a:lnTo>
                    <a:pt x="2019847" y="844550"/>
                  </a:lnTo>
                  <a:cubicBezTo>
                    <a:pt x="692797" y="844550"/>
                    <a:pt x="264716" y="844550"/>
                    <a:pt x="126626" y="844550"/>
                  </a:cubicBezTo>
                  <a:close/>
                  <a:moveTo>
                    <a:pt x="395840" y="471488"/>
                  </a:moveTo>
                  <a:cubicBezTo>
                    <a:pt x="1342474" y="471488"/>
                    <a:pt x="1342474" y="471488"/>
                    <a:pt x="1342474" y="471488"/>
                  </a:cubicBezTo>
                  <a:cubicBezTo>
                    <a:pt x="1375957" y="471488"/>
                    <a:pt x="1403351" y="498634"/>
                    <a:pt x="1403351" y="531813"/>
                  </a:cubicBezTo>
                  <a:cubicBezTo>
                    <a:pt x="1403351" y="564992"/>
                    <a:pt x="1375957" y="592138"/>
                    <a:pt x="1342474" y="592138"/>
                  </a:cubicBezTo>
                  <a:cubicBezTo>
                    <a:pt x="395840" y="592138"/>
                    <a:pt x="395840" y="592138"/>
                    <a:pt x="395840" y="592138"/>
                  </a:cubicBezTo>
                  <a:cubicBezTo>
                    <a:pt x="362358" y="592138"/>
                    <a:pt x="334963" y="564992"/>
                    <a:pt x="334963" y="531813"/>
                  </a:cubicBezTo>
                  <a:cubicBezTo>
                    <a:pt x="334963" y="498634"/>
                    <a:pt x="362358" y="471488"/>
                    <a:pt x="395840" y="471488"/>
                  </a:cubicBezTo>
                  <a:close/>
                  <a:moveTo>
                    <a:pt x="1677078" y="331788"/>
                  </a:moveTo>
                  <a:cubicBezTo>
                    <a:pt x="1618971" y="331788"/>
                    <a:pt x="1573097" y="377281"/>
                    <a:pt x="1570038" y="431872"/>
                  </a:cubicBezTo>
                  <a:cubicBezTo>
                    <a:pt x="1570038" y="459167"/>
                    <a:pt x="1582271" y="486463"/>
                    <a:pt x="1600621" y="504660"/>
                  </a:cubicBezTo>
                  <a:cubicBezTo>
                    <a:pt x="1618971" y="525890"/>
                    <a:pt x="1646495" y="534988"/>
                    <a:pt x="1674020" y="534988"/>
                  </a:cubicBezTo>
                  <a:cubicBezTo>
                    <a:pt x="1701544" y="534988"/>
                    <a:pt x="1729069" y="525890"/>
                    <a:pt x="1747418" y="504660"/>
                  </a:cubicBezTo>
                  <a:cubicBezTo>
                    <a:pt x="1768826" y="486463"/>
                    <a:pt x="1778001" y="462200"/>
                    <a:pt x="1778001" y="434905"/>
                  </a:cubicBezTo>
                  <a:cubicBezTo>
                    <a:pt x="1778001" y="380314"/>
                    <a:pt x="1732127" y="331788"/>
                    <a:pt x="1677078" y="331788"/>
                  </a:cubicBezTo>
                  <a:close/>
                  <a:moveTo>
                    <a:pt x="1676272" y="209550"/>
                  </a:moveTo>
                  <a:cubicBezTo>
                    <a:pt x="1798123" y="212595"/>
                    <a:pt x="1898650" y="313094"/>
                    <a:pt x="1898650" y="434910"/>
                  </a:cubicBezTo>
                  <a:cubicBezTo>
                    <a:pt x="1898650" y="492773"/>
                    <a:pt x="1874280" y="550636"/>
                    <a:pt x="1831632" y="593272"/>
                  </a:cubicBezTo>
                  <a:cubicBezTo>
                    <a:pt x="1788984" y="632862"/>
                    <a:pt x="1734151" y="657225"/>
                    <a:pt x="1673225" y="657225"/>
                  </a:cubicBezTo>
                  <a:cubicBezTo>
                    <a:pt x="1673225" y="657225"/>
                    <a:pt x="1673225" y="657225"/>
                    <a:pt x="1670179" y="657225"/>
                  </a:cubicBezTo>
                  <a:cubicBezTo>
                    <a:pt x="1612300" y="657225"/>
                    <a:pt x="1554420" y="632862"/>
                    <a:pt x="1514818" y="590226"/>
                  </a:cubicBezTo>
                  <a:cubicBezTo>
                    <a:pt x="1472171" y="547590"/>
                    <a:pt x="1447800" y="492773"/>
                    <a:pt x="1447800" y="431865"/>
                  </a:cubicBezTo>
                  <a:cubicBezTo>
                    <a:pt x="1450847" y="307003"/>
                    <a:pt x="1548328" y="209550"/>
                    <a:pt x="1676272" y="209550"/>
                  </a:cubicBezTo>
                  <a:close/>
                  <a:moveTo>
                    <a:pt x="128322" y="122238"/>
                  </a:moveTo>
                  <a:cubicBezTo>
                    <a:pt x="125280" y="128317"/>
                    <a:pt x="122238" y="137434"/>
                    <a:pt x="122238" y="155669"/>
                  </a:cubicBezTo>
                  <a:lnTo>
                    <a:pt x="122238" y="723900"/>
                  </a:lnTo>
                  <a:lnTo>
                    <a:pt x="256628" y="723900"/>
                  </a:lnTo>
                  <a:cubicBezTo>
                    <a:pt x="1583679" y="723900"/>
                    <a:pt x="2011759" y="723900"/>
                    <a:pt x="2149850" y="723900"/>
                  </a:cubicBezTo>
                  <a:lnTo>
                    <a:pt x="2154238" y="723900"/>
                  </a:lnTo>
                  <a:lnTo>
                    <a:pt x="2154238" y="152630"/>
                  </a:lnTo>
                  <a:cubicBezTo>
                    <a:pt x="2154238" y="134395"/>
                    <a:pt x="2151196" y="128317"/>
                    <a:pt x="2148154" y="122238"/>
                  </a:cubicBezTo>
                  <a:cubicBezTo>
                    <a:pt x="128322" y="122238"/>
                    <a:pt x="128322" y="122238"/>
                    <a:pt x="128322" y="122238"/>
                  </a:cubicBezTo>
                  <a:close/>
                  <a:moveTo>
                    <a:pt x="106520" y="0"/>
                  </a:moveTo>
                  <a:cubicBezTo>
                    <a:pt x="2169956" y="0"/>
                    <a:pt x="2169956" y="0"/>
                    <a:pt x="2169956" y="0"/>
                  </a:cubicBezTo>
                  <a:cubicBezTo>
                    <a:pt x="2179086" y="0"/>
                    <a:pt x="2188216" y="3039"/>
                    <a:pt x="2197346" y="6078"/>
                  </a:cubicBezTo>
                  <a:cubicBezTo>
                    <a:pt x="2276475" y="48624"/>
                    <a:pt x="2276475" y="127637"/>
                    <a:pt x="2276475" y="151949"/>
                  </a:cubicBezTo>
                  <a:lnTo>
                    <a:pt x="2276475" y="784225"/>
                  </a:lnTo>
                  <a:lnTo>
                    <a:pt x="2276475" y="1127458"/>
                  </a:lnTo>
                  <a:cubicBezTo>
                    <a:pt x="2276475" y="1446550"/>
                    <a:pt x="2276475" y="1446550"/>
                    <a:pt x="2276475" y="1446550"/>
                  </a:cubicBezTo>
                  <a:lnTo>
                    <a:pt x="2276475" y="1458913"/>
                  </a:lnTo>
                  <a:lnTo>
                    <a:pt x="2276475" y="1573943"/>
                  </a:lnTo>
                  <a:cubicBezTo>
                    <a:pt x="2276475" y="1832499"/>
                    <a:pt x="2276475" y="1832499"/>
                    <a:pt x="2276475" y="1832499"/>
                  </a:cubicBezTo>
                  <a:lnTo>
                    <a:pt x="2276475" y="2133600"/>
                  </a:lnTo>
                  <a:lnTo>
                    <a:pt x="2276475" y="2808288"/>
                  </a:lnTo>
                  <a:lnTo>
                    <a:pt x="2276475" y="3184841"/>
                  </a:lnTo>
                  <a:cubicBezTo>
                    <a:pt x="2276475" y="3251698"/>
                    <a:pt x="2249084" y="3300321"/>
                    <a:pt x="2197346" y="3327672"/>
                  </a:cubicBezTo>
                  <a:cubicBezTo>
                    <a:pt x="2188216" y="3330711"/>
                    <a:pt x="2179086" y="3333750"/>
                    <a:pt x="2169956" y="3333750"/>
                  </a:cubicBezTo>
                  <a:cubicBezTo>
                    <a:pt x="106520" y="3333750"/>
                    <a:pt x="106520" y="3333750"/>
                    <a:pt x="106520" y="3333750"/>
                  </a:cubicBezTo>
                  <a:cubicBezTo>
                    <a:pt x="97390" y="3333750"/>
                    <a:pt x="88259" y="3330711"/>
                    <a:pt x="79129" y="3327672"/>
                  </a:cubicBezTo>
                  <a:cubicBezTo>
                    <a:pt x="27391" y="3300321"/>
                    <a:pt x="0" y="3251698"/>
                    <a:pt x="0" y="3184841"/>
                  </a:cubicBezTo>
                  <a:lnTo>
                    <a:pt x="0" y="2808288"/>
                  </a:lnTo>
                  <a:lnTo>
                    <a:pt x="0" y="2574008"/>
                  </a:lnTo>
                  <a:cubicBezTo>
                    <a:pt x="0" y="2373436"/>
                    <a:pt x="0" y="2373436"/>
                    <a:pt x="0" y="2373436"/>
                  </a:cubicBezTo>
                  <a:cubicBezTo>
                    <a:pt x="0" y="2272390"/>
                    <a:pt x="0" y="2196606"/>
                    <a:pt x="0" y="2139768"/>
                  </a:cubicBezTo>
                  <a:lnTo>
                    <a:pt x="0" y="2133600"/>
                  </a:lnTo>
                  <a:lnTo>
                    <a:pt x="0" y="2067930"/>
                  </a:lnTo>
                  <a:cubicBezTo>
                    <a:pt x="0" y="1969253"/>
                    <a:pt x="0" y="1969253"/>
                    <a:pt x="0" y="1969253"/>
                  </a:cubicBezTo>
                  <a:lnTo>
                    <a:pt x="0" y="1458913"/>
                  </a:lnTo>
                  <a:lnTo>
                    <a:pt x="0" y="784225"/>
                  </a:lnTo>
                  <a:lnTo>
                    <a:pt x="0" y="154988"/>
                  </a:lnTo>
                  <a:cubicBezTo>
                    <a:pt x="0" y="127637"/>
                    <a:pt x="0" y="48624"/>
                    <a:pt x="79129" y="6078"/>
                  </a:cubicBezTo>
                  <a:cubicBezTo>
                    <a:pt x="88259" y="3039"/>
                    <a:pt x="97390" y="0"/>
                    <a:pt x="106520"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215" name="Group 214"/>
            <p:cNvGrpSpPr/>
            <p:nvPr/>
          </p:nvGrpSpPr>
          <p:grpSpPr>
            <a:xfrm>
              <a:off x="6243357" y="1665679"/>
              <a:ext cx="423111" cy="344588"/>
              <a:chOff x="8145044" y="-724286"/>
              <a:chExt cx="423111" cy="344588"/>
            </a:xfrm>
          </p:grpSpPr>
          <p:sp>
            <p:nvSpPr>
              <p:cNvPr id="216" name="Rectangle: Rounded Corners 215"/>
              <p:cNvSpPr/>
              <p:nvPr/>
            </p:nvSpPr>
            <p:spPr bwMode="auto">
              <a:xfrm>
                <a:off x="8145044" y="-724286"/>
                <a:ext cx="423111" cy="289311"/>
              </a:xfrm>
              <a:prstGeom prst="roundRect">
                <a:avLst>
                  <a:gd name="adj" fmla="val 166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17" name="Group 216"/>
              <p:cNvGrpSpPr/>
              <p:nvPr/>
            </p:nvGrpSpPr>
            <p:grpSpPr>
              <a:xfrm>
                <a:off x="8145045" y="-724285"/>
                <a:ext cx="423110" cy="344587"/>
                <a:chOff x="4176714" y="1866900"/>
                <a:chExt cx="3832225" cy="3121026"/>
              </a:xfrm>
              <a:solidFill>
                <a:schemeClr val="accent1"/>
              </a:solidFill>
            </p:grpSpPr>
            <p:sp>
              <p:nvSpPr>
                <p:cNvPr id="218" name="Freeform 122"/>
                <p:cNvSpPr>
                  <a:spLocks/>
                </p:cNvSpPr>
                <p:nvPr/>
              </p:nvSpPr>
              <p:spPr bwMode="auto">
                <a:xfrm>
                  <a:off x="4176714" y="1866900"/>
                  <a:ext cx="3832225" cy="3121026"/>
                </a:xfrm>
                <a:custGeom>
                  <a:avLst/>
                  <a:gdLst>
                    <a:gd name="connsiteX0" fmla="*/ 393379 w 3832225"/>
                    <a:gd name="connsiteY0" fmla="*/ 122238 h 3121026"/>
                    <a:gd name="connsiteX1" fmla="*/ 120650 w 3832225"/>
                    <a:gd name="connsiteY1" fmla="*/ 395768 h 3121026"/>
                    <a:gd name="connsiteX2" fmla="*/ 120650 w 3832225"/>
                    <a:gd name="connsiteY2" fmla="*/ 2283121 h 3121026"/>
                    <a:gd name="connsiteX3" fmla="*/ 393379 w 3832225"/>
                    <a:gd name="connsiteY3" fmla="*/ 2556651 h 3121026"/>
                    <a:gd name="connsiteX4" fmla="*/ 1672172 w 3832225"/>
                    <a:gd name="connsiteY4" fmla="*/ 2556651 h 3121026"/>
                    <a:gd name="connsiteX5" fmla="*/ 1672172 w 3832225"/>
                    <a:gd name="connsiteY5" fmla="*/ 2900082 h 3121026"/>
                    <a:gd name="connsiteX6" fmla="*/ 1169140 w 3832225"/>
                    <a:gd name="connsiteY6" fmla="*/ 2900082 h 3121026"/>
                    <a:gd name="connsiteX7" fmla="*/ 1063079 w 3832225"/>
                    <a:gd name="connsiteY7" fmla="*/ 3000376 h 3121026"/>
                    <a:gd name="connsiteX8" fmla="*/ 2769147 w 3832225"/>
                    <a:gd name="connsiteY8" fmla="*/ 3000376 h 3121026"/>
                    <a:gd name="connsiteX9" fmla="*/ 2666116 w 3832225"/>
                    <a:gd name="connsiteY9" fmla="*/ 2900082 h 3121026"/>
                    <a:gd name="connsiteX10" fmla="*/ 2160053 w 3832225"/>
                    <a:gd name="connsiteY10" fmla="*/ 2900082 h 3121026"/>
                    <a:gd name="connsiteX11" fmla="*/ 2160053 w 3832225"/>
                    <a:gd name="connsiteY11" fmla="*/ 2556651 h 3121026"/>
                    <a:gd name="connsiteX12" fmla="*/ 3441877 w 3832225"/>
                    <a:gd name="connsiteY12" fmla="*/ 2556651 h 3121026"/>
                    <a:gd name="connsiteX13" fmla="*/ 3711575 w 3832225"/>
                    <a:gd name="connsiteY13" fmla="*/ 2283121 h 3121026"/>
                    <a:gd name="connsiteX14" fmla="*/ 3711575 w 3832225"/>
                    <a:gd name="connsiteY14" fmla="*/ 395768 h 3121026"/>
                    <a:gd name="connsiteX15" fmla="*/ 3441877 w 3832225"/>
                    <a:gd name="connsiteY15" fmla="*/ 122238 h 3121026"/>
                    <a:gd name="connsiteX16" fmla="*/ 393379 w 3832225"/>
                    <a:gd name="connsiteY16" fmla="*/ 122238 h 3121026"/>
                    <a:gd name="connsiteX17" fmla="*/ 393826 w 3832225"/>
                    <a:gd name="connsiteY17" fmla="*/ 0 h 3121026"/>
                    <a:gd name="connsiteX18" fmla="*/ 3441429 w 3832225"/>
                    <a:gd name="connsiteY18" fmla="*/ 0 h 3121026"/>
                    <a:gd name="connsiteX19" fmla="*/ 3832225 w 3832225"/>
                    <a:gd name="connsiteY19" fmla="*/ 395067 h 3121026"/>
                    <a:gd name="connsiteX20" fmla="*/ 3832225 w 3832225"/>
                    <a:gd name="connsiteY20" fmla="*/ 2282269 h 3121026"/>
                    <a:gd name="connsiteX21" fmla="*/ 3441429 w 3832225"/>
                    <a:gd name="connsiteY21" fmla="*/ 2677336 h 3121026"/>
                    <a:gd name="connsiteX22" fmla="*/ 2281159 w 3832225"/>
                    <a:gd name="connsiteY22" fmla="*/ 2677336 h 3121026"/>
                    <a:gd name="connsiteX23" fmla="*/ 2281159 w 3832225"/>
                    <a:gd name="connsiteY23" fmla="*/ 2777622 h 3121026"/>
                    <a:gd name="connsiteX24" fmla="*/ 2665896 w 3832225"/>
                    <a:gd name="connsiteY24" fmla="*/ 2777622 h 3121026"/>
                    <a:gd name="connsiteX25" fmla="*/ 2890073 w 3832225"/>
                    <a:gd name="connsiteY25" fmla="*/ 3005545 h 3121026"/>
                    <a:gd name="connsiteX26" fmla="*/ 2890073 w 3832225"/>
                    <a:gd name="connsiteY26" fmla="*/ 3121026 h 3121026"/>
                    <a:gd name="connsiteX27" fmla="*/ 942152 w 3832225"/>
                    <a:gd name="connsiteY27" fmla="*/ 3121026 h 3121026"/>
                    <a:gd name="connsiteX28" fmla="*/ 942152 w 3832225"/>
                    <a:gd name="connsiteY28" fmla="*/ 3005545 h 3121026"/>
                    <a:gd name="connsiteX29" fmla="*/ 1169359 w 3832225"/>
                    <a:gd name="connsiteY29" fmla="*/ 2777622 h 3121026"/>
                    <a:gd name="connsiteX30" fmla="*/ 1551067 w 3832225"/>
                    <a:gd name="connsiteY30" fmla="*/ 2777622 h 3121026"/>
                    <a:gd name="connsiteX31" fmla="*/ 1551067 w 3832225"/>
                    <a:gd name="connsiteY31" fmla="*/ 2677336 h 3121026"/>
                    <a:gd name="connsiteX32" fmla="*/ 393826 w 3832225"/>
                    <a:gd name="connsiteY32" fmla="*/ 2677336 h 3121026"/>
                    <a:gd name="connsiteX33" fmla="*/ 0 w 3832225"/>
                    <a:gd name="connsiteY33" fmla="*/ 2282269 h 3121026"/>
                    <a:gd name="connsiteX34" fmla="*/ 0 w 3832225"/>
                    <a:gd name="connsiteY34" fmla="*/ 395067 h 3121026"/>
                    <a:gd name="connsiteX35" fmla="*/ 393826 w 3832225"/>
                    <a:gd name="connsiteY35" fmla="*/ 0 h 312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832225" h="3121026">
                      <a:moveTo>
                        <a:pt x="393379" y="122238"/>
                      </a:moveTo>
                      <a:cubicBezTo>
                        <a:pt x="244893" y="122238"/>
                        <a:pt x="120650" y="243807"/>
                        <a:pt x="120650" y="395768"/>
                      </a:cubicBezTo>
                      <a:cubicBezTo>
                        <a:pt x="120650" y="2283121"/>
                        <a:pt x="120650" y="2283121"/>
                        <a:pt x="120650" y="2283121"/>
                      </a:cubicBezTo>
                      <a:cubicBezTo>
                        <a:pt x="120650" y="2435082"/>
                        <a:pt x="244893" y="2556651"/>
                        <a:pt x="393379" y="2556651"/>
                      </a:cubicBezTo>
                      <a:cubicBezTo>
                        <a:pt x="1672172" y="2556651"/>
                        <a:pt x="1672172" y="2556651"/>
                        <a:pt x="1672172" y="2556651"/>
                      </a:cubicBezTo>
                      <a:cubicBezTo>
                        <a:pt x="1672172" y="2900082"/>
                        <a:pt x="1672172" y="2900082"/>
                        <a:pt x="1672172" y="2900082"/>
                      </a:cubicBezTo>
                      <a:cubicBezTo>
                        <a:pt x="1169140" y="2900082"/>
                        <a:pt x="1169140" y="2900082"/>
                        <a:pt x="1169140" y="2900082"/>
                      </a:cubicBezTo>
                      <a:cubicBezTo>
                        <a:pt x="1111564" y="2900082"/>
                        <a:pt x="1066109" y="2945670"/>
                        <a:pt x="1063079" y="3000376"/>
                      </a:cubicBezTo>
                      <a:cubicBezTo>
                        <a:pt x="2769147" y="3000376"/>
                        <a:pt x="2769147" y="3000376"/>
                        <a:pt x="2769147" y="3000376"/>
                      </a:cubicBezTo>
                      <a:cubicBezTo>
                        <a:pt x="2766116" y="2945670"/>
                        <a:pt x="2720662" y="2900082"/>
                        <a:pt x="2666116" y="2900082"/>
                      </a:cubicBezTo>
                      <a:cubicBezTo>
                        <a:pt x="2160053" y="2900082"/>
                        <a:pt x="2160053" y="2900082"/>
                        <a:pt x="2160053" y="2900082"/>
                      </a:cubicBezTo>
                      <a:cubicBezTo>
                        <a:pt x="2160053" y="2556651"/>
                        <a:pt x="2160053" y="2556651"/>
                        <a:pt x="2160053" y="2556651"/>
                      </a:cubicBezTo>
                      <a:cubicBezTo>
                        <a:pt x="3441877" y="2556651"/>
                        <a:pt x="3441877" y="2556651"/>
                        <a:pt x="3441877" y="2556651"/>
                      </a:cubicBezTo>
                      <a:cubicBezTo>
                        <a:pt x="3590362" y="2556651"/>
                        <a:pt x="3711575" y="2435082"/>
                        <a:pt x="3711575" y="2283121"/>
                      </a:cubicBezTo>
                      <a:cubicBezTo>
                        <a:pt x="3711575" y="395768"/>
                        <a:pt x="3711575" y="395768"/>
                        <a:pt x="3711575" y="395768"/>
                      </a:cubicBezTo>
                      <a:cubicBezTo>
                        <a:pt x="3711575" y="243807"/>
                        <a:pt x="3590362" y="122238"/>
                        <a:pt x="3441877" y="122238"/>
                      </a:cubicBezTo>
                      <a:cubicBezTo>
                        <a:pt x="393379" y="122238"/>
                        <a:pt x="393379" y="122238"/>
                        <a:pt x="393379" y="122238"/>
                      </a:cubicBezTo>
                      <a:close/>
                      <a:moveTo>
                        <a:pt x="393826" y="0"/>
                      </a:moveTo>
                      <a:cubicBezTo>
                        <a:pt x="3441429" y="0"/>
                        <a:pt x="3441429" y="0"/>
                        <a:pt x="3441429" y="0"/>
                      </a:cubicBezTo>
                      <a:cubicBezTo>
                        <a:pt x="3656518" y="0"/>
                        <a:pt x="3832225" y="176261"/>
                        <a:pt x="3832225" y="395067"/>
                      </a:cubicBezTo>
                      <a:cubicBezTo>
                        <a:pt x="3832225" y="2282269"/>
                        <a:pt x="3832225" y="2282269"/>
                        <a:pt x="3832225" y="2282269"/>
                      </a:cubicBezTo>
                      <a:cubicBezTo>
                        <a:pt x="3832225" y="2501075"/>
                        <a:pt x="3656518" y="2677336"/>
                        <a:pt x="3441429" y="2677336"/>
                      </a:cubicBezTo>
                      <a:cubicBezTo>
                        <a:pt x="2281159" y="2677336"/>
                        <a:pt x="2281159" y="2677336"/>
                        <a:pt x="2281159" y="2677336"/>
                      </a:cubicBezTo>
                      <a:cubicBezTo>
                        <a:pt x="2281159" y="2777622"/>
                        <a:pt x="2281159" y="2777622"/>
                        <a:pt x="2281159" y="2777622"/>
                      </a:cubicBezTo>
                      <a:cubicBezTo>
                        <a:pt x="2665896" y="2777622"/>
                        <a:pt x="2665896" y="2777622"/>
                        <a:pt x="2665896" y="2777622"/>
                      </a:cubicBezTo>
                      <a:cubicBezTo>
                        <a:pt x="2790102" y="2777622"/>
                        <a:pt x="2890073" y="2880947"/>
                        <a:pt x="2890073" y="3005545"/>
                      </a:cubicBezTo>
                      <a:lnTo>
                        <a:pt x="2890073" y="3121026"/>
                      </a:lnTo>
                      <a:cubicBezTo>
                        <a:pt x="942152" y="3121026"/>
                        <a:pt x="942152" y="3121026"/>
                        <a:pt x="942152" y="3121026"/>
                      </a:cubicBezTo>
                      <a:cubicBezTo>
                        <a:pt x="942152" y="3005545"/>
                        <a:pt x="942152" y="3005545"/>
                        <a:pt x="942152" y="3005545"/>
                      </a:cubicBezTo>
                      <a:cubicBezTo>
                        <a:pt x="942152" y="2880947"/>
                        <a:pt x="1045152" y="2777622"/>
                        <a:pt x="1169359" y="2777622"/>
                      </a:cubicBezTo>
                      <a:cubicBezTo>
                        <a:pt x="1551067" y="2777622"/>
                        <a:pt x="1551067" y="2777622"/>
                        <a:pt x="1551067" y="2777622"/>
                      </a:cubicBezTo>
                      <a:cubicBezTo>
                        <a:pt x="1551067" y="2677336"/>
                        <a:pt x="1551067" y="2677336"/>
                        <a:pt x="1551067" y="2677336"/>
                      </a:cubicBezTo>
                      <a:cubicBezTo>
                        <a:pt x="393826" y="2677336"/>
                        <a:pt x="393826" y="2677336"/>
                        <a:pt x="393826" y="2677336"/>
                      </a:cubicBezTo>
                      <a:cubicBezTo>
                        <a:pt x="178736" y="2677336"/>
                        <a:pt x="0" y="2501075"/>
                        <a:pt x="0" y="2282269"/>
                      </a:cubicBezTo>
                      <a:cubicBezTo>
                        <a:pt x="0" y="395067"/>
                        <a:pt x="0" y="395067"/>
                        <a:pt x="0" y="395067"/>
                      </a:cubicBezTo>
                      <a:cubicBezTo>
                        <a:pt x="0" y="176261"/>
                        <a:pt x="178736" y="0"/>
                        <a:pt x="393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9" name="Freeform 8"/>
                <p:cNvSpPr>
                  <a:spLocks/>
                </p:cNvSpPr>
                <p:nvPr/>
              </p:nvSpPr>
              <p:spPr bwMode="auto">
                <a:xfrm>
                  <a:off x="5000627" y="2468563"/>
                  <a:ext cx="2168525" cy="1239838"/>
                </a:xfrm>
                <a:custGeom>
                  <a:avLst/>
                  <a:gdLst>
                    <a:gd name="T0" fmla="*/ 53 w 1366"/>
                    <a:gd name="T1" fmla="*/ 781 h 781"/>
                    <a:gd name="T2" fmla="*/ 0 w 1366"/>
                    <a:gd name="T3" fmla="*/ 728 h 781"/>
                    <a:gd name="T4" fmla="*/ 181 w 1366"/>
                    <a:gd name="T5" fmla="*/ 553 h 781"/>
                    <a:gd name="T6" fmla="*/ 342 w 1366"/>
                    <a:gd name="T7" fmla="*/ 628 h 781"/>
                    <a:gd name="T8" fmla="*/ 416 w 1366"/>
                    <a:gd name="T9" fmla="*/ 375 h 781"/>
                    <a:gd name="T10" fmla="*/ 683 w 1366"/>
                    <a:gd name="T11" fmla="*/ 530 h 781"/>
                    <a:gd name="T12" fmla="*/ 878 w 1366"/>
                    <a:gd name="T13" fmla="*/ 207 h 781"/>
                    <a:gd name="T14" fmla="*/ 1336 w 1366"/>
                    <a:gd name="T15" fmla="*/ 0 h 781"/>
                    <a:gd name="T16" fmla="*/ 1366 w 1366"/>
                    <a:gd name="T17" fmla="*/ 69 h 781"/>
                    <a:gd name="T18" fmla="*/ 931 w 1366"/>
                    <a:gd name="T19" fmla="*/ 268 h 781"/>
                    <a:gd name="T20" fmla="*/ 710 w 1366"/>
                    <a:gd name="T21" fmla="*/ 634 h 781"/>
                    <a:gd name="T22" fmla="*/ 462 w 1366"/>
                    <a:gd name="T23" fmla="*/ 490 h 781"/>
                    <a:gd name="T24" fmla="*/ 391 w 1366"/>
                    <a:gd name="T25" fmla="*/ 735 h 781"/>
                    <a:gd name="T26" fmla="*/ 197 w 1366"/>
                    <a:gd name="T27" fmla="*/ 645 h 781"/>
                    <a:gd name="T28" fmla="*/ 53 w 1366"/>
                    <a:gd name="T29" fmla="*/ 781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6" h="781">
                      <a:moveTo>
                        <a:pt x="53" y="781"/>
                      </a:moveTo>
                      <a:lnTo>
                        <a:pt x="0" y="728"/>
                      </a:lnTo>
                      <a:lnTo>
                        <a:pt x="181" y="553"/>
                      </a:lnTo>
                      <a:lnTo>
                        <a:pt x="342" y="628"/>
                      </a:lnTo>
                      <a:lnTo>
                        <a:pt x="416" y="375"/>
                      </a:lnTo>
                      <a:lnTo>
                        <a:pt x="683" y="530"/>
                      </a:lnTo>
                      <a:lnTo>
                        <a:pt x="878" y="207"/>
                      </a:lnTo>
                      <a:lnTo>
                        <a:pt x="1336" y="0"/>
                      </a:lnTo>
                      <a:lnTo>
                        <a:pt x="1366" y="69"/>
                      </a:lnTo>
                      <a:lnTo>
                        <a:pt x="931" y="268"/>
                      </a:lnTo>
                      <a:lnTo>
                        <a:pt x="710" y="634"/>
                      </a:lnTo>
                      <a:lnTo>
                        <a:pt x="462" y="490"/>
                      </a:lnTo>
                      <a:lnTo>
                        <a:pt x="391" y="735"/>
                      </a:lnTo>
                      <a:lnTo>
                        <a:pt x="197" y="645"/>
                      </a:lnTo>
                      <a:lnTo>
                        <a:pt x="53" y="7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0" name="Freeform 124"/>
                <p:cNvSpPr/>
                <p:nvPr/>
              </p:nvSpPr>
              <p:spPr bwMode="auto">
                <a:xfrm rot="5400000">
                  <a:off x="5184881" y="1650831"/>
                  <a:ext cx="1866110" cy="2950967"/>
                </a:xfrm>
                <a:custGeom>
                  <a:avLst/>
                  <a:gdLst>
                    <a:gd name="connsiteX0" fmla="*/ 0 w 1866110"/>
                    <a:gd name="connsiteY0" fmla="*/ 2809648 h 2950967"/>
                    <a:gd name="connsiteX1" fmla="*/ 243653 w 1866110"/>
                    <a:gd name="connsiteY1" fmla="*/ 2668329 h 2950967"/>
                    <a:gd name="connsiteX2" fmla="*/ 243653 w 1866110"/>
                    <a:gd name="connsiteY2" fmla="*/ 2755869 h 2950967"/>
                    <a:gd name="connsiteX3" fmla="*/ 1670555 w 1866110"/>
                    <a:gd name="connsiteY3" fmla="*/ 2755869 h 2950967"/>
                    <a:gd name="connsiteX4" fmla="*/ 1670555 w 1866110"/>
                    <a:gd name="connsiteY4" fmla="*/ 243653 h 2950967"/>
                    <a:gd name="connsiteX5" fmla="*/ 1583472 w 1866110"/>
                    <a:gd name="connsiteY5" fmla="*/ 243653 h 2950967"/>
                    <a:gd name="connsiteX6" fmla="*/ 1724791 w 1866110"/>
                    <a:gd name="connsiteY6" fmla="*/ 0 h 2950967"/>
                    <a:gd name="connsiteX7" fmla="*/ 1866110 w 1866110"/>
                    <a:gd name="connsiteY7" fmla="*/ 243653 h 2950967"/>
                    <a:gd name="connsiteX8" fmla="*/ 1783428 w 1866110"/>
                    <a:gd name="connsiteY8" fmla="*/ 243653 h 2950967"/>
                    <a:gd name="connsiteX9" fmla="*/ 1783428 w 1866110"/>
                    <a:gd name="connsiteY9" fmla="*/ 2872192 h 2950967"/>
                    <a:gd name="connsiteX10" fmla="*/ 243653 w 1866110"/>
                    <a:gd name="connsiteY10" fmla="*/ 2872192 h 2950967"/>
                    <a:gd name="connsiteX11" fmla="*/ 243653 w 1866110"/>
                    <a:gd name="connsiteY11" fmla="*/ 2950967 h 295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6110" h="2950967">
                      <a:moveTo>
                        <a:pt x="0" y="2809648"/>
                      </a:moveTo>
                      <a:lnTo>
                        <a:pt x="243653" y="2668329"/>
                      </a:lnTo>
                      <a:lnTo>
                        <a:pt x="243653" y="2755869"/>
                      </a:lnTo>
                      <a:lnTo>
                        <a:pt x="1670555" y="2755869"/>
                      </a:lnTo>
                      <a:lnTo>
                        <a:pt x="1670555" y="243653"/>
                      </a:lnTo>
                      <a:lnTo>
                        <a:pt x="1583472" y="243653"/>
                      </a:lnTo>
                      <a:lnTo>
                        <a:pt x="1724791" y="0"/>
                      </a:lnTo>
                      <a:lnTo>
                        <a:pt x="1866110" y="243653"/>
                      </a:lnTo>
                      <a:lnTo>
                        <a:pt x="1783428" y="243653"/>
                      </a:lnTo>
                      <a:lnTo>
                        <a:pt x="1783428" y="2872192"/>
                      </a:lnTo>
                      <a:lnTo>
                        <a:pt x="243653" y="2872192"/>
                      </a:lnTo>
                      <a:lnTo>
                        <a:pt x="243653" y="295096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sp>
        <p:nvSpPr>
          <p:cNvPr id="221" name="Oval 220"/>
          <p:cNvSpPr/>
          <p:nvPr/>
        </p:nvSpPr>
        <p:spPr bwMode="auto">
          <a:xfrm>
            <a:off x="461020" y="2675669"/>
            <a:ext cx="822960" cy="822960"/>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52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22" name="Oval 221"/>
          <p:cNvSpPr/>
          <p:nvPr/>
        </p:nvSpPr>
        <p:spPr bwMode="auto">
          <a:xfrm>
            <a:off x="461020" y="3852025"/>
            <a:ext cx="822960" cy="822960"/>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52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23" name="Oval 222"/>
          <p:cNvSpPr/>
          <p:nvPr/>
        </p:nvSpPr>
        <p:spPr bwMode="auto">
          <a:xfrm>
            <a:off x="461020" y="5042240"/>
            <a:ext cx="822960" cy="822960"/>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52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 name="Rectangle 3"/>
          <p:cNvSpPr/>
          <p:nvPr/>
        </p:nvSpPr>
        <p:spPr bwMode="auto">
          <a:xfrm>
            <a:off x="1688929" y="2632602"/>
            <a:ext cx="353395" cy="3459537"/>
          </a:xfrm>
          <a:prstGeom prst="rect">
            <a:avLst/>
          </a:prstGeom>
          <a:solidFill>
            <a:schemeClr val="accent1"/>
          </a:solidFill>
          <a:ln>
            <a:noFill/>
          </a:ln>
        </p:spPr>
        <p:txBody>
          <a:bodyPr vert="horz" wrap="square" lIns="91440" tIns="45720" rIns="91440" bIns="45720" numCol="1" rtlCol="0" anchor="t" anchorCtr="0" compatLnSpc="1">
            <a:prstTxWarp prst="textNoShape">
              <a:avLst/>
            </a:prstTxWarp>
            <a:noAutofit/>
          </a:bodyPr>
          <a:lstStyle/>
          <a:p>
            <a:pPr algn="ctr"/>
            <a:endParaRPr lang="en-US"/>
          </a:p>
        </p:txBody>
      </p:sp>
    </p:spTree>
    <p:extLst>
      <p:ext uri="{BB962C8B-B14F-4D97-AF65-F5344CB8AC3E}">
        <p14:creationId xmlns:p14="http://schemas.microsoft.com/office/powerpoint/2010/main" val="42048969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35"/>
          <p:cNvCxnSpPr>
            <a:cxnSpLocks/>
          </p:cNvCxnSpPr>
          <p:nvPr/>
        </p:nvCxnSpPr>
        <p:spPr>
          <a:xfrm>
            <a:off x="5378538" y="2177208"/>
            <a:ext cx="0" cy="3987861"/>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sz="4400"/>
              <a:t>Modern Lifecycle Policy</a:t>
            </a:r>
          </a:p>
        </p:txBody>
      </p:sp>
      <p:cxnSp>
        <p:nvCxnSpPr>
          <p:cNvPr id="33" name="Straight Connector 32"/>
          <p:cNvCxnSpPr>
            <a:cxnSpLocks/>
          </p:cNvCxnSpPr>
          <p:nvPr/>
        </p:nvCxnSpPr>
        <p:spPr>
          <a:xfrm>
            <a:off x="1495022" y="2177208"/>
            <a:ext cx="0" cy="3987861"/>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150408" y="1725365"/>
            <a:ext cx="689228" cy="338554"/>
          </a:xfrm>
          <a:prstGeom prst="rect">
            <a:avLst/>
          </a:prstGeom>
          <a:noFill/>
        </p:spPr>
        <p:txBody>
          <a:bodyPr wrap="none" rtlCol="0">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1600" u="none" strike="noStrike" kern="1200" cap="none" spc="0" normalizeH="0" baseline="0" noProof="0">
                <a:ln>
                  <a:noFill/>
                </a:ln>
                <a:effectLst/>
                <a:uLnTx/>
                <a:uFillTx/>
                <a:ea typeface="+mn-ea"/>
                <a:cs typeface="+mn-cs"/>
              </a:rPr>
              <a:t>Year 1</a:t>
            </a:r>
          </a:p>
        </p:txBody>
      </p:sp>
      <p:sp>
        <p:nvSpPr>
          <p:cNvPr id="51" name="TextBox 50"/>
          <p:cNvSpPr txBox="1"/>
          <p:nvPr/>
        </p:nvSpPr>
        <p:spPr>
          <a:xfrm>
            <a:off x="5018696" y="1725365"/>
            <a:ext cx="719684" cy="338554"/>
          </a:xfrm>
          <a:prstGeom prst="rect">
            <a:avLst/>
          </a:prstGeom>
          <a:noFill/>
        </p:spPr>
        <p:txBody>
          <a:bodyPr wrap="none" rtlCol="0">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1600" u="none" strike="noStrike" kern="1200" cap="none" spc="0" normalizeH="0" baseline="0" noProof="0">
                <a:ln>
                  <a:noFill/>
                </a:ln>
                <a:effectLst/>
                <a:uLnTx/>
                <a:uFillTx/>
                <a:ea typeface="+mn-ea"/>
                <a:cs typeface="+mn-cs"/>
              </a:rPr>
              <a:t>Year 2</a:t>
            </a:r>
          </a:p>
        </p:txBody>
      </p:sp>
      <p:grpSp>
        <p:nvGrpSpPr>
          <p:cNvPr id="8" name="Group 7"/>
          <p:cNvGrpSpPr/>
          <p:nvPr/>
        </p:nvGrpSpPr>
        <p:grpSpPr>
          <a:xfrm>
            <a:off x="1385230" y="2480477"/>
            <a:ext cx="4106751" cy="844658"/>
            <a:chOff x="5433059" y="2469015"/>
            <a:chExt cx="3474719" cy="714668"/>
          </a:xfrm>
        </p:grpSpPr>
        <p:sp>
          <p:nvSpPr>
            <p:cNvPr id="39" name="Rectangle 38"/>
            <p:cNvSpPr/>
            <p:nvPr/>
          </p:nvSpPr>
          <p:spPr>
            <a:xfrm>
              <a:off x="5524500" y="2469018"/>
              <a:ext cx="1097280" cy="7146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spcBef>
                  <a:spcPts val="0"/>
                </a:spcBef>
                <a:spcAft>
                  <a:spcPts val="0"/>
                </a:spcAft>
                <a:buClrTx/>
                <a:buSzTx/>
                <a:buFontTx/>
                <a:buNone/>
                <a:tabLst/>
                <a:defRPr/>
              </a:pPr>
              <a:r>
                <a:rPr kumimoji="0" lang="en-US" sz="1400" u="none" strike="noStrike" kern="1200" cap="none" spc="0" normalizeH="0" baseline="0" noProof="0">
                  <a:ln>
                    <a:noFill/>
                  </a:ln>
                  <a:solidFill>
                    <a:schemeClr val="bg1"/>
                  </a:solidFill>
                  <a:effectLst/>
                  <a:uLnTx/>
                  <a:uFillTx/>
                  <a:ea typeface="+mn-ea"/>
                  <a:cs typeface="+mn-cs"/>
                </a:rPr>
                <a:t>Security &amp; Critical Updates</a:t>
              </a:r>
            </a:p>
          </p:txBody>
        </p:sp>
        <p:sp>
          <p:nvSpPr>
            <p:cNvPr id="40" name="Rectangle 39"/>
            <p:cNvSpPr/>
            <p:nvPr/>
          </p:nvSpPr>
          <p:spPr>
            <a:xfrm>
              <a:off x="6621781" y="2469015"/>
              <a:ext cx="2194559" cy="71466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spcBef>
                  <a:spcPts val="0"/>
                </a:spcBef>
                <a:spcAft>
                  <a:spcPts val="0"/>
                </a:spcAft>
                <a:buClrTx/>
                <a:buSzTx/>
                <a:buFontTx/>
                <a:buNone/>
                <a:tabLst/>
                <a:defRPr/>
              </a:pPr>
              <a:r>
                <a:rPr kumimoji="0" lang="en-US" sz="1400" u="none" strike="noStrike" kern="1200" cap="none" spc="0" normalizeH="0" baseline="0" noProof="0">
                  <a:ln>
                    <a:noFill/>
                  </a:ln>
                  <a:solidFill>
                    <a:schemeClr val="tx1"/>
                  </a:solidFill>
                  <a:effectLst/>
                  <a:uLnTx/>
                  <a:uFillTx/>
                  <a:ea typeface="+mn-ea"/>
                  <a:cs typeface="+mn-cs"/>
                </a:rPr>
                <a:t>Security Updates (Only)</a:t>
              </a:r>
            </a:p>
          </p:txBody>
        </p:sp>
        <p:sp>
          <p:nvSpPr>
            <p:cNvPr id="41" name="Diamond 40"/>
            <p:cNvSpPr/>
            <p:nvPr/>
          </p:nvSpPr>
          <p:spPr>
            <a:xfrm>
              <a:off x="5433059" y="2734895"/>
              <a:ext cx="182880" cy="182880"/>
            </a:xfrm>
            <a:prstGeom prst="diamond">
              <a:avLst/>
            </a:prstGeom>
            <a:solidFill>
              <a:schemeClr val="accent6">
                <a:lumMod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US" sz="1400" u="none" strike="noStrike" kern="1200" cap="none" spc="0" normalizeH="0" baseline="0" noProof="0">
                <a:ln>
                  <a:noFill/>
                </a:ln>
                <a:solidFill>
                  <a:srgbClr val="FFFFFF"/>
                </a:solidFill>
                <a:effectLst/>
                <a:uLnTx/>
                <a:uFillTx/>
                <a:ea typeface="+mn-ea"/>
                <a:cs typeface="+mn-cs"/>
              </a:endParaRPr>
            </a:p>
          </p:txBody>
        </p:sp>
        <p:sp>
          <p:nvSpPr>
            <p:cNvPr id="26" name="Diamond 25"/>
            <p:cNvSpPr/>
            <p:nvPr/>
          </p:nvSpPr>
          <p:spPr>
            <a:xfrm>
              <a:off x="8724898" y="2734895"/>
              <a:ext cx="182880" cy="182880"/>
            </a:xfrm>
            <a:prstGeom prst="diamond">
              <a:avLst/>
            </a:prstGeom>
            <a:solidFill>
              <a:schemeClr val="accent6">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US" sz="1400" u="none" strike="noStrike" kern="1200" cap="none" spc="0" normalizeH="0" baseline="0" noProof="0">
                <a:ln>
                  <a:noFill/>
                </a:ln>
                <a:solidFill>
                  <a:srgbClr val="FFFFFF"/>
                </a:solidFill>
                <a:effectLst/>
                <a:uLnTx/>
                <a:uFillTx/>
                <a:ea typeface="+mn-ea"/>
                <a:cs typeface="+mn-cs"/>
              </a:endParaRPr>
            </a:p>
          </p:txBody>
        </p:sp>
      </p:grpSp>
      <p:grpSp>
        <p:nvGrpSpPr>
          <p:cNvPr id="7" name="Group 6"/>
          <p:cNvGrpSpPr/>
          <p:nvPr/>
        </p:nvGrpSpPr>
        <p:grpSpPr>
          <a:xfrm>
            <a:off x="2684586" y="3678342"/>
            <a:ext cx="4099566" cy="844657"/>
            <a:chOff x="6532443" y="3121118"/>
            <a:chExt cx="3468640" cy="714664"/>
          </a:xfrm>
        </p:grpSpPr>
        <p:sp>
          <p:nvSpPr>
            <p:cNvPr id="42" name="Rectangle 41"/>
            <p:cNvSpPr/>
            <p:nvPr/>
          </p:nvSpPr>
          <p:spPr>
            <a:xfrm>
              <a:off x="6621780" y="3121118"/>
              <a:ext cx="1097280" cy="7146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spcBef>
                  <a:spcPts val="0"/>
                </a:spcBef>
                <a:spcAft>
                  <a:spcPts val="0"/>
                </a:spcAft>
                <a:buClrTx/>
                <a:buSzTx/>
                <a:buFontTx/>
                <a:buNone/>
                <a:tabLst/>
                <a:defRPr/>
              </a:pPr>
              <a:r>
                <a:rPr kumimoji="0" lang="en-US" sz="1400" u="none" strike="noStrike" kern="1200" cap="none" spc="0" normalizeH="0" baseline="0" noProof="0">
                  <a:ln>
                    <a:noFill/>
                  </a:ln>
                  <a:solidFill>
                    <a:schemeClr val="bg1"/>
                  </a:solidFill>
                  <a:effectLst/>
                  <a:uLnTx/>
                  <a:uFillTx/>
                  <a:ea typeface="+mn-ea"/>
                  <a:cs typeface="+mn-cs"/>
                </a:rPr>
                <a:t>Security &amp; Critical Updates</a:t>
              </a:r>
            </a:p>
          </p:txBody>
        </p:sp>
        <p:sp>
          <p:nvSpPr>
            <p:cNvPr id="43" name="Rectangle 42"/>
            <p:cNvSpPr/>
            <p:nvPr/>
          </p:nvSpPr>
          <p:spPr>
            <a:xfrm>
              <a:off x="7719060" y="3121120"/>
              <a:ext cx="2194560" cy="71466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spcBef>
                  <a:spcPts val="0"/>
                </a:spcBef>
                <a:spcAft>
                  <a:spcPts val="0"/>
                </a:spcAft>
                <a:buClrTx/>
                <a:buSzTx/>
                <a:buFontTx/>
                <a:buNone/>
                <a:tabLst/>
                <a:defRPr/>
              </a:pPr>
              <a:r>
                <a:rPr kumimoji="0" lang="en-US" sz="1400" u="none" strike="noStrike" kern="1200" cap="none" spc="0" normalizeH="0" baseline="0" noProof="0">
                  <a:ln>
                    <a:noFill/>
                  </a:ln>
                  <a:solidFill>
                    <a:schemeClr val="tx1"/>
                  </a:solidFill>
                  <a:effectLst/>
                  <a:uLnTx/>
                  <a:uFillTx/>
                  <a:ea typeface="+mn-ea"/>
                  <a:cs typeface="+mn-cs"/>
                </a:rPr>
                <a:t>Security Updates (Only</a:t>
              </a:r>
              <a:r>
                <a:rPr kumimoji="0" lang="en-US" sz="1400" u="none" strike="noStrike" kern="1200" cap="none" spc="0" normalizeH="0" baseline="0" noProof="0">
                  <a:ln>
                    <a:noFill/>
                  </a:ln>
                  <a:solidFill>
                    <a:srgbClr val="353535"/>
                  </a:solidFill>
                  <a:effectLst/>
                  <a:uLnTx/>
                  <a:uFillTx/>
                  <a:ea typeface="+mn-ea"/>
                  <a:cs typeface="+mn-cs"/>
                </a:rPr>
                <a:t>)</a:t>
              </a:r>
            </a:p>
          </p:txBody>
        </p:sp>
        <p:sp>
          <p:nvSpPr>
            <p:cNvPr id="44" name="Diamond 43"/>
            <p:cNvSpPr/>
            <p:nvPr/>
          </p:nvSpPr>
          <p:spPr>
            <a:xfrm>
              <a:off x="6532443" y="3387009"/>
              <a:ext cx="182880" cy="182880"/>
            </a:xfrm>
            <a:prstGeom prst="diamond">
              <a:avLst/>
            </a:prstGeom>
            <a:solidFill>
              <a:schemeClr val="accent6">
                <a:lumMod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US" sz="1600" u="none" strike="noStrike" kern="1200" cap="none" spc="0" normalizeH="0" baseline="0" noProof="0">
                <a:ln>
                  <a:noFill/>
                </a:ln>
                <a:solidFill>
                  <a:srgbClr val="FFFFFF"/>
                </a:solidFill>
                <a:effectLst/>
                <a:uLnTx/>
                <a:uFillTx/>
                <a:ea typeface="+mn-ea"/>
                <a:cs typeface="+mn-cs"/>
              </a:endParaRPr>
            </a:p>
          </p:txBody>
        </p:sp>
        <p:sp>
          <p:nvSpPr>
            <p:cNvPr id="27" name="Diamond 26"/>
            <p:cNvSpPr/>
            <p:nvPr/>
          </p:nvSpPr>
          <p:spPr>
            <a:xfrm>
              <a:off x="9818203" y="3387009"/>
              <a:ext cx="182880" cy="182880"/>
            </a:xfrm>
            <a:prstGeom prst="diamond">
              <a:avLst/>
            </a:prstGeom>
            <a:solidFill>
              <a:schemeClr val="accent6">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US" sz="1600" u="none" strike="noStrike" kern="1200" cap="none" spc="0" normalizeH="0" baseline="0" noProof="0">
                <a:ln>
                  <a:noFill/>
                </a:ln>
                <a:solidFill>
                  <a:srgbClr val="FFFFFF"/>
                </a:solidFill>
                <a:effectLst/>
                <a:uLnTx/>
                <a:uFillTx/>
                <a:ea typeface="+mn-ea"/>
                <a:cs typeface="+mn-cs"/>
              </a:endParaRPr>
            </a:p>
          </p:txBody>
        </p:sp>
      </p:grpSp>
      <p:grpSp>
        <p:nvGrpSpPr>
          <p:cNvPr id="6" name="Group 5"/>
          <p:cNvGrpSpPr/>
          <p:nvPr/>
        </p:nvGrpSpPr>
        <p:grpSpPr>
          <a:xfrm>
            <a:off x="3978970" y="4876208"/>
            <a:ext cx="4103929" cy="844657"/>
            <a:chOff x="7627622" y="3771486"/>
            <a:chExt cx="3472332" cy="714664"/>
          </a:xfrm>
        </p:grpSpPr>
        <p:sp>
          <p:nvSpPr>
            <p:cNvPr id="45" name="Rectangle 44"/>
            <p:cNvSpPr/>
            <p:nvPr/>
          </p:nvSpPr>
          <p:spPr>
            <a:xfrm>
              <a:off x="7719060" y="3771486"/>
              <a:ext cx="1095179" cy="7146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spcBef>
                  <a:spcPts val="0"/>
                </a:spcBef>
                <a:spcAft>
                  <a:spcPts val="0"/>
                </a:spcAft>
                <a:buClrTx/>
                <a:buSzTx/>
                <a:buFontTx/>
                <a:buNone/>
                <a:tabLst/>
                <a:defRPr/>
              </a:pPr>
              <a:r>
                <a:rPr kumimoji="0" lang="en-US" sz="1400" u="none" strike="noStrike" kern="1200" cap="none" spc="0" normalizeH="0" baseline="0" noProof="0">
                  <a:ln>
                    <a:noFill/>
                  </a:ln>
                  <a:solidFill>
                    <a:schemeClr val="bg1"/>
                  </a:solidFill>
                  <a:effectLst/>
                  <a:uLnTx/>
                  <a:uFillTx/>
                  <a:ea typeface="+mn-ea"/>
                  <a:cs typeface="+mn-cs"/>
                </a:rPr>
                <a:t>Security &amp; Critical Updates</a:t>
              </a:r>
            </a:p>
          </p:txBody>
        </p:sp>
        <p:sp>
          <p:nvSpPr>
            <p:cNvPr id="46" name="Rectangle 45"/>
            <p:cNvSpPr/>
            <p:nvPr/>
          </p:nvSpPr>
          <p:spPr>
            <a:xfrm>
              <a:off x="8814239" y="3771488"/>
              <a:ext cx="2196661" cy="71466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spcBef>
                  <a:spcPts val="0"/>
                </a:spcBef>
                <a:spcAft>
                  <a:spcPts val="0"/>
                </a:spcAft>
                <a:buClrTx/>
                <a:buSzTx/>
                <a:buFontTx/>
                <a:buNone/>
                <a:tabLst/>
                <a:defRPr/>
              </a:pPr>
              <a:r>
                <a:rPr kumimoji="0" lang="en-US" sz="1400" u="none" strike="noStrike" kern="1200" cap="none" spc="0" normalizeH="0" baseline="0" noProof="0">
                  <a:ln>
                    <a:noFill/>
                  </a:ln>
                  <a:solidFill>
                    <a:schemeClr val="tx1"/>
                  </a:solidFill>
                  <a:effectLst/>
                  <a:uLnTx/>
                  <a:uFillTx/>
                  <a:ea typeface="+mn-ea"/>
                  <a:cs typeface="+mn-cs"/>
                </a:rPr>
                <a:t>Security Updates (Only</a:t>
              </a:r>
              <a:r>
                <a:rPr kumimoji="0" lang="en-US" sz="1400" u="none" strike="noStrike" kern="1200" cap="none" spc="0" normalizeH="0" baseline="0" noProof="0">
                  <a:ln>
                    <a:noFill/>
                  </a:ln>
                  <a:solidFill>
                    <a:srgbClr val="353535"/>
                  </a:solidFill>
                  <a:effectLst/>
                  <a:uLnTx/>
                  <a:uFillTx/>
                  <a:ea typeface="+mn-ea"/>
                  <a:cs typeface="+mn-cs"/>
                </a:rPr>
                <a:t>)</a:t>
              </a:r>
            </a:p>
          </p:txBody>
        </p:sp>
        <p:sp>
          <p:nvSpPr>
            <p:cNvPr id="47" name="Diamond 46"/>
            <p:cNvSpPr/>
            <p:nvPr/>
          </p:nvSpPr>
          <p:spPr>
            <a:xfrm>
              <a:off x="7627622" y="4037377"/>
              <a:ext cx="182880" cy="182880"/>
            </a:xfrm>
            <a:prstGeom prst="diamond">
              <a:avLst/>
            </a:prstGeom>
            <a:solidFill>
              <a:schemeClr val="accent6">
                <a:lumMod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US" sz="1400" u="none" strike="noStrike" kern="1200" cap="none" spc="0" normalizeH="0" baseline="0" noProof="0">
                <a:ln>
                  <a:noFill/>
                </a:ln>
                <a:solidFill>
                  <a:srgbClr val="FFFFFF"/>
                </a:solidFill>
                <a:effectLst/>
                <a:uLnTx/>
                <a:uFillTx/>
                <a:ea typeface="+mn-ea"/>
                <a:cs typeface="+mn-cs"/>
              </a:endParaRPr>
            </a:p>
          </p:txBody>
        </p:sp>
        <p:sp>
          <p:nvSpPr>
            <p:cNvPr id="28" name="Diamond 27"/>
            <p:cNvSpPr/>
            <p:nvPr/>
          </p:nvSpPr>
          <p:spPr>
            <a:xfrm>
              <a:off x="10917074" y="4037377"/>
              <a:ext cx="182880" cy="182880"/>
            </a:xfrm>
            <a:prstGeom prst="diamond">
              <a:avLst/>
            </a:prstGeom>
            <a:solidFill>
              <a:schemeClr val="accent6">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US" sz="1400" u="none" strike="noStrike" kern="1200" cap="none" spc="0" normalizeH="0" baseline="0" noProof="0">
                <a:ln>
                  <a:noFill/>
                </a:ln>
                <a:solidFill>
                  <a:srgbClr val="FFFFFF"/>
                </a:solidFill>
                <a:effectLst/>
                <a:uLnTx/>
                <a:uFillTx/>
                <a:ea typeface="+mn-ea"/>
                <a:cs typeface="+mn-cs"/>
              </a:endParaRPr>
            </a:p>
          </p:txBody>
        </p:sp>
      </p:grpSp>
      <p:sp>
        <p:nvSpPr>
          <p:cNvPr id="29" name="TextBox 28"/>
          <p:cNvSpPr txBox="1"/>
          <p:nvPr/>
        </p:nvSpPr>
        <p:spPr>
          <a:xfrm>
            <a:off x="344934" y="2702747"/>
            <a:ext cx="980461" cy="338554"/>
          </a:xfrm>
          <a:prstGeom prst="rect">
            <a:avLst/>
          </a:prstGeom>
          <a:noFill/>
        </p:spPr>
        <p:txBody>
          <a:bodyPr wrap="none" rtlCol="0">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1600" u="none" strike="noStrike" kern="1200" cap="none" spc="0" normalizeH="0" baseline="0" noProof="0">
                <a:ln>
                  <a:noFill/>
                </a:ln>
                <a:effectLst/>
                <a:uLnTx/>
                <a:uFillTx/>
                <a:ea typeface="+mn-ea"/>
                <a:cs typeface="+mn-cs"/>
              </a:rPr>
              <a:t>Release 1</a:t>
            </a:r>
          </a:p>
        </p:txBody>
      </p:sp>
      <p:sp>
        <p:nvSpPr>
          <p:cNvPr id="30" name="TextBox 29"/>
          <p:cNvSpPr txBox="1"/>
          <p:nvPr/>
        </p:nvSpPr>
        <p:spPr>
          <a:xfrm>
            <a:off x="352951" y="3900613"/>
            <a:ext cx="1010918" cy="338554"/>
          </a:xfrm>
          <a:prstGeom prst="rect">
            <a:avLst/>
          </a:prstGeom>
          <a:noFill/>
        </p:spPr>
        <p:txBody>
          <a:bodyPr wrap="none" rtlCol="0">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1600" u="none" strike="noStrike" kern="1200" cap="none" spc="0" normalizeH="0" baseline="0" noProof="0">
                <a:ln>
                  <a:noFill/>
                </a:ln>
                <a:effectLst/>
                <a:uLnTx/>
                <a:uFillTx/>
                <a:ea typeface="+mn-ea"/>
                <a:cs typeface="+mn-cs"/>
              </a:rPr>
              <a:t>Release 2</a:t>
            </a:r>
          </a:p>
        </p:txBody>
      </p:sp>
      <p:sp>
        <p:nvSpPr>
          <p:cNvPr id="31" name="TextBox 30"/>
          <p:cNvSpPr txBox="1"/>
          <p:nvPr/>
        </p:nvSpPr>
        <p:spPr>
          <a:xfrm>
            <a:off x="352951" y="5098479"/>
            <a:ext cx="1010918" cy="338554"/>
          </a:xfrm>
          <a:prstGeom prst="rect">
            <a:avLst/>
          </a:prstGeom>
          <a:noFill/>
        </p:spPr>
        <p:txBody>
          <a:bodyPr wrap="none" rtlCol="0">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1600" u="none" strike="noStrike" kern="1200" cap="none" spc="0" normalizeH="0" baseline="0" noProof="0">
                <a:ln>
                  <a:noFill/>
                </a:ln>
                <a:effectLst/>
                <a:uLnTx/>
                <a:uFillTx/>
                <a:ea typeface="+mn-ea"/>
                <a:cs typeface="+mn-cs"/>
              </a:rPr>
              <a:t>Release 3</a:t>
            </a:r>
          </a:p>
        </p:txBody>
      </p:sp>
      <p:grpSp>
        <p:nvGrpSpPr>
          <p:cNvPr id="9" name="Group 8"/>
          <p:cNvGrpSpPr/>
          <p:nvPr/>
        </p:nvGrpSpPr>
        <p:grpSpPr>
          <a:xfrm>
            <a:off x="4087040" y="6097681"/>
            <a:ext cx="1710691" cy="350764"/>
            <a:chOff x="8376284" y="6125347"/>
            <a:chExt cx="1710691" cy="350764"/>
          </a:xfrm>
        </p:grpSpPr>
        <p:sp>
          <p:nvSpPr>
            <p:cNvPr id="54" name="Diamond 53"/>
            <p:cNvSpPr/>
            <p:nvPr/>
          </p:nvSpPr>
          <p:spPr>
            <a:xfrm>
              <a:off x="8376284" y="6209289"/>
              <a:ext cx="182880" cy="182880"/>
            </a:xfrm>
            <a:prstGeom prst="diamond">
              <a:avLst/>
            </a:prstGeom>
            <a:solidFill>
              <a:schemeClr val="accent6">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US" sz="1400" u="none" strike="noStrike" kern="1200" cap="none" spc="0" normalizeH="0" baseline="0" noProof="0">
                <a:ln>
                  <a:noFill/>
                </a:ln>
                <a:solidFill>
                  <a:schemeClr val="tx1"/>
                </a:solidFill>
                <a:effectLst/>
                <a:uLnTx/>
                <a:uFillTx/>
                <a:ea typeface="+mn-ea"/>
                <a:cs typeface="+mn-cs"/>
              </a:endParaRPr>
            </a:p>
          </p:txBody>
        </p:sp>
        <p:sp>
          <p:nvSpPr>
            <p:cNvPr id="5" name="Rectangle 4"/>
            <p:cNvSpPr/>
            <p:nvPr/>
          </p:nvSpPr>
          <p:spPr bwMode="auto">
            <a:xfrm>
              <a:off x="8559164" y="6125347"/>
              <a:ext cx="1527811" cy="350764"/>
            </a:xfrm>
            <a:prstGeom prst="rect">
              <a:avLst/>
            </a:prstGeom>
            <a:noFill/>
            <a:ln>
              <a:noFill/>
            </a:ln>
          </p:spPr>
          <p:txBody>
            <a:bodyPr vert="horz" wrap="square" lIns="91440" tIns="45720" rIns="91440" bIns="45720" numCol="1" rtlCol="0" anchor="ctr" anchorCtr="0" compatLnSpc="1">
              <a:prstTxWarp prst="textNoShape">
                <a:avLst/>
              </a:prstTxWarp>
              <a:noAutofit/>
            </a:bodyPr>
            <a:lstStyle/>
            <a:p>
              <a:pPr marL="0" marR="0" lvl="0" indent="0" algn="l" defTabSz="914400" rtl="0" eaLnBrk="1" fontAlgn="auto" latinLnBrk="0" hangingPunct="1">
                <a:spcBef>
                  <a:spcPts val="0"/>
                </a:spcBef>
                <a:spcAft>
                  <a:spcPts val="0"/>
                </a:spcAft>
                <a:buClrTx/>
                <a:buSzTx/>
                <a:buFontTx/>
                <a:buNone/>
                <a:tabLst/>
                <a:defRPr/>
              </a:pPr>
              <a:r>
                <a:rPr kumimoji="0" lang="en-US" sz="1400" u="none" strike="noStrike" kern="1200" cap="none" spc="0" normalizeH="0" baseline="0" noProof="0">
                  <a:ln>
                    <a:noFill/>
                  </a:ln>
                  <a:effectLst/>
                  <a:uLnTx/>
                  <a:uFillTx/>
                  <a:ea typeface="+mn-ea"/>
                  <a:cs typeface="+mn-cs"/>
                </a:rPr>
                <a:t>Support Ends</a:t>
              </a:r>
            </a:p>
          </p:txBody>
        </p:sp>
      </p:grpSp>
      <p:grpSp>
        <p:nvGrpSpPr>
          <p:cNvPr id="10" name="Group 9"/>
          <p:cNvGrpSpPr/>
          <p:nvPr/>
        </p:nvGrpSpPr>
        <p:grpSpPr>
          <a:xfrm>
            <a:off x="2126266" y="6097681"/>
            <a:ext cx="1702592" cy="350764"/>
            <a:chOff x="8376284" y="5771672"/>
            <a:chExt cx="1702592" cy="350764"/>
          </a:xfrm>
        </p:grpSpPr>
        <p:sp>
          <p:nvSpPr>
            <p:cNvPr id="32" name="Diamond 31"/>
            <p:cNvSpPr/>
            <p:nvPr/>
          </p:nvSpPr>
          <p:spPr>
            <a:xfrm>
              <a:off x="8376284" y="5855614"/>
              <a:ext cx="182880" cy="182880"/>
            </a:xfrm>
            <a:prstGeom prst="diamond">
              <a:avLst/>
            </a:prstGeom>
            <a:solidFill>
              <a:schemeClr val="accent6">
                <a:lumMod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US" sz="1400" u="none" strike="noStrike" kern="1200" cap="none" spc="0" normalizeH="0" baseline="0" noProof="0">
                <a:ln>
                  <a:noFill/>
                </a:ln>
                <a:solidFill>
                  <a:schemeClr val="tx1"/>
                </a:solidFill>
                <a:effectLst/>
                <a:uLnTx/>
                <a:uFillTx/>
                <a:ea typeface="+mn-ea"/>
                <a:cs typeface="+mn-cs"/>
              </a:endParaRPr>
            </a:p>
          </p:txBody>
        </p:sp>
        <p:sp>
          <p:nvSpPr>
            <p:cNvPr id="55" name="Rectangle 54"/>
            <p:cNvSpPr/>
            <p:nvPr/>
          </p:nvSpPr>
          <p:spPr bwMode="auto">
            <a:xfrm>
              <a:off x="8559164" y="5771672"/>
              <a:ext cx="1519712" cy="350764"/>
            </a:xfrm>
            <a:prstGeom prst="rect">
              <a:avLst/>
            </a:prstGeom>
            <a:noFill/>
            <a:ln>
              <a:noFill/>
            </a:ln>
          </p:spPr>
          <p:txBody>
            <a:bodyPr vert="horz" wrap="square" lIns="91440" tIns="45720" rIns="91440" bIns="45720" numCol="1" rtlCol="0" anchor="ctr" anchorCtr="0" compatLnSpc="1">
              <a:prstTxWarp prst="textNoShape">
                <a:avLst/>
              </a:prstTxWarp>
              <a:noAutofit/>
            </a:bodyPr>
            <a:lstStyle/>
            <a:p>
              <a:pPr marL="0" marR="0" lvl="0" indent="0" algn="l" defTabSz="914400" rtl="0" eaLnBrk="1" fontAlgn="auto" latinLnBrk="0" hangingPunct="1">
                <a:spcBef>
                  <a:spcPts val="0"/>
                </a:spcBef>
                <a:spcAft>
                  <a:spcPts val="0"/>
                </a:spcAft>
                <a:buClrTx/>
                <a:buSzTx/>
                <a:buFontTx/>
                <a:buNone/>
                <a:tabLst/>
                <a:defRPr/>
              </a:pPr>
              <a:r>
                <a:rPr kumimoji="0" lang="en-US" sz="1400" u="none" strike="noStrike" kern="1200" cap="none" spc="0" normalizeH="0" baseline="0" noProof="0">
                  <a:ln>
                    <a:noFill/>
                  </a:ln>
                  <a:effectLst/>
                  <a:uLnTx/>
                  <a:uFillTx/>
                  <a:ea typeface="+mn-ea"/>
                  <a:cs typeface="+mn-cs"/>
                </a:rPr>
                <a:t>New Release</a:t>
              </a:r>
            </a:p>
          </p:txBody>
        </p:sp>
      </p:grpSp>
      <p:grpSp>
        <p:nvGrpSpPr>
          <p:cNvPr id="11" name="Group 10"/>
          <p:cNvGrpSpPr/>
          <p:nvPr/>
        </p:nvGrpSpPr>
        <p:grpSpPr>
          <a:xfrm>
            <a:off x="8504238" y="1225339"/>
            <a:ext cx="3233860" cy="4281302"/>
            <a:chOff x="8504238" y="1225339"/>
            <a:chExt cx="3233860" cy="4281302"/>
          </a:xfrm>
        </p:grpSpPr>
        <p:sp>
          <p:nvSpPr>
            <p:cNvPr id="37" name="Rectangle 36"/>
            <p:cNvSpPr/>
            <p:nvPr/>
          </p:nvSpPr>
          <p:spPr bwMode="auto">
            <a:xfrm>
              <a:off x="8520607" y="1837964"/>
              <a:ext cx="3204419" cy="1097280"/>
            </a:xfrm>
            <a:prstGeom prst="rect">
              <a:avLst/>
            </a:prstGeom>
            <a:solidFill>
              <a:schemeClr val="bg1">
                <a:lumMod val="95000"/>
              </a:schemeClr>
            </a:solidFill>
            <a:ln>
              <a:noFill/>
            </a:ln>
          </p:spPr>
          <p:txBody>
            <a:bodyPr vert="horz" wrap="square" lIns="182880" tIns="45720" rIns="182880" bIns="45720" numCol="1" rtlCol="0" anchor="ctr" anchorCtr="0" compatLnSpc="1">
              <a:prstTxWarp prst="textNoShape">
                <a:avLst/>
              </a:prstTxWarp>
              <a:noAutofit/>
            </a:bodyPr>
            <a:lstStyle/>
            <a:p>
              <a:pPr lvl="0">
                <a:defRPr/>
              </a:pPr>
              <a:r>
                <a:rPr lang="en-US" dirty="0"/>
                <a:t>Frequent releases (planning for approximately 3 per year)</a:t>
              </a:r>
            </a:p>
          </p:txBody>
        </p:sp>
        <p:sp>
          <p:nvSpPr>
            <p:cNvPr id="49" name="Rectangle 48"/>
            <p:cNvSpPr/>
            <p:nvPr/>
          </p:nvSpPr>
          <p:spPr bwMode="auto">
            <a:xfrm>
              <a:off x="8520607" y="3123930"/>
              <a:ext cx="3204419" cy="1097280"/>
            </a:xfrm>
            <a:prstGeom prst="rect">
              <a:avLst/>
            </a:prstGeom>
            <a:solidFill>
              <a:schemeClr val="bg1">
                <a:lumMod val="95000"/>
              </a:schemeClr>
            </a:solidFill>
            <a:ln>
              <a:noFill/>
            </a:ln>
          </p:spPr>
          <p:txBody>
            <a:bodyPr vert="horz" wrap="square" lIns="182880" tIns="45720" rIns="182880" bIns="45720" numCol="1" rtlCol="0" anchor="ctr" anchorCtr="0" compatLnSpc="1">
              <a:prstTxWarp prst="textNoShape">
                <a:avLst/>
              </a:prstTxWarp>
              <a:noAutofit/>
            </a:bodyPr>
            <a:lstStyle/>
            <a:p>
              <a:pPr lvl="0">
                <a:defRPr/>
              </a:pPr>
              <a:r>
                <a:rPr lang="en-US"/>
                <a:t>Critical and security updates until next release</a:t>
              </a:r>
            </a:p>
          </p:txBody>
        </p:sp>
        <p:sp>
          <p:nvSpPr>
            <p:cNvPr id="53" name="Rectangle 52"/>
            <p:cNvSpPr/>
            <p:nvPr/>
          </p:nvSpPr>
          <p:spPr bwMode="auto">
            <a:xfrm>
              <a:off x="8520607" y="4409360"/>
              <a:ext cx="3204419" cy="1097280"/>
            </a:xfrm>
            <a:prstGeom prst="rect">
              <a:avLst/>
            </a:prstGeom>
            <a:solidFill>
              <a:schemeClr val="bg1">
                <a:lumMod val="95000"/>
              </a:schemeClr>
            </a:solidFill>
            <a:ln>
              <a:noFill/>
            </a:ln>
          </p:spPr>
          <p:txBody>
            <a:bodyPr vert="horz" wrap="square" lIns="182880" tIns="45720" rIns="182880" bIns="45720" numCol="1" rtlCol="0" anchor="ctr" anchorCtr="0" compatLnSpc="1">
              <a:prstTxWarp prst="textNoShape">
                <a:avLst/>
              </a:prstTxWarp>
              <a:noAutofit/>
            </a:bodyPr>
            <a:lstStyle/>
            <a:p>
              <a:pPr lvl="0">
                <a:defRPr/>
              </a:pPr>
              <a:r>
                <a:rPr lang="en-US"/>
                <a:t>Security updates continue for the remainder of the</a:t>
              </a:r>
              <a:br>
                <a:rPr lang="en-US"/>
              </a:br>
              <a:r>
                <a:rPr lang="en-US"/>
                <a:t>12 month release lifespan</a:t>
              </a:r>
            </a:p>
          </p:txBody>
        </p:sp>
        <p:sp>
          <p:nvSpPr>
            <p:cNvPr id="50" name="Rectangle 49"/>
            <p:cNvSpPr/>
            <p:nvPr/>
          </p:nvSpPr>
          <p:spPr bwMode="auto">
            <a:xfrm rot="16200000">
              <a:off x="7978458" y="3649710"/>
              <a:ext cx="1097280" cy="45720"/>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182880" bIns="45720" numCol="1" rtlCol="0" anchor="ctr" anchorCtr="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3600" u="none" strike="noStrike" kern="1200" cap="none" spc="0" normalizeH="0" baseline="0" noProof="0">
                <a:ln>
                  <a:noFill/>
                </a:ln>
                <a:solidFill>
                  <a:schemeClr val="tx1"/>
                </a:solidFill>
                <a:effectLst/>
                <a:uLnTx/>
                <a:uFillTx/>
                <a:ea typeface="+mn-ea"/>
                <a:cs typeface="Segoe UI Semibold" panose="020B0702040204020203" pitchFamily="34" charset="0"/>
              </a:endParaRPr>
            </a:p>
          </p:txBody>
        </p:sp>
        <p:sp>
          <p:nvSpPr>
            <p:cNvPr id="56" name="Rectangle 55"/>
            <p:cNvSpPr/>
            <p:nvPr/>
          </p:nvSpPr>
          <p:spPr bwMode="auto">
            <a:xfrm rot="16200000">
              <a:off x="7978458" y="4935141"/>
              <a:ext cx="1097280" cy="45720"/>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182880" bIns="45720" numCol="1" rtlCol="0" anchor="ctr" anchorCtr="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3600" u="none" strike="noStrike" kern="1200" cap="none" spc="0" normalizeH="0" baseline="0" noProof="0">
                <a:ln>
                  <a:noFill/>
                </a:ln>
                <a:solidFill>
                  <a:schemeClr val="tx1"/>
                </a:solidFill>
                <a:effectLst/>
                <a:uLnTx/>
                <a:uFillTx/>
                <a:ea typeface="+mn-ea"/>
                <a:cs typeface="Segoe UI Semibold" panose="020B0702040204020203" pitchFamily="34" charset="0"/>
              </a:endParaRPr>
            </a:p>
          </p:txBody>
        </p:sp>
        <p:sp>
          <p:nvSpPr>
            <p:cNvPr id="4" name="Rectangle 3"/>
            <p:cNvSpPr/>
            <p:nvPr/>
          </p:nvSpPr>
          <p:spPr>
            <a:xfrm>
              <a:off x="8507535" y="1225339"/>
              <a:ext cx="3230563" cy="615553"/>
            </a:xfrm>
            <a:prstGeom prst="rect">
              <a:avLst/>
            </a:prstGeom>
          </p:spPr>
          <p:txBody>
            <a:bodyPr wrap="square" lIns="0" tIns="0" rIns="0" bIns="0">
              <a:spAutoFit/>
            </a:bodyPr>
            <a:lstStyle/>
            <a:p>
              <a:pPr lvl="0">
                <a:spcAft>
                  <a:spcPts val="600"/>
                </a:spcAft>
                <a:defRPr/>
              </a:pPr>
              <a:r>
                <a:rPr lang="en-US" sz="2000" dirty="0">
                  <a:solidFill>
                    <a:srgbClr val="0078D7"/>
                  </a:solidFill>
                </a:rPr>
                <a:t>Deploy updates on your terms and timing</a:t>
              </a:r>
            </a:p>
          </p:txBody>
        </p:sp>
        <p:sp>
          <p:nvSpPr>
            <p:cNvPr id="57" name="Rectangle 56"/>
            <p:cNvSpPr/>
            <p:nvPr/>
          </p:nvSpPr>
          <p:spPr bwMode="auto">
            <a:xfrm rot="16200000">
              <a:off x="7978458" y="2363744"/>
              <a:ext cx="1097280" cy="45720"/>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182880" bIns="45720" numCol="1" rtlCol="0" anchor="ctr" anchorCtr="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3600" u="none" strike="noStrike" kern="1200" cap="none" spc="0" normalizeH="0" baseline="0" noProof="0">
                <a:ln>
                  <a:noFill/>
                </a:ln>
                <a:solidFill>
                  <a:schemeClr val="tx1"/>
                </a:solidFill>
                <a:effectLst/>
                <a:uLnTx/>
                <a:uFillTx/>
                <a:ea typeface="+mn-ea"/>
                <a:cs typeface="Segoe UI Semibold" panose="020B0702040204020203" pitchFamily="34" charset="0"/>
              </a:endParaRPr>
            </a:p>
          </p:txBody>
        </p:sp>
      </p:grpSp>
    </p:spTree>
    <p:extLst>
      <p:ext uri="{BB962C8B-B14F-4D97-AF65-F5344CB8AC3E}">
        <p14:creationId xmlns:p14="http://schemas.microsoft.com/office/powerpoint/2010/main" val="37926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5163300" y="2112376"/>
            <a:ext cx="1476527" cy="988372"/>
          </a:xfrm>
          <a:prstGeom prst="rect">
            <a:avLst/>
          </a:prstGeom>
          <a:solidFill>
            <a:schemeClr val="bg1"/>
          </a:solidFill>
          <a:ln>
            <a:noFill/>
          </a:ln>
        </p:spPr>
        <p:txBody>
          <a:bodyPr vert="horz" wrap="square" lIns="91440" tIns="45720" rIns="91440" bIns="45720" numCol="1" rtlCol="0" anchor="t" anchorCtr="0" compatLnSpc="1">
            <a:prstTxWarp prst="textNoShape">
              <a:avLst/>
            </a:prstTxWarp>
            <a:noAutofit/>
          </a:bodyPr>
          <a:lstStyle/>
          <a:p>
            <a:pPr algn="ctr"/>
            <a:endParaRPr lang="en-US"/>
          </a:p>
        </p:txBody>
      </p:sp>
      <p:sp>
        <p:nvSpPr>
          <p:cNvPr id="2" name="Title 1"/>
          <p:cNvSpPr>
            <a:spLocks noGrp="1"/>
          </p:cNvSpPr>
          <p:nvPr>
            <p:ph type="title"/>
          </p:nvPr>
        </p:nvSpPr>
        <p:spPr/>
        <p:txBody>
          <a:bodyPr/>
          <a:lstStyle/>
          <a:p>
            <a:r>
              <a:rPr lang="en-US" sz="4400"/>
              <a:t>Updating Power BI Desktop + Report Server</a:t>
            </a:r>
          </a:p>
        </p:txBody>
      </p:sp>
      <p:sp>
        <p:nvSpPr>
          <p:cNvPr id="29" name="TextBox 28"/>
          <p:cNvSpPr txBox="1"/>
          <p:nvPr/>
        </p:nvSpPr>
        <p:spPr>
          <a:xfrm>
            <a:off x="1674615" y="5500898"/>
            <a:ext cx="63273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effectLst/>
                <a:uLnTx/>
                <a:uFillTx/>
                <a:ea typeface="+mn-ea"/>
                <a:cs typeface="+mn-cs"/>
              </a:rPr>
              <a:t>IT Pro</a:t>
            </a:r>
          </a:p>
        </p:txBody>
      </p:sp>
      <p:pic>
        <p:nvPicPr>
          <p:cNvPr id="20" name="Graphic 19"/>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246447" y="4350378"/>
            <a:ext cx="1489074" cy="1489074"/>
          </a:xfrm>
          <a:prstGeom prst="rect">
            <a:avLst/>
          </a:prstGeom>
        </p:spPr>
      </p:pic>
      <p:grpSp>
        <p:nvGrpSpPr>
          <p:cNvPr id="22" name="Group 21"/>
          <p:cNvGrpSpPr>
            <a:grpSpLocks noChangeAspect="1"/>
          </p:cNvGrpSpPr>
          <p:nvPr/>
        </p:nvGrpSpPr>
        <p:grpSpPr>
          <a:xfrm>
            <a:off x="1548449" y="2089033"/>
            <a:ext cx="911105" cy="896305"/>
            <a:chOff x="5948542" y="1303998"/>
            <a:chExt cx="717926" cy="706269"/>
          </a:xfrm>
        </p:grpSpPr>
        <p:sp>
          <p:nvSpPr>
            <p:cNvPr id="23" name="Freeform 87"/>
            <p:cNvSpPr>
              <a:spLocks/>
            </p:cNvSpPr>
            <p:nvPr/>
          </p:nvSpPr>
          <p:spPr bwMode="auto">
            <a:xfrm>
              <a:off x="5948542" y="1303998"/>
              <a:ext cx="391363" cy="573125"/>
            </a:xfrm>
            <a:custGeom>
              <a:avLst/>
              <a:gdLst>
                <a:gd name="connsiteX0" fmla="*/ 122238 w 2276475"/>
                <a:gd name="connsiteY0" fmla="*/ 2868613 h 3333750"/>
                <a:gd name="connsiteX1" fmla="*/ 122238 w 2276475"/>
                <a:gd name="connsiteY1" fmla="*/ 3185748 h 3333750"/>
                <a:gd name="connsiteX2" fmla="*/ 128322 w 2276475"/>
                <a:gd name="connsiteY2" fmla="*/ 3213101 h 3333750"/>
                <a:gd name="connsiteX3" fmla="*/ 2148154 w 2276475"/>
                <a:gd name="connsiteY3" fmla="*/ 3213101 h 3333750"/>
                <a:gd name="connsiteX4" fmla="*/ 2154238 w 2276475"/>
                <a:gd name="connsiteY4" fmla="*/ 3185748 h 3333750"/>
                <a:gd name="connsiteX5" fmla="*/ 2154238 w 2276475"/>
                <a:gd name="connsiteY5" fmla="*/ 2868613 h 3333750"/>
                <a:gd name="connsiteX6" fmla="*/ 2019847 w 2276475"/>
                <a:gd name="connsiteY6" fmla="*/ 2868613 h 3333750"/>
                <a:gd name="connsiteX7" fmla="*/ 126626 w 2276475"/>
                <a:gd name="connsiteY7" fmla="*/ 2868613 h 3333750"/>
                <a:gd name="connsiteX8" fmla="*/ 399008 w 2276475"/>
                <a:gd name="connsiteY8" fmla="*/ 2470150 h 3333750"/>
                <a:gd name="connsiteX9" fmla="*/ 1342482 w 2276475"/>
                <a:gd name="connsiteY9" fmla="*/ 2470150 h 3333750"/>
                <a:gd name="connsiteX10" fmla="*/ 1403351 w 2276475"/>
                <a:gd name="connsiteY10" fmla="*/ 2531269 h 3333750"/>
                <a:gd name="connsiteX11" fmla="*/ 1342482 w 2276475"/>
                <a:gd name="connsiteY11" fmla="*/ 2592388 h 3333750"/>
                <a:gd name="connsiteX12" fmla="*/ 399008 w 2276475"/>
                <a:gd name="connsiteY12" fmla="*/ 2592388 h 3333750"/>
                <a:gd name="connsiteX13" fmla="*/ 338138 w 2276475"/>
                <a:gd name="connsiteY13" fmla="*/ 2531269 h 3333750"/>
                <a:gd name="connsiteX14" fmla="*/ 399008 w 2276475"/>
                <a:gd name="connsiteY14" fmla="*/ 2470150 h 3333750"/>
                <a:gd name="connsiteX15" fmla="*/ 1677078 w 2276475"/>
                <a:gd name="connsiteY15" fmla="*/ 2373313 h 3333750"/>
                <a:gd name="connsiteX16" fmla="*/ 1600621 w 2276475"/>
                <a:gd name="connsiteY16" fmla="*/ 2403641 h 3333750"/>
                <a:gd name="connsiteX17" fmla="*/ 1570038 w 2276475"/>
                <a:gd name="connsiteY17" fmla="*/ 2473397 h 3333750"/>
                <a:gd name="connsiteX18" fmla="*/ 1600621 w 2276475"/>
                <a:gd name="connsiteY18" fmla="*/ 2546185 h 3333750"/>
                <a:gd name="connsiteX19" fmla="*/ 1674020 w 2276475"/>
                <a:gd name="connsiteY19" fmla="*/ 2576513 h 3333750"/>
                <a:gd name="connsiteX20" fmla="*/ 1747418 w 2276475"/>
                <a:gd name="connsiteY20" fmla="*/ 2546185 h 3333750"/>
                <a:gd name="connsiteX21" fmla="*/ 1778001 w 2276475"/>
                <a:gd name="connsiteY21" fmla="*/ 2473397 h 3333750"/>
                <a:gd name="connsiteX22" fmla="*/ 1677078 w 2276475"/>
                <a:gd name="connsiteY22" fmla="*/ 2373313 h 3333750"/>
                <a:gd name="connsiteX23" fmla="*/ 1676272 w 2276475"/>
                <a:gd name="connsiteY23" fmla="*/ 2252663 h 3333750"/>
                <a:gd name="connsiteX24" fmla="*/ 1898650 w 2276475"/>
                <a:gd name="connsiteY24" fmla="*/ 2474190 h 3333750"/>
                <a:gd name="connsiteX25" fmla="*/ 1834678 w 2276475"/>
                <a:gd name="connsiteY25" fmla="*/ 2631990 h 3333750"/>
                <a:gd name="connsiteX26" fmla="*/ 1673225 w 2276475"/>
                <a:gd name="connsiteY26" fmla="*/ 2698751 h 3333750"/>
                <a:gd name="connsiteX27" fmla="*/ 1514818 w 2276475"/>
                <a:gd name="connsiteY27" fmla="*/ 2631990 h 3333750"/>
                <a:gd name="connsiteX28" fmla="*/ 1447800 w 2276475"/>
                <a:gd name="connsiteY28" fmla="*/ 2474190 h 3333750"/>
                <a:gd name="connsiteX29" fmla="*/ 1514818 w 2276475"/>
                <a:gd name="connsiteY29" fmla="*/ 2316390 h 3333750"/>
                <a:gd name="connsiteX30" fmla="*/ 1676272 w 2276475"/>
                <a:gd name="connsiteY30" fmla="*/ 2252663 h 3333750"/>
                <a:gd name="connsiteX31" fmla="*/ 122238 w 2276475"/>
                <a:gd name="connsiteY31" fmla="*/ 2193925 h 3333750"/>
                <a:gd name="connsiteX32" fmla="*/ 122238 w 2276475"/>
                <a:gd name="connsiteY32" fmla="*/ 2203756 h 3333750"/>
                <a:gd name="connsiteX33" fmla="*/ 122238 w 2276475"/>
                <a:gd name="connsiteY33" fmla="*/ 2374283 h 3333750"/>
                <a:gd name="connsiteX34" fmla="*/ 122238 w 2276475"/>
                <a:gd name="connsiteY34" fmla="*/ 2574870 h 3333750"/>
                <a:gd name="connsiteX35" fmla="*/ 122238 w 2276475"/>
                <a:gd name="connsiteY35" fmla="*/ 2747963 h 3333750"/>
                <a:gd name="connsiteX36" fmla="*/ 256628 w 2276475"/>
                <a:gd name="connsiteY36" fmla="*/ 2747963 h 3333750"/>
                <a:gd name="connsiteX37" fmla="*/ 2149850 w 2276475"/>
                <a:gd name="connsiteY37" fmla="*/ 2747963 h 3333750"/>
                <a:gd name="connsiteX38" fmla="*/ 2154238 w 2276475"/>
                <a:gd name="connsiteY38" fmla="*/ 2747963 h 3333750"/>
                <a:gd name="connsiteX39" fmla="*/ 2154238 w 2276475"/>
                <a:gd name="connsiteY39" fmla="*/ 2193925 h 3333750"/>
                <a:gd name="connsiteX40" fmla="*/ 2019847 w 2276475"/>
                <a:gd name="connsiteY40" fmla="*/ 2193925 h 3333750"/>
                <a:gd name="connsiteX41" fmla="*/ 126626 w 2276475"/>
                <a:gd name="connsiteY41" fmla="*/ 2193925 h 3333750"/>
                <a:gd name="connsiteX42" fmla="*/ 399008 w 2276475"/>
                <a:gd name="connsiteY42" fmla="*/ 1808163 h 3333750"/>
                <a:gd name="connsiteX43" fmla="*/ 1342482 w 2276475"/>
                <a:gd name="connsiteY43" fmla="*/ 1808163 h 3333750"/>
                <a:gd name="connsiteX44" fmla="*/ 1403351 w 2276475"/>
                <a:gd name="connsiteY44" fmla="*/ 1869282 h 3333750"/>
                <a:gd name="connsiteX45" fmla="*/ 1342482 w 2276475"/>
                <a:gd name="connsiteY45" fmla="*/ 1930401 h 3333750"/>
                <a:gd name="connsiteX46" fmla="*/ 399008 w 2276475"/>
                <a:gd name="connsiteY46" fmla="*/ 1930401 h 3333750"/>
                <a:gd name="connsiteX47" fmla="*/ 338138 w 2276475"/>
                <a:gd name="connsiteY47" fmla="*/ 1869282 h 3333750"/>
                <a:gd name="connsiteX48" fmla="*/ 399008 w 2276475"/>
                <a:gd name="connsiteY48" fmla="*/ 1808163 h 3333750"/>
                <a:gd name="connsiteX49" fmla="*/ 1674020 w 2276475"/>
                <a:gd name="connsiteY49" fmla="*/ 1692275 h 3333750"/>
                <a:gd name="connsiteX50" fmla="*/ 1570038 w 2276475"/>
                <a:gd name="connsiteY50" fmla="*/ 1793141 h 3333750"/>
                <a:gd name="connsiteX51" fmla="*/ 1674020 w 2276475"/>
                <a:gd name="connsiteY51" fmla="*/ 1897063 h 3333750"/>
                <a:gd name="connsiteX52" fmla="*/ 1778001 w 2276475"/>
                <a:gd name="connsiteY52" fmla="*/ 1796197 h 3333750"/>
                <a:gd name="connsiteX53" fmla="*/ 1747418 w 2276475"/>
                <a:gd name="connsiteY53" fmla="*/ 1722840 h 3333750"/>
                <a:gd name="connsiteX54" fmla="*/ 1674020 w 2276475"/>
                <a:gd name="connsiteY54" fmla="*/ 1692275 h 3333750"/>
                <a:gd name="connsiteX55" fmla="*/ 1673225 w 2276475"/>
                <a:gd name="connsiteY55" fmla="*/ 1571625 h 3333750"/>
                <a:gd name="connsiteX56" fmla="*/ 1834678 w 2276475"/>
                <a:gd name="connsiteY56" fmla="*/ 1638387 h 3333750"/>
                <a:gd name="connsiteX57" fmla="*/ 1898650 w 2276475"/>
                <a:gd name="connsiteY57" fmla="*/ 1796186 h 3333750"/>
                <a:gd name="connsiteX58" fmla="*/ 1673225 w 2276475"/>
                <a:gd name="connsiteY58" fmla="*/ 2017713 h 3333750"/>
                <a:gd name="connsiteX59" fmla="*/ 1447800 w 2276475"/>
                <a:gd name="connsiteY59" fmla="*/ 1796186 h 3333750"/>
                <a:gd name="connsiteX60" fmla="*/ 1673225 w 2276475"/>
                <a:gd name="connsiteY60" fmla="*/ 1571625 h 3333750"/>
                <a:gd name="connsiteX61" fmla="*/ 122238 w 2276475"/>
                <a:gd name="connsiteY61" fmla="*/ 1519238 h 3333750"/>
                <a:gd name="connsiteX62" fmla="*/ 122238 w 2276475"/>
                <a:gd name="connsiteY62" fmla="*/ 1970070 h 3333750"/>
                <a:gd name="connsiteX63" fmla="*/ 122238 w 2276475"/>
                <a:gd name="connsiteY63" fmla="*/ 2073275 h 3333750"/>
                <a:gd name="connsiteX64" fmla="*/ 256628 w 2276475"/>
                <a:gd name="connsiteY64" fmla="*/ 2073275 h 3333750"/>
                <a:gd name="connsiteX65" fmla="*/ 2149850 w 2276475"/>
                <a:gd name="connsiteY65" fmla="*/ 2073275 h 3333750"/>
                <a:gd name="connsiteX66" fmla="*/ 2154238 w 2276475"/>
                <a:gd name="connsiteY66" fmla="*/ 2073275 h 3333750"/>
                <a:gd name="connsiteX67" fmla="*/ 2154238 w 2276475"/>
                <a:gd name="connsiteY67" fmla="*/ 1833306 h 3333750"/>
                <a:gd name="connsiteX68" fmla="*/ 2154238 w 2276475"/>
                <a:gd name="connsiteY68" fmla="*/ 1541561 h 3333750"/>
                <a:gd name="connsiteX69" fmla="*/ 2154238 w 2276475"/>
                <a:gd name="connsiteY69" fmla="*/ 1519238 h 3333750"/>
                <a:gd name="connsiteX70" fmla="*/ 2019847 w 2276475"/>
                <a:gd name="connsiteY70" fmla="*/ 1519238 h 3333750"/>
                <a:gd name="connsiteX71" fmla="*/ 126626 w 2276475"/>
                <a:gd name="connsiteY71" fmla="*/ 1519238 h 3333750"/>
                <a:gd name="connsiteX72" fmla="*/ 399000 w 2276475"/>
                <a:gd name="connsiteY72" fmla="*/ 1143000 h 3333750"/>
                <a:gd name="connsiteX73" fmla="*/ 1339314 w 2276475"/>
                <a:gd name="connsiteY73" fmla="*/ 1143000 h 3333750"/>
                <a:gd name="connsiteX74" fmla="*/ 1400176 w 2276475"/>
                <a:gd name="connsiteY74" fmla="*/ 1203325 h 3333750"/>
                <a:gd name="connsiteX75" fmla="*/ 1339314 w 2276475"/>
                <a:gd name="connsiteY75" fmla="*/ 1263650 h 3333750"/>
                <a:gd name="connsiteX76" fmla="*/ 399000 w 2276475"/>
                <a:gd name="connsiteY76" fmla="*/ 1263650 h 3333750"/>
                <a:gd name="connsiteX77" fmla="*/ 338138 w 2276475"/>
                <a:gd name="connsiteY77" fmla="*/ 1203325 h 3333750"/>
                <a:gd name="connsiteX78" fmla="*/ 399000 w 2276475"/>
                <a:gd name="connsiteY78" fmla="*/ 1143000 h 3333750"/>
                <a:gd name="connsiteX79" fmla="*/ 1674020 w 2276475"/>
                <a:gd name="connsiteY79" fmla="*/ 1012825 h 3333750"/>
                <a:gd name="connsiteX80" fmla="*/ 1603679 w 2276475"/>
                <a:gd name="connsiteY80" fmla="*/ 1043153 h 3333750"/>
                <a:gd name="connsiteX81" fmla="*/ 1570038 w 2276475"/>
                <a:gd name="connsiteY81" fmla="*/ 1115942 h 3333750"/>
                <a:gd name="connsiteX82" fmla="*/ 1674020 w 2276475"/>
                <a:gd name="connsiteY82" fmla="*/ 1216025 h 3333750"/>
                <a:gd name="connsiteX83" fmla="*/ 1778001 w 2276475"/>
                <a:gd name="connsiteY83" fmla="*/ 1115942 h 3333750"/>
                <a:gd name="connsiteX84" fmla="*/ 1747418 w 2276475"/>
                <a:gd name="connsiteY84" fmla="*/ 1043153 h 3333750"/>
                <a:gd name="connsiteX85" fmla="*/ 1674020 w 2276475"/>
                <a:gd name="connsiteY85" fmla="*/ 1012825 h 3333750"/>
                <a:gd name="connsiteX86" fmla="*/ 1673225 w 2276475"/>
                <a:gd name="connsiteY86" fmla="*/ 890588 h 3333750"/>
                <a:gd name="connsiteX87" fmla="*/ 1676272 w 2276475"/>
                <a:gd name="connsiteY87" fmla="*/ 890588 h 3333750"/>
                <a:gd name="connsiteX88" fmla="*/ 1831632 w 2276475"/>
                <a:gd name="connsiteY88" fmla="*/ 957350 h 3333750"/>
                <a:gd name="connsiteX89" fmla="*/ 1898650 w 2276475"/>
                <a:gd name="connsiteY89" fmla="*/ 1115149 h 3333750"/>
                <a:gd name="connsiteX90" fmla="*/ 1673225 w 2276475"/>
                <a:gd name="connsiteY90" fmla="*/ 1336676 h 3333750"/>
                <a:gd name="connsiteX91" fmla="*/ 1447800 w 2276475"/>
                <a:gd name="connsiteY91" fmla="*/ 1115149 h 3333750"/>
                <a:gd name="connsiteX92" fmla="*/ 1514818 w 2276475"/>
                <a:gd name="connsiteY92" fmla="*/ 954315 h 3333750"/>
                <a:gd name="connsiteX93" fmla="*/ 1673225 w 2276475"/>
                <a:gd name="connsiteY93" fmla="*/ 890588 h 3333750"/>
                <a:gd name="connsiteX94" fmla="*/ 122238 w 2276475"/>
                <a:gd name="connsiteY94" fmla="*/ 844550 h 3333750"/>
                <a:gd name="connsiteX95" fmla="*/ 122238 w 2276475"/>
                <a:gd name="connsiteY95" fmla="*/ 1398588 h 3333750"/>
                <a:gd name="connsiteX96" fmla="*/ 256628 w 2276475"/>
                <a:gd name="connsiteY96" fmla="*/ 1398588 h 3333750"/>
                <a:gd name="connsiteX97" fmla="*/ 2149850 w 2276475"/>
                <a:gd name="connsiteY97" fmla="*/ 1398588 h 3333750"/>
                <a:gd name="connsiteX98" fmla="*/ 2154238 w 2276475"/>
                <a:gd name="connsiteY98" fmla="*/ 1398588 h 3333750"/>
                <a:gd name="connsiteX99" fmla="*/ 2154238 w 2276475"/>
                <a:gd name="connsiteY99" fmla="*/ 1341995 h 3333750"/>
                <a:gd name="connsiteX100" fmla="*/ 2154238 w 2276475"/>
                <a:gd name="connsiteY100" fmla="*/ 1128212 h 3333750"/>
                <a:gd name="connsiteX101" fmla="*/ 2154238 w 2276475"/>
                <a:gd name="connsiteY101" fmla="*/ 844550 h 3333750"/>
                <a:gd name="connsiteX102" fmla="*/ 2019847 w 2276475"/>
                <a:gd name="connsiteY102" fmla="*/ 844550 h 3333750"/>
                <a:gd name="connsiteX103" fmla="*/ 126626 w 2276475"/>
                <a:gd name="connsiteY103" fmla="*/ 844550 h 3333750"/>
                <a:gd name="connsiteX104" fmla="*/ 395840 w 2276475"/>
                <a:gd name="connsiteY104" fmla="*/ 471488 h 3333750"/>
                <a:gd name="connsiteX105" fmla="*/ 1342474 w 2276475"/>
                <a:gd name="connsiteY105" fmla="*/ 471488 h 3333750"/>
                <a:gd name="connsiteX106" fmla="*/ 1403351 w 2276475"/>
                <a:gd name="connsiteY106" fmla="*/ 531813 h 3333750"/>
                <a:gd name="connsiteX107" fmla="*/ 1342474 w 2276475"/>
                <a:gd name="connsiteY107" fmla="*/ 592138 h 3333750"/>
                <a:gd name="connsiteX108" fmla="*/ 395840 w 2276475"/>
                <a:gd name="connsiteY108" fmla="*/ 592138 h 3333750"/>
                <a:gd name="connsiteX109" fmla="*/ 334963 w 2276475"/>
                <a:gd name="connsiteY109" fmla="*/ 531813 h 3333750"/>
                <a:gd name="connsiteX110" fmla="*/ 395840 w 2276475"/>
                <a:gd name="connsiteY110" fmla="*/ 471488 h 3333750"/>
                <a:gd name="connsiteX111" fmla="*/ 1677078 w 2276475"/>
                <a:gd name="connsiteY111" fmla="*/ 331788 h 3333750"/>
                <a:gd name="connsiteX112" fmla="*/ 1570038 w 2276475"/>
                <a:gd name="connsiteY112" fmla="*/ 431872 h 3333750"/>
                <a:gd name="connsiteX113" fmla="*/ 1600621 w 2276475"/>
                <a:gd name="connsiteY113" fmla="*/ 504660 h 3333750"/>
                <a:gd name="connsiteX114" fmla="*/ 1674020 w 2276475"/>
                <a:gd name="connsiteY114" fmla="*/ 534988 h 3333750"/>
                <a:gd name="connsiteX115" fmla="*/ 1747418 w 2276475"/>
                <a:gd name="connsiteY115" fmla="*/ 504660 h 3333750"/>
                <a:gd name="connsiteX116" fmla="*/ 1778001 w 2276475"/>
                <a:gd name="connsiteY116" fmla="*/ 434905 h 3333750"/>
                <a:gd name="connsiteX117" fmla="*/ 1677078 w 2276475"/>
                <a:gd name="connsiteY117" fmla="*/ 331788 h 3333750"/>
                <a:gd name="connsiteX118" fmla="*/ 1676272 w 2276475"/>
                <a:gd name="connsiteY118" fmla="*/ 209550 h 3333750"/>
                <a:gd name="connsiteX119" fmla="*/ 1898650 w 2276475"/>
                <a:gd name="connsiteY119" fmla="*/ 434910 h 3333750"/>
                <a:gd name="connsiteX120" fmla="*/ 1831632 w 2276475"/>
                <a:gd name="connsiteY120" fmla="*/ 593272 h 3333750"/>
                <a:gd name="connsiteX121" fmla="*/ 1673225 w 2276475"/>
                <a:gd name="connsiteY121" fmla="*/ 657225 h 3333750"/>
                <a:gd name="connsiteX122" fmla="*/ 1670179 w 2276475"/>
                <a:gd name="connsiteY122" fmla="*/ 657225 h 3333750"/>
                <a:gd name="connsiteX123" fmla="*/ 1514818 w 2276475"/>
                <a:gd name="connsiteY123" fmla="*/ 590226 h 3333750"/>
                <a:gd name="connsiteX124" fmla="*/ 1447800 w 2276475"/>
                <a:gd name="connsiteY124" fmla="*/ 431865 h 3333750"/>
                <a:gd name="connsiteX125" fmla="*/ 1676272 w 2276475"/>
                <a:gd name="connsiteY125" fmla="*/ 209550 h 3333750"/>
                <a:gd name="connsiteX126" fmla="*/ 128322 w 2276475"/>
                <a:gd name="connsiteY126" fmla="*/ 122238 h 3333750"/>
                <a:gd name="connsiteX127" fmla="*/ 122238 w 2276475"/>
                <a:gd name="connsiteY127" fmla="*/ 155669 h 3333750"/>
                <a:gd name="connsiteX128" fmla="*/ 122238 w 2276475"/>
                <a:gd name="connsiteY128" fmla="*/ 723900 h 3333750"/>
                <a:gd name="connsiteX129" fmla="*/ 256628 w 2276475"/>
                <a:gd name="connsiteY129" fmla="*/ 723900 h 3333750"/>
                <a:gd name="connsiteX130" fmla="*/ 2149850 w 2276475"/>
                <a:gd name="connsiteY130" fmla="*/ 723900 h 3333750"/>
                <a:gd name="connsiteX131" fmla="*/ 2154238 w 2276475"/>
                <a:gd name="connsiteY131" fmla="*/ 723900 h 3333750"/>
                <a:gd name="connsiteX132" fmla="*/ 2154238 w 2276475"/>
                <a:gd name="connsiteY132" fmla="*/ 152630 h 3333750"/>
                <a:gd name="connsiteX133" fmla="*/ 2148154 w 2276475"/>
                <a:gd name="connsiteY133" fmla="*/ 122238 h 3333750"/>
                <a:gd name="connsiteX134" fmla="*/ 128322 w 2276475"/>
                <a:gd name="connsiteY134" fmla="*/ 122238 h 3333750"/>
                <a:gd name="connsiteX135" fmla="*/ 106520 w 2276475"/>
                <a:gd name="connsiteY135" fmla="*/ 0 h 3333750"/>
                <a:gd name="connsiteX136" fmla="*/ 2169956 w 2276475"/>
                <a:gd name="connsiteY136" fmla="*/ 0 h 3333750"/>
                <a:gd name="connsiteX137" fmla="*/ 2197346 w 2276475"/>
                <a:gd name="connsiteY137" fmla="*/ 6078 h 3333750"/>
                <a:gd name="connsiteX138" fmla="*/ 2276475 w 2276475"/>
                <a:gd name="connsiteY138" fmla="*/ 151949 h 3333750"/>
                <a:gd name="connsiteX139" fmla="*/ 2276475 w 2276475"/>
                <a:gd name="connsiteY139" fmla="*/ 784225 h 3333750"/>
                <a:gd name="connsiteX140" fmla="*/ 2276475 w 2276475"/>
                <a:gd name="connsiteY140" fmla="*/ 1127458 h 3333750"/>
                <a:gd name="connsiteX141" fmla="*/ 2276475 w 2276475"/>
                <a:gd name="connsiteY141" fmla="*/ 1446550 h 3333750"/>
                <a:gd name="connsiteX142" fmla="*/ 2276475 w 2276475"/>
                <a:gd name="connsiteY142" fmla="*/ 1458913 h 3333750"/>
                <a:gd name="connsiteX143" fmla="*/ 2276475 w 2276475"/>
                <a:gd name="connsiteY143" fmla="*/ 1573943 h 3333750"/>
                <a:gd name="connsiteX144" fmla="*/ 2276475 w 2276475"/>
                <a:gd name="connsiteY144" fmla="*/ 1832499 h 3333750"/>
                <a:gd name="connsiteX145" fmla="*/ 2276475 w 2276475"/>
                <a:gd name="connsiteY145" fmla="*/ 2133600 h 3333750"/>
                <a:gd name="connsiteX146" fmla="*/ 2276475 w 2276475"/>
                <a:gd name="connsiteY146" fmla="*/ 2808288 h 3333750"/>
                <a:gd name="connsiteX147" fmla="*/ 2276475 w 2276475"/>
                <a:gd name="connsiteY147" fmla="*/ 3184841 h 3333750"/>
                <a:gd name="connsiteX148" fmla="*/ 2197346 w 2276475"/>
                <a:gd name="connsiteY148" fmla="*/ 3327672 h 3333750"/>
                <a:gd name="connsiteX149" fmla="*/ 2169956 w 2276475"/>
                <a:gd name="connsiteY149" fmla="*/ 3333750 h 3333750"/>
                <a:gd name="connsiteX150" fmla="*/ 106520 w 2276475"/>
                <a:gd name="connsiteY150" fmla="*/ 3333750 h 3333750"/>
                <a:gd name="connsiteX151" fmla="*/ 79129 w 2276475"/>
                <a:gd name="connsiteY151" fmla="*/ 3327672 h 3333750"/>
                <a:gd name="connsiteX152" fmla="*/ 0 w 2276475"/>
                <a:gd name="connsiteY152" fmla="*/ 3184841 h 3333750"/>
                <a:gd name="connsiteX153" fmla="*/ 0 w 2276475"/>
                <a:gd name="connsiteY153" fmla="*/ 2808288 h 3333750"/>
                <a:gd name="connsiteX154" fmla="*/ 0 w 2276475"/>
                <a:gd name="connsiteY154" fmla="*/ 2574008 h 3333750"/>
                <a:gd name="connsiteX155" fmla="*/ 0 w 2276475"/>
                <a:gd name="connsiteY155" fmla="*/ 2373436 h 3333750"/>
                <a:gd name="connsiteX156" fmla="*/ 0 w 2276475"/>
                <a:gd name="connsiteY156" fmla="*/ 2139768 h 3333750"/>
                <a:gd name="connsiteX157" fmla="*/ 0 w 2276475"/>
                <a:gd name="connsiteY157" fmla="*/ 2133600 h 3333750"/>
                <a:gd name="connsiteX158" fmla="*/ 0 w 2276475"/>
                <a:gd name="connsiteY158" fmla="*/ 2067930 h 3333750"/>
                <a:gd name="connsiteX159" fmla="*/ 0 w 2276475"/>
                <a:gd name="connsiteY159" fmla="*/ 1969253 h 3333750"/>
                <a:gd name="connsiteX160" fmla="*/ 0 w 2276475"/>
                <a:gd name="connsiteY160" fmla="*/ 1458913 h 3333750"/>
                <a:gd name="connsiteX161" fmla="*/ 0 w 2276475"/>
                <a:gd name="connsiteY161" fmla="*/ 784225 h 3333750"/>
                <a:gd name="connsiteX162" fmla="*/ 0 w 2276475"/>
                <a:gd name="connsiteY162" fmla="*/ 154988 h 3333750"/>
                <a:gd name="connsiteX163" fmla="*/ 79129 w 2276475"/>
                <a:gd name="connsiteY163" fmla="*/ 6078 h 3333750"/>
                <a:gd name="connsiteX164" fmla="*/ 106520 w 2276475"/>
                <a:gd name="connsiteY164" fmla="*/ 0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2276475" h="3333750">
                  <a:moveTo>
                    <a:pt x="122238" y="2868613"/>
                  </a:moveTo>
                  <a:lnTo>
                    <a:pt x="122238" y="3185748"/>
                  </a:lnTo>
                  <a:cubicBezTo>
                    <a:pt x="122238" y="3200944"/>
                    <a:pt x="125280" y="3210062"/>
                    <a:pt x="128322" y="3213101"/>
                  </a:cubicBezTo>
                  <a:cubicBezTo>
                    <a:pt x="2148154" y="3213101"/>
                    <a:pt x="2148154" y="3213101"/>
                    <a:pt x="2148154" y="3213101"/>
                  </a:cubicBezTo>
                  <a:cubicBezTo>
                    <a:pt x="2151196" y="3210062"/>
                    <a:pt x="2154238" y="3200944"/>
                    <a:pt x="2154238" y="3185748"/>
                  </a:cubicBezTo>
                  <a:lnTo>
                    <a:pt x="2154238" y="2868613"/>
                  </a:lnTo>
                  <a:lnTo>
                    <a:pt x="2019847" y="2868613"/>
                  </a:lnTo>
                  <a:cubicBezTo>
                    <a:pt x="692797" y="2868613"/>
                    <a:pt x="264716" y="2868613"/>
                    <a:pt x="126626" y="2868613"/>
                  </a:cubicBezTo>
                  <a:close/>
                  <a:moveTo>
                    <a:pt x="399008" y="2470150"/>
                  </a:moveTo>
                  <a:cubicBezTo>
                    <a:pt x="1342482" y="2470150"/>
                    <a:pt x="1342482" y="2470150"/>
                    <a:pt x="1342482" y="2470150"/>
                  </a:cubicBezTo>
                  <a:cubicBezTo>
                    <a:pt x="1375960" y="2470150"/>
                    <a:pt x="1403351" y="2497654"/>
                    <a:pt x="1403351" y="2531269"/>
                  </a:cubicBezTo>
                  <a:cubicBezTo>
                    <a:pt x="1403351" y="2564885"/>
                    <a:pt x="1375960" y="2592388"/>
                    <a:pt x="1342482" y="2592388"/>
                  </a:cubicBezTo>
                  <a:cubicBezTo>
                    <a:pt x="399008" y="2592388"/>
                    <a:pt x="399008" y="2592388"/>
                    <a:pt x="399008" y="2592388"/>
                  </a:cubicBezTo>
                  <a:cubicBezTo>
                    <a:pt x="365529" y="2592388"/>
                    <a:pt x="338138" y="2564885"/>
                    <a:pt x="338138" y="2531269"/>
                  </a:cubicBezTo>
                  <a:cubicBezTo>
                    <a:pt x="338138" y="2497654"/>
                    <a:pt x="365529" y="2470150"/>
                    <a:pt x="399008" y="2470150"/>
                  </a:cubicBezTo>
                  <a:close/>
                  <a:moveTo>
                    <a:pt x="1677078" y="2373313"/>
                  </a:moveTo>
                  <a:cubicBezTo>
                    <a:pt x="1646495" y="2373313"/>
                    <a:pt x="1618971" y="2385444"/>
                    <a:pt x="1600621" y="2403641"/>
                  </a:cubicBezTo>
                  <a:cubicBezTo>
                    <a:pt x="1582271" y="2421839"/>
                    <a:pt x="1570038" y="2446101"/>
                    <a:pt x="1570038" y="2473397"/>
                  </a:cubicBezTo>
                  <a:cubicBezTo>
                    <a:pt x="1570038" y="2500692"/>
                    <a:pt x="1582271" y="2527988"/>
                    <a:pt x="1600621" y="2546185"/>
                  </a:cubicBezTo>
                  <a:cubicBezTo>
                    <a:pt x="1618971" y="2564382"/>
                    <a:pt x="1646495" y="2576513"/>
                    <a:pt x="1674020" y="2576513"/>
                  </a:cubicBezTo>
                  <a:cubicBezTo>
                    <a:pt x="1701544" y="2576513"/>
                    <a:pt x="1729069" y="2564382"/>
                    <a:pt x="1747418" y="2546185"/>
                  </a:cubicBezTo>
                  <a:cubicBezTo>
                    <a:pt x="1768826" y="2524955"/>
                    <a:pt x="1778001" y="2500692"/>
                    <a:pt x="1778001" y="2473397"/>
                  </a:cubicBezTo>
                  <a:cubicBezTo>
                    <a:pt x="1778001" y="2418806"/>
                    <a:pt x="1732127" y="2373313"/>
                    <a:pt x="1677078" y="2373313"/>
                  </a:cubicBezTo>
                  <a:close/>
                  <a:moveTo>
                    <a:pt x="1676272" y="2252663"/>
                  </a:moveTo>
                  <a:cubicBezTo>
                    <a:pt x="1798123" y="2252663"/>
                    <a:pt x="1898650" y="2352805"/>
                    <a:pt x="1898650" y="2474190"/>
                  </a:cubicBezTo>
                  <a:cubicBezTo>
                    <a:pt x="1898650" y="2534882"/>
                    <a:pt x="1877326" y="2589505"/>
                    <a:pt x="1834678" y="2631990"/>
                  </a:cubicBezTo>
                  <a:cubicBezTo>
                    <a:pt x="1792030" y="2674474"/>
                    <a:pt x="1734151" y="2698751"/>
                    <a:pt x="1673225" y="2698751"/>
                  </a:cubicBezTo>
                  <a:cubicBezTo>
                    <a:pt x="1612300" y="2698751"/>
                    <a:pt x="1557466" y="2674474"/>
                    <a:pt x="1514818" y="2631990"/>
                  </a:cubicBezTo>
                  <a:cubicBezTo>
                    <a:pt x="1472171" y="2589505"/>
                    <a:pt x="1447800" y="2534882"/>
                    <a:pt x="1447800" y="2474190"/>
                  </a:cubicBezTo>
                  <a:cubicBezTo>
                    <a:pt x="1447800" y="2416532"/>
                    <a:pt x="1472171" y="2358875"/>
                    <a:pt x="1514818" y="2316390"/>
                  </a:cubicBezTo>
                  <a:cubicBezTo>
                    <a:pt x="1557466" y="2276940"/>
                    <a:pt x="1615346" y="2252663"/>
                    <a:pt x="1676272" y="2252663"/>
                  </a:cubicBezTo>
                  <a:close/>
                  <a:moveTo>
                    <a:pt x="122238" y="2193925"/>
                  </a:moveTo>
                  <a:lnTo>
                    <a:pt x="122238" y="2203756"/>
                  </a:lnTo>
                  <a:cubicBezTo>
                    <a:pt x="122238" y="2374283"/>
                    <a:pt x="122238" y="2374283"/>
                    <a:pt x="122238" y="2374283"/>
                  </a:cubicBezTo>
                  <a:cubicBezTo>
                    <a:pt x="122238" y="2574870"/>
                    <a:pt x="122238" y="2574870"/>
                    <a:pt x="122238" y="2574870"/>
                  </a:cubicBezTo>
                  <a:lnTo>
                    <a:pt x="122238" y="2747963"/>
                  </a:lnTo>
                  <a:lnTo>
                    <a:pt x="256628" y="2747963"/>
                  </a:lnTo>
                  <a:cubicBezTo>
                    <a:pt x="1583679" y="2747963"/>
                    <a:pt x="2011759" y="2747963"/>
                    <a:pt x="2149850" y="2747963"/>
                  </a:cubicBezTo>
                  <a:lnTo>
                    <a:pt x="2154238" y="2747963"/>
                  </a:lnTo>
                  <a:lnTo>
                    <a:pt x="2154238" y="2193925"/>
                  </a:lnTo>
                  <a:lnTo>
                    <a:pt x="2019847" y="2193925"/>
                  </a:lnTo>
                  <a:cubicBezTo>
                    <a:pt x="692797" y="2193925"/>
                    <a:pt x="264716" y="2193925"/>
                    <a:pt x="126626" y="2193925"/>
                  </a:cubicBezTo>
                  <a:close/>
                  <a:moveTo>
                    <a:pt x="399008" y="1808163"/>
                  </a:moveTo>
                  <a:cubicBezTo>
                    <a:pt x="1342482" y="1808163"/>
                    <a:pt x="1342482" y="1808163"/>
                    <a:pt x="1342482" y="1808163"/>
                  </a:cubicBezTo>
                  <a:cubicBezTo>
                    <a:pt x="1375960" y="1808163"/>
                    <a:pt x="1403351" y="1835666"/>
                    <a:pt x="1403351" y="1869282"/>
                  </a:cubicBezTo>
                  <a:cubicBezTo>
                    <a:pt x="1403351" y="1902897"/>
                    <a:pt x="1375960" y="1930401"/>
                    <a:pt x="1342482" y="1930401"/>
                  </a:cubicBezTo>
                  <a:cubicBezTo>
                    <a:pt x="399008" y="1930401"/>
                    <a:pt x="399008" y="1930401"/>
                    <a:pt x="399008" y="1930401"/>
                  </a:cubicBezTo>
                  <a:cubicBezTo>
                    <a:pt x="365529" y="1930401"/>
                    <a:pt x="338138" y="1902897"/>
                    <a:pt x="338138" y="1869282"/>
                  </a:cubicBezTo>
                  <a:cubicBezTo>
                    <a:pt x="338138" y="1835666"/>
                    <a:pt x="365529" y="1808163"/>
                    <a:pt x="399008" y="1808163"/>
                  </a:cubicBezTo>
                  <a:close/>
                  <a:moveTo>
                    <a:pt x="1674020" y="1692275"/>
                  </a:moveTo>
                  <a:cubicBezTo>
                    <a:pt x="1618971" y="1692275"/>
                    <a:pt x="1570038" y="1741180"/>
                    <a:pt x="1570038" y="1793141"/>
                  </a:cubicBezTo>
                  <a:cubicBezTo>
                    <a:pt x="1570038" y="1851215"/>
                    <a:pt x="1618971" y="1897063"/>
                    <a:pt x="1674020" y="1897063"/>
                  </a:cubicBezTo>
                  <a:cubicBezTo>
                    <a:pt x="1729069" y="1897063"/>
                    <a:pt x="1778001" y="1851215"/>
                    <a:pt x="1778001" y="1796197"/>
                  </a:cubicBezTo>
                  <a:cubicBezTo>
                    <a:pt x="1778001" y="1768689"/>
                    <a:pt x="1768826" y="1744236"/>
                    <a:pt x="1747418" y="1722840"/>
                  </a:cubicBezTo>
                  <a:cubicBezTo>
                    <a:pt x="1729069" y="1701445"/>
                    <a:pt x="1701544" y="1692275"/>
                    <a:pt x="1674020" y="1692275"/>
                  </a:cubicBezTo>
                  <a:close/>
                  <a:moveTo>
                    <a:pt x="1673225" y="1571625"/>
                  </a:moveTo>
                  <a:cubicBezTo>
                    <a:pt x="1731105" y="1571625"/>
                    <a:pt x="1792030" y="1595902"/>
                    <a:pt x="1834678" y="1638387"/>
                  </a:cubicBezTo>
                  <a:cubicBezTo>
                    <a:pt x="1877326" y="1680871"/>
                    <a:pt x="1898650" y="1738529"/>
                    <a:pt x="1898650" y="1796186"/>
                  </a:cubicBezTo>
                  <a:cubicBezTo>
                    <a:pt x="1898650" y="1917571"/>
                    <a:pt x="1795077" y="2017713"/>
                    <a:pt x="1673225" y="2017713"/>
                  </a:cubicBezTo>
                  <a:cubicBezTo>
                    <a:pt x="1548328" y="2017713"/>
                    <a:pt x="1447800" y="1917571"/>
                    <a:pt x="1447800" y="1796186"/>
                  </a:cubicBezTo>
                  <a:cubicBezTo>
                    <a:pt x="1447800" y="1674802"/>
                    <a:pt x="1551374" y="1571625"/>
                    <a:pt x="1673225" y="1571625"/>
                  </a:cubicBezTo>
                  <a:close/>
                  <a:moveTo>
                    <a:pt x="122238" y="1519238"/>
                  </a:moveTo>
                  <a:lnTo>
                    <a:pt x="122238" y="1970070"/>
                  </a:lnTo>
                  <a:lnTo>
                    <a:pt x="122238" y="2073275"/>
                  </a:lnTo>
                  <a:lnTo>
                    <a:pt x="256628" y="2073275"/>
                  </a:lnTo>
                  <a:cubicBezTo>
                    <a:pt x="1583679" y="2073275"/>
                    <a:pt x="2011759" y="2073275"/>
                    <a:pt x="2149850" y="2073275"/>
                  </a:cubicBezTo>
                  <a:lnTo>
                    <a:pt x="2154238" y="2073275"/>
                  </a:lnTo>
                  <a:lnTo>
                    <a:pt x="2154238" y="1833306"/>
                  </a:lnTo>
                  <a:cubicBezTo>
                    <a:pt x="2154238" y="1688564"/>
                    <a:pt x="2154238" y="1598101"/>
                    <a:pt x="2154238" y="1541561"/>
                  </a:cubicBezTo>
                  <a:lnTo>
                    <a:pt x="2154238" y="1519238"/>
                  </a:lnTo>
                  <a:lnTo>
                    <a:pt x="2019847" y="1519238"/>
                  </a:lnTo>
                  <a:cubicBezTo>
                    <a:pt x="692797" y="1519238"/>
                    <a:pt x="264716" y="1519238"/>
                    <a:pt x="126626" y="1519238"/>
                  </a:cubicBezTo>
                  <a:close/>
                  <a:moveTo>
                    <a:pt x="399000" y="1143000"/>
                  </a:moveTo>
                  <a:cubicBezTo>
                    <a:pt x="1339314" y="1143000"/>
                    <a:pt x="1339314" y="1143000"/>
                    <a:pt x="1339314" y="1143000"/>
                  </a:cubicBezTo>
                  <a:cubicBezTo>
                    <a:pt x="1372788" y="1143000"/>
                    <a:pt x="1400176" y="1170146"/>
                    <a:pt x="1400176" y="1203325"/>
                  </a:cubicBezTo>
                  <a:cubicBezTo>
                    <a:pt x="1400176" y="1236504"/>
                    <a:pt x="1372788" y="1263650"/>
                    <a:pt x="1339314" y="1263650"/>
                  </a:cubicBezTo>
                  <a:cubicBezTo>
                    <a:pt x="399000" y="1263650"/>
                    <a:pt x="399000" y="1263650"/>
                    <a:pt x="399000" y="1263650"/>
                  </a:cubicBezTo>
                  <a:cubicBezTo>
                    <a:pt x="365526" y="1263650"/>
                    <a:pt x="338138" y="1236504"/>
                    <a:pt x="338138" y="1203325"/>
                  </a:cubicBezTo>
                  <a:cubicBezTo>
                    <a:pt x="338138" y="1170146"/>
                    <a:pt x="365526" y="1143000"/>
                    <a:pt x="399000" y="1143000"/>
                  </a:cubicBezTo>
                  <a:close/>
                  <a:moveTo>
                    <a:pt x="1674020" y="1012825"/>
                  </a:moveTo>
                  <a:cubicBezTo>
                    <a:pt x="1646495" y="1012825"/>
                    <a:pt x="1622029" y="1021924"/>
                    <a:pt x="1603679" y="1043153"/>
                  </a:cubicBezTo>
                  <a:cubicBezTo>
                    <a:pt x="1582271" y="1061351"/>
                    <a:pt x="1570038" y="1088646"/>
                    <a:pt x="1570038" y="1115942"/>
                  </a:cubicBezTo>
                  <a:cubicBezTo>
                    <a:pt x="1570038" y="1170533"/>
                    <a:pt x="1618971" y="1216025"/>
                    <a:pt x="1674020" y="1216025"/>
                  </a:cubicBezTo>
                  <a:cubicBezTo>
                    <a:pt x="1729069" y="1216025"/>
                    <a:pt x="1778001" y="1170533"/>
                    <a:pt x="1778001" y="1115942"/>
                  </a:cubicBezTo>
                  <a:cubicBezTo>
                    <a:pt x="1778001" y="1088646"/>
                    <a:pt x="1768826" y="1064383"/>
                    <a:pt x="1747418" y="1043153"/>
                  </a:cubicBezTo>
                  <a:cubicBezTo>
                    <a:pt x="1729069" y="1024956"/>
                    <a:pt x="1701544" y="1012825"/>
                    <a:pt x="1674020" y="1012825"/>
                  </a:cubicBezTo>
                  <a:close/>
                  <a:moveTo>
                    <a:pt x="1673225" y="890588"/>
                  </a:moveTo>
                  <a:cubicBezTo>
                    <a:pt x="1673225" y="890588"/>
                    <a:pt x="1676272" y="890588"/>
                    <a:pt x="1676272" y="890588"/>
                  </a:cubicBezTo>
                  <a:cubicBezTo>
                    <a:pt x="1734151" y="890588"/>
                    <a:pt x="1788984" y="914865"/>
                    <a:pt x="1831632" y="957350"/>
                  </a:cubicBezTo>
                  <a:cubicBezTo>
                    <a:pt x="1874280" y="999834"/>
                    <a:pt x="1898650" y="1057492"/>
                    <a:pt x="1898650" y="1115149"/>
                  </a:cubicBezTo>
                  <a:cubicBezTo>
                    <a:pt x="1898650" y="1236534"/>
                    <a:pt x="1798123" y="1336676"/>
                    <a:pt x="1673225" y="1336676"/>
                  </a:cubicBezTo>
                  <a:cubicBezTo>
                    <a:pt x="1551374" y="1336676"/>
                    <a:pt x="1447800" y="1236534"/>
                    <a:pt x="1447800" y="1115149"/>
                  </a:cubicBezTo>
                  <a:cubicBezTo>
                    <a:pt x="1447800" y="1054457"/>
                    <a:pt x="1472171" y="999834"/>
                    <a:pt x="1514818" y="954315"/>
                  </a:cubicBezTo>
                  <a:cubicBezTo>
                    <a:pt x="1557466" y="914865"/>
                    <a:pt x="1615346" y="890588"/>
                    <a:pt x="1673225" y="890588"/>
                  </a:cubicBezTo>
                  <a:close/>
                  <a:moveTo>
                    <a:pt x="122238" y="844550"/>
                  </a:moveTo>
                  <a:lnTo>
                    <a:pt x="122238" y="1398588"/>
                  </a:lnTo>
                  <a:lnTo>
                    <a:pt x="256628" y="1398588"/>
                  </a:lnTo>
                  <a:cubicBezTo>
                    <a:pt x="1583679" y="1398588"/>
                    <a:pt x="2011759" y="1398588"/>
                    <a:pt x="2149850" y="1398588"/>
                  </a:cubicBezTo>
                  <a:lnTo>
                    <a:pt x="2154238" y="1398588"/>
                  </a:lnTo>
                  <a:lnTo>
                    <a:pt x="2154238" y="1341995"/>
                  </a:lnTo>
                  <a:cubicBezTo>
                    <a:pt x="2154238" y="1128212"/>
                    <a:pt x="2154238" y="1128212"/>
                    <a:pt x="2154238" y="1128212"/>
                  </a:cubicBezTo>
                  <a:lnTo>
                    <a:pt x="2154238" y="844550"/>
                  </a:lnTo>
                  <a:lnTo>
                    <a:pt x="2019847" y="844550"/>
                  </a:lnTo>
                  <a:cubicBezTo>
                    <a:pt x="692797" y="844550"/>
                    <a:pt x="264716" y="844550"/>
                    <a:pt x="126626" y="844550"/>
                  </a:cubicBezTo>
                  <a:close/>
                  <a:moveTo>
                    <a:pt x="395840" y="471488"/>
                  </a:moveTo>
                  <a:cubicBezTo>
                    <a:pt x="1342474" y="471488"/>
                    <a:pt x="1342474" y="471488"/>
                    <a:pt x="1342474" y="471488"/>
                  </a:cubicBezTo>
                  <a:cubicBezTo>
                    <a:pt x="1375957" y="471488"/>
                    <a:pt x="1403351" y="498634"/>
                    <a:pt x="1403351" y="531813"/>
                  </a:cubicBezTo>
                  <a:cubicBezTo>
                    <a:pt x="1403351" y="564992"/>
                    <a:pt x="1375957" y="592138"/>
                    <a:pt x="1342474" y="592138"/>
                  </a:cubicBezTo>
                  <a:cubicBezTo>
                    <a:pt x="395840" y="592138"/>
                    <a:pt x="395840" y="592138"/>
                    <a:pt x="395840" y="592138"/>
                  </a:cubicBezTo>
                  <a:cubicBezTo>
                    <a:pt x="362358" y="592138"/>
                    <a:pt x="334963" y="564992"/>
                    <a:pt x="334963" y="531813"/>
                  </a:cubicBezTo>
                  <a:cubicBezTo>
                    <a:pt x="334963" y="498634"/>
                    <a:pt x="362358" y="471488"/>
                    <a:pt x="395840" y="471488"/>
                  </a:cubicBezTo>
                  <a:close/>
                  <a:moveTo>
                    <a:pt x="1677078" y="331788"/>
                  </a:moveTo>
                  <a:cubicBezTo>
                    <a:pt x="1618971" y="331788"/>
                    <a:pt x="1573097" y="377281"/>
                    <a:pt x="1570038" y="431872"/>
                  </a:cubicBezTo>
                  <a:cubicBezTo>
                    <a:pt x="1570038" y="459167"/>
                    <a:pt x="1582271" y="486463"/>
                    <a:pt x="1600621" y="504660"/>
                  </a:cubicBezTo>
                  <a:cubicBezTo>
                    <a:pt x="1618971" y="525890"/>
                    <a:pt x="1646495" y="534988"/>
                    <a:pt x="1674020" y="534988"/>
                  </a:cubicBezTo>
                  <a:cubicBezTo>
                    <a:pt x="1701544" y="534988"/>
                    <a:pt x="1729069" y="525890"/>
                    <a:pt x="1747418" y="504660"/>
                  </a:cubicBezTo>
                  <a:cubicBezTo>
                    <a:pt x="1768826" y="486463"/>
                    <a:pt x="1778001" y="462200"/>
                    <a:pt x="1778001" y="434905"/>
                  </a:cubicBezTo>
                  <a:cubicBezTo>
                    <a:pt x="1778001" y="380314"/>
                    <a:pt x="1732127" y="331788"/>
                    <a:pt x="1677078" y="331788"/>
                  </a:cubicBezTo>
                  <a:close/>
                  <a:moveTo>
                    <a:pt x="1676272" y="209550"/>
                  </a:moveTo>
                  <a:cubicBezTo>
                    <a:pt x="1798123" y="212595"/>
                    <a:pt x="1898650" y="313094"/>
                    <a:pt x="1898650" y="434910"/>
                  </a:cubicBezTo>
                  <a:cubicBezTo>
                    <a:pt x="1898650" y="492773"/>
                    <a:pt x="1874280" y="550636"/>
                    <a:pt x="1831632" y="593272"/>
                  </a:cubicBezTo>
                  <a:cubicBezTo>
                    <a:pt x="1788984" y="632862"/>
                    <a:pt x="1734151" y="657225"/>
                    <a:pt x="1673225" y="657225"/>
                  </a:cubicBezTo>
                  <a:cubicBezTo>
                    <a:pt x="1673225" y="657225"/>
                    <a:pt x="1673225" y="657225"/>
                    <a:pt x="1670179" y="657225"/>
                  </a:cubicBezTo>
                  <a:cubicBezTo>
                    <a:pt x="1612300" y="657225"/>
                    <a:pt x="1554420" y="632862"/>
                    <a:pt x="1514818" y="590226"/>
                  </a:cubicBezTo>
                  <a:cubicBezTo>
                    <a:pt x="1472171" y="547590"/>
                    <a:pt x="1447800" y="492773"/>
                    <a:pt x="1447800" y="431865"/>
                  </a:cubicBezTo>
                  <a:cubicBezTo>
                    <a:pt x="1450847" y="307003"/>
                    <a:pt x="1548328" y="209550"/>
                    <a:pt x="1676272" y="209550"/>
                  </a:cubicBezTo>
                  <a:close/>
                  <a:moveTo>
                    <a:pt x="128322" y="122238"/>
                  </a:moveTo>
                  <a:cubicBezTo>
                    <a:pt x="125280" y="128317"/>
                    <a:pt x="122238" y="137434"/>
                    <a:pt x="122238" y="155669"/>
                  </a:cubicBezTo>
                  <a:lnTo>
                    <a:pt x="122238" y="723900"/>
                  </a:lnTo>
                  <a:lnTo>
                    <a:pt x="256628" y="723900"/>
                  </a:lnTo>
                  <a:cubicBezTo>
                    <a:pt x="1583679" y="723900"/>
                    <a:pt x="2011759" y="723900"/>
                    <a:pt x="2149850" y="723900"/>
                  </a:cubicBezTo>
                  <a:lnTo>
                    <a:pt x="2154238" y="723900"/>
                  </a:lnTo>
                  <a:lnTo>
                    <a:pt x="2154238" y="152630"/>
                  </a:lnTo>
                  <a:cubicBezTo>
                    <a:pt x="2154238" y="134395"/>
                    <a:pt x="2151196" y="128317"/>
                    <a:pt x="2148154" y="122238"/>
                  </a:cubicBezTo>
                  <a:cubicBezTo>
                    <a:pt x="128322" y="122238"/>
                    <a:pt x="128322" y="122238"/>
                    <a:pt x="128322" y="122238"/>
                  </a:cubicBezTo>
                  <a:close/>
                  <a:moveTo>
                    <a:pt x="106520" y="0"/>
                  </a:moveTo>
                  <a:cubicBezTo>
                    <a:pt x="2169956" y="0"/>
                    <a:pt x="2169956" y="0"/>
                    <a:pt x="2169956" y="0"/>
                  </a:cubicBezTo>
                  <a:cubicBezTo>
                    <a:pt x="2179086" y="0"/>
                    <a:pt x="2188216" y="3039"/>
                    <a:pt x="2197346" y="6078"/>
                  </a:cubicBezTo>
                  <a:cubicBezTo>
                    <a:pt x="2276475" y="48624"/>
                    <a:pt x="2276475" y="127637"/>
                    <a:pt x="2276475" y="151949"/>
                  </a:cubicBezTo>
                  <a:lnTo>
                    <a:pt x="2276475" y="784225"/>
                  </a:lnTo>
                  <a:lnTo>
                    <a:pt x="2276475" y="1127458"/>
                  </a:lnTo>
                  <a:cubicBezTo>
                    <a:pt x="2276475" y="1446550"/>
                    <a:pt x="2276475" y="1446550"/>
                    <a:pt x="2276475" y="1446550"/>
                  </a:cubicBezTo>
                  <a:lnTo>
                    <a:pt x="2276475" y="1458913"/>
                  </a:lnTo>
                  <a:lnTo>
                    <a:pt x="2276475" y="1573943"/>
                  </a:lnTo>
                  <a:cubicBezTo>
                    <a:pt x="2276475" y="1832499"/>
                    <a:pt x="2276475" y="1832499"/>
                    <a:pt x="2276475" y="1832499"/>
                  </a:cubicBezTo>
                  <a:lnTo>
                    <a:pt x="2276475" y="2133600"/>
                  </a:lnTo>
                  <a:lnTo>
                    <a:pt x="2276475" y="2808288"/>
                  </a:lnTo>
                  <a:lnTo>
                    <a:pt x="2276475" y="3184841"/>
                  </a:lnTo>
                  <a:cubicBezTo>
                    <a:pt x="2276475" y="3251698"/>
                    <a:pt x="2249084" y="3300321"/>
                    <a:pt x="2197346" y="3327672"/>
                  </a:cubicBezTo>
                  <a:cubicBezTo>
                    <a:pt x="2188216" y="3330711"/>
                    <a:pt x="2179086" y="3333750"/>
                    <a:pt x="2169956" y="3333750"/>
                  </a:cubicBezTo>
                  <a:cubicBezTo>
                    <a:pt x="106520" y="3333750"/>
                    <a:pt x="106520" y="3333750"/>
                    <a:pt x="106520" y="3333750"/>
                  </a:cubicBezTo>
                  <a:cubicBezTo>
                    <a:pt x="97390" y="3333750"/>
                    <a:pt x="88259" y="3330711"/>
                    <a:pt x="79129" y="3327672"/>
                  </a:cubicBezTo>
                  <a:cubicBezTo>
                    <a:pt x="27391" y="3300321"/>
                    <a:pt x="0" y="3251698"/>
                    <a:pt x="0" y="3184841"/>
                  </a:cubicBezTo>
                  <a:lnTo>
                    <a:pt x="0" y="2808288"/>
                  </a:lnTo>
                  <a:lnTo>
                    <a:pt x="0" y="2574008"/>
                  </a:lnTo>
                  <a:cubicBezTo>
                    <a:pt x="0" y="2373436"/>
                    <a:pt x="0" y="2373436"/>
                    <a:pt x="0" y="2373436"/>
                  </a:cubicBezTo>
                  <a:cubicBezTo>
                    <a:pt x="0" y="2272390"/>
                    <a:pt x="0" y="2196606"/>
                    <a:pt x="0" y="2139768"/>
                  </a:cubicBezTo>
                  <a:lnTo>
                    <a:pt x="0" y="2133600"/>
                  </a:lnTo>
                  <a:lnTo>
                    <a:pt x="0" y="2067930"/>
                  </a:lnTo>
                  <a:cubicBezTo>
                    <a:pt x="0" y="1969253"/>
                    <a:pt x="0" y="1969253"/>
                    <a:pt x="0" y="1969253"/>
                  </a:cubicBezTo>
                  <a:lnTo>
                    <a:pt x="0" y="1458913"/>
                  </a:lnTo>
                  <a:lnTo>
                    <a:pt x="0" y="784225"/>
                  </a:lnTo>
                  <a:lnTo>
                    <a:pt x="0" y="154988"/>
                  </a:lnTo>
                  <a:cubicBezTo>
                    <a:pt x="0" y="127637"/>
                    <a:pt x="0" y="48624"/>
                    <a:pt x="79129" y="6078"/>
                  </a:cubicBezTo>
                  <a:cubicBezTo>
                    <a:pt x="88259" y="3039"/>
                    <a:pt x="97390" y="0"/>
                    <a:pt x="106520"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u="none" strike="noStrike" kern="1200" cap="none" spc="0" normalizeH="0" baseline="0" noProof="0">
                <a:ln>
                  <a:noFill/>
                </a:ln>
                <a:effectLst/>
                <a:uLnTx/>
                <a:uFillTx/>
                <a:ea typeface="+mn-ea"/>
                <a:cs typeface="+mn-cs"/>
              </a:endParaRPr>
            </a:p>
          </p:txBody>
        </p:sp>
        <p:grpSp>
          <p:nvGrpSpPr>
            <p:cNvPr id="24" name="Group 23"/>
            <p:cNvGrpSpPr/>
            <p:nvPr/>
          </p:nvGrpSpPr>
          <p:grpSpPr>
            <a:xfrm>
              <a:off x="6243357" y="1665679"/>
              <a:ext cx="423111" cy="344588"/>
              <a:chOff x="8145044" y="-724286"/>
              <a:chExt cx="423111" cy="344588"/>
            </a:xfrm>
          </p:grpSpPr>
          <p:sp>
            <p:nvSpPr>
              <p:cNvPr id="25" name="Rectangle: Rounded Corners 24"/>
              <p:cNvSpPr/>
              <p:nvPr/>
            </p:nvSpPr>
            <p:spPr bwMode="auto">
              <a:xfrm>
                <a:off x="8145044" y="-724286"/>
                <a:ext cx="423111" cy="289311"/>
              </a:xfrm>
              <a:prstGeom prst="roundRect">
                <a:avLst>
                  <a:gd name="adj" fmla="val 166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u="none" strike="noStrike" kern="1200" cap="none" spc="0" normalizeH="0" baseline="0" noProof="0" err="1">
                  <a:ln>
                    <a:noFill/>
                  </a:ln>
                  <a:solidFill>
                    <a:schemeClr val="tx1"/>
                  </a:solidFill>
                  <a:effectLst/>
                  <a:uLnTx/>
                  <a:uFillTx/>
                  <a:ea typeface="Segoe UI" pitchFamily="34" charset="0"/>
                  <a:cs typeface="Segoe UI" pitchFamily="34" charset="0"/>
                </a:endParaRPr>
              </a:p>
            </p:txBody>
          </p:sp>
          <p:grpSp>
            <p:nvGrpSpPr>
              <p:cNvPr id="26" name="Group 25"/>
              <p:cNvGrpSpPr/>
              <p:nvPr/>
            </p:nvGrpSpPr>
            <p:grpSpPr>
              <a:xfrm>
                <a:off x="8145045" y="-724285"/>
                <a:ext cx="423110" cy="344587"/>
                <a:chOff x="4176714" y="1866900"/>
                <a:chExt cx="3832225" cy="3121026"/>
              </a:xfrm>
              <a:solidFill>
                <a:schemeClr val="accent1"/>
              </a:solidFill>
            </p:grpSpPr>
            <p:sp>
              <p:nvSpPr>
                <p:cNvPr id="27" name="Freeform 122"/>
                <p:cNvSpPr>
                  <a:spLocks/>
                </p:cNvSpPr>
                <p:nvPr/>
              </p:nvSpPr>
              <p:spPr bwMode="auto">
                <a:xfrm>
                  <a:off x="4176714" y="1866900"/>
                  <a:ext cx="3832225" cy="3121026"/>
                </a:xfrm>
                <a:custGeom>
                  <a:avLst/>
                  <a:gdLst>
                    <a:gd name="connsiteX0" fmla="*/ 393379 w 3832225"/>
                    <a:gd name="connsiteY0" fmla="*/ 122238 h 3121026"/>
                    <a:gd name="connsiteX1" fmla="*/ 120650 w 3832225"/>
                    <a:gd name="connsiteY1" fmla="*/ 395768 h 3121026"/>
                    <a:gd name="connsiteX2" fmla="*/ 120650 w 3832225"/>
                    <a:gd name="connsiteY2" fmla="*/ 2283121 h 3121026"/>
                    <a:gd name="connsiteX3" fmla="*/ 393379 w 3832225"/>
                    <a:gd name="connsiteY3" fmla="*/ 2556651 h 3121026"/>
                    <a:gd name="connsiteX4" fmla="*/ 1672172 w 3832225"/>
                    <a:gd name="connsiteY4" fmla="*/ 2556651 h 3121026"/>
                    <a:gd name="connsiteX5" fmla="*/ 1672172 w 3832225"/>
                    <a:gd name="connsiteY5" fmla="*/ 2900082 h 3121026"/>
                    <a:gd name="connsiteX6" fmla="*/ 1169140 w 3832225"/>
                    <a:gd name="connsiteY6" fmla="*/ 2900082 h 3121026"/>
                    <a:gd name="connsiteX7" fmla="*/ 1063079 w 3832225"/>
                    <a:gd name="connsiteY7" fmla="*/ 3000376 h 3121026"/>
                    <a:gd name="connsiteX8" fmla="*/ 2769147 w 3832225"/>
                    <a:gd name="connsiteY8" fmla="*/ 3000376 h 3121026"/>
                    <a:gd name="connsiteX9" fmla="*/ 2666116 w 3832225"/>
                    <a:gd name="connsiteY9" fmla="*/ 2900082 h 3121026"/>
                    <a:gd name="connsiteX10" fmla="*/ 2160053 w 3832225"/>
                    <a:gd name="connsiteY10" fmla="*/ 2900082 h 3121026"/>
                    <a:gd name="connsiteX11" fmla="*/ 2160053 w 3832225"/>
                    <a:gd name="connsiteY11" fmla="*/ 2556651 h 3121026"/>
                    <a:gd name="connsiteX12" fmla="*/ 3441877 w 3832225"/>
                    <a:gd name="connsiteY12" fmla="*/ 2556651 h 3121026"/>
                    <a:gd name="connsiteX13" fmla="*/ 3711575 w 3832225"/>
                    <a:gd name="connsiteY13" fmla="*/ 2283121 h 3121026"/>
                    <a:gd name="connsiteX14" fmla="*/ 3711575 w 3832225"/>
                    <a:gd name="connsiteY14" fmla="*/ 395768 h 3121026"/>
                    <a:gd name="connsiteX15" fmla="*/ 3441877 w 3832225"/>
                    <a:gd name="connsiteY15" fmla="*/ 122238 h 3121026"/>
                    <a:gd name="connsiteX16" fmla="*/ 393379 w 3832225"/>
                    <a:gd name="connsiteY16" fmla="*/ 122238 h 3121026"/>
                    <a:gd name="connsiteX17" fmla="*/ 393826 w 3832225"/>
                    <a:gd name="connsiteY17" fmla="*/ 0 h 3121026"/>
                    <a:gd name="connsiteX18" fmla="*/ 3441429 w 3832225"/>
                    <a:gd name="connsiteY18" fmla="*/ 0 h 3121026"/>
                    <a:gd name="connsiteX19" fmla="*/ 3832225 w 3832225"/>
                    <a:gd name="connsiteY19" fmla="*/ 395067 h 3121026"/>
                    <a:gd name="connsiteX20" fmla="*/ 3832225 w 3832225"/>
                    <a:gd name="connsiteY20" fmla="*/ 2282269 h 3121026"/>
                    <a:gd name="connsiteX21" fmla="*/ 3441429 w 3832225"/>
                    <a:gd name="connsiteY21" fmla="*/ 2677336 h 3121026"/>
                    <a:gd name="connsiteX22" fmla="*/ 2281159 w 3832225"/>
                    <a:gd name="connsiteY22" fmla="*/ 2677336 h 3121026"/>
                    <a:gd name="connsiteX23" fmla="*/ 2281159 w 3832225"/>
                    <a:gd name="connsiteY23" fmla="*/ 2777622 h 3121026"/>
                    <a:gd name="connsiteX24" fmla="*/ 2665896 w 3832225"/>
                    <a:gd name="connsiteY24" fmla="*/ 2777622 h 3121026"/>
                    <a:gd name="connsiteX25" fmla="*/ 2890073 w 3832225"/>
                    <a:gd name="connsiteY25" fmla="*/ 3005545 h 3121026"/>
                    <a:gd name="connsiteX26" fmla="*/ 2890073 w 3832225"/>
                    <a:gd name="connsiteY26" fmla="*/ 3121026 h 3121026"/>
                    <a:gd name="connsiteX27" fmla="*/ 942152 w 3832225"/>
                    <a:gd name="connsiteY27" fmla="*/ 3121026 h 3121026"/>
                    <a:gd name="connsiteX28" fmla="*/ 942152 w 3832225"/>
                    <a:gd name="connsiteY28" fmla="*/ 3005545 h 3121026"/>
                    <a:gd name="connsiteX29" fmla="*/ 1169359 w 3832225"/>
                    <a:gd name="connsiteY29" fmla="*/ 2777622 h 3121026"/>
                    <a:gd name="connsiteX30" fmla="*/ 1551067 w 3832225"/>
                    <a:gd name="connsiteY30" fmla="*/ 2777622 h 3121026"/>
                    <a:gd name="connsiteX31" fmla="*/ 1551067 w 3832225"/>
                    <a:gd name="connsiteY31" fmla="*/ 2677336 h 3121026"/>
                    <a:gd name="connsiteX32" fmla="*/ 393826 w 3832225"/>
                    <a:gd name="connsiteY32" fmla="*/ 2677336 h 3121026"/>
                    <a:gd name="connsiteX33" fmla="*/ 0 w 3832225"/>
                    <a:gd name="connsiteY33" fmla="*/ 2282269 h 3121026"/>
                    <a:gd name="connsiteX34" fmla="*/ 0 w 3832225"/>
                    <a:gd name="connsiteY34" fmla="*/ 395067 h 3121026"/>
                    <a:gd name="connsiteX35" fmla="*/ 393826 w 3832225"/>
                    <a:gd name="connsiteY35" fmla="*/ 0 h 312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832225" h="3121026">
                      <a:moveTo>
                        <a:pt x="393379" y="122238"/>
                      </a:moveTo>
                      <a:cubicBezTo>
                        <a:pt x="244893" y="122238"/>
                        <a:pt x="120650" y="243807"/>
                        <a:pt x="120650" y="395768"/>
                      </a:cubicBezTo>
                      <a:cubicBezTo>
                        <a:pt x="120650" y="2283121"/>
                        <a:pt x="120650" y="2283121"/>
                        <a:pt x="120650" y="2283121"/>
                      </a:cubicBezTo>
                      <a:cubicBezTo>
                        <a:pt x="120650" y="2435082"/>
                        <a:pt x="244893" y="2556651"/>
                        <a:pt x="393379" y="2556651"/>
                      </a:cubicBezTo>
                      <a:cubicBezTo>
                        <a:pt x="1672172" y="2556651"/>
                        <a:pt x="1672172" y="2556651"/>
                        <a:pt x="1672172" y="2556651"/>
                      </a:cubicBezTo>
                      <a:cubicBezTo>
                        <a:pt x="1672172" y="2900082"/>
                        <a:pt x="1672172" y="2900082"/>
                        <a:pt x="1672172" y="2900082"/>
                      </a:cubicBezTo>
                      <a:cubicBezTo>
                        <a:pt x="1169140" y="2900082"/>
                        <a:pt x="1169140" y="2900082"/>
                        <a:pt x="1169140" y="2900082"/>
                      </a:cubicBezTo>
                      <a:cubicBezTo>
                        <a:pt x="1111564" y="2900082"/>
                        <a:pt x="1066109" y="2945670"/>
                        <a:pt x="1063079" y="3000376"/>
                      </a:cubicBezTo>
                      <a:cubicBezTo>
                        <a:pt x="2769147" y="3000376"/>
                        <a:pt x="2769147" y="3000376"/>
                        <a:pt x="2769147" y="3000376"/>
                      </a:cubicBezTo>
                      <a:cubicBezTo>
                        <a:pt x="2766116" y="2945670"/>
                        <a:pt x="2720662" y="2900082"/>
                        <a:pt x="2666116" y="2900082"/>
                      </a:cubicBezTo>
                      <a:cubicBezTo>
                        <a:pt x="2160053" y="2900082"/>
                        <a:pt x="2160053" y="2900082"/>
                        <a:pt x="2160053" y="2900082"/>
                      </a:cubicBezTo>
                      <a:cubicBezTo>
                        <a:pt x="2160053" y="2556651"/>
                        <a:pt x="2160053" y="2556651"/>
                        <a:pt x="2160053" y="2556651"/>
                      </a:cubicBezTo>
                      <a:cubicBezTo>
                        <a:pt x="3441877" y="2556651"/>
                        <a:pt x="3441877" y="2556651"/>
                        <a:pt x="3441877" y="2556651"/>
                      </a:cubicBezTo>
                      <a:cubicBezTo>
                        <a:pt x="3590362" y="2556651"/>
                        <a:pt x="3711575" y="2435082"/>
                        <a:pt x="3711575" y="2283121"/>
                      </a:cubicBezTo>
                      <a:cubicBezTo>
                        <a:pt x="3711575" y="395768"/>
                        <a:pt x="3711575" y="395768"/>
                        <a:pt x="3711575" y="395768"/>
                      </a:cubicBezTo>
                      <a:cubicBezTo>
                        <a:pt x="3711575" y="243807"/>
                        <a:pt x="3590362" y="122238"/>
                        <a:pt x="3441877" y="122238"/>
                      </a:cubicBezTo>
                      <a:cubicBezTo>
                        <a:pt x="393379" y="122238"/>
                        <a:pt x="393379" y="122238"/>
                        <a:pt x="393379" y="122238"/>
                      </a:cubicBezTo>
                      <a:close/>
                      <a:moveTo>
                        <a:pt x="393826" y="0"/>
                      </a:moveTo>
                      <a:cubicBezTo>
                        <a:pt x="3441429" y="0"/>
                        <a:pt x="3441429" y="0"/>
                        <a:pt x="3441429" y="0"/>
                      </a:cubicBezTo>
                      <a:cubicBezTo>
                        <a:pt x="3656518" y="0"/>
                        <a:pt x="3832225" y="176261"/>
                        <a:pt x="3832225" y="395067"/>
                      </a:cubicBezTo>
                      <a:cubicBezTo>
                        <a:pt x="3832225" y="2282269"/>
                        <a:pt x="3832225" y="2282269"/>
                        <a:pt x="3832225" y="2282269"/>
                      </a:cubicBezTo>
                      <a:cubicBezTo>
                        <a:pt x="3832225" y="2501075"/>
                        <a:pt x="3656518" y="2677336"/>
                        <a:pt x="3441429" y="2677336"/>
                      </a:cubicBezTo>
                      <a:cubicBezTo>
                        <a:pt x="2281159" y="2677336"/>
                        <a:pt x="2281159" y="2677336"/>
                        <a:pt x="2281159" y="2677336"/>
                      </a:cubicBezTo>
                      <a:cubicBezTo>
                        <a:pt x="2281159" y="2777622"/>
                        <a:pt x="2281159" y="2777622"/>
                        <a:pt x="2281159" y="2777622"/>
                      </a:cubicBezTo>
                      <a:cubicBezTo>
                        <a:pt x="2665896" y="2777622"/>
                        <a:pt x="2665896" y="2777622"/>
                        <a:pt x="2665896" y="2777622"/>
                      </a:cubicBezTo>
                      <a:cubicBezTo>
                        <a:pt x="2790102" y="2777622"/>
                        <a:pt x="2890073" y="2880947"/>
                        <a:pt x="2890073" y="3005545"/>
                      </a:cubicBezTo>
                      <a:lnTo>
                        <a:pt x="2890073" y="3121026"/>
                      </a:lnTo>
                      <a:cubicBezTo>
                        <a:pt x="942152" y="3121026"/>
                        <a:pt x="942152" y="3121026"/>
                        <a:pt x="942152" y="3121026"/>
                      </a:cubicBezTo>
                      <a:cubicBezTo>
                        <a:pt x="942152" y="3005545"/>
                        <a:pt x="942152" y="3005545"/>
                        <a:pt x="942152" y="3005545"/>
                      </a:cubicBezTo>
                      <a:cubicBezTo>
                        <a:pt x="942152" y="2880947"/>
                        <a:pt x="1045152" y="2777622"/>
                        <a:pt x="1169359" y="2777622"/>
                      </a:cubicBezTo>
                      <a:cubicBezTo>
                        <a:pt x="1551067" y="2777622"/>
                        <a:pt x="1551067" y="2777622"/>
                        <a:pt x="1551067" y="2777622"/>
                      </a:cubicBezTo>
                      <a:cubicBezTo>
                        <a:pt x="1551067" y="2677336"/>
                        <a:pt x="1551067" y="2677336"/>
                        <a:pt x="1551067" y="2677336"/>
                      </a:cubicBezTo>
                      <a:cubicBezTo>
                        <a:pt x="393826" y="2677336"/>
                        <a:pt x="393826" y="2677336"/>
                        <a:pt x="393826" y="2677336"/>
                      </a:cubicBezTo>
                      <a:cubicBezTo>
                        <a:pt x="178736" y="2677336"/>
                        <a:pt x="0" y="2501075"/>
                        <a:pt x="0" y="2282269"/>
                      </a:cubicBezTo>
                      <a:cubicBezTo>
                        <a:pt x="0" y="395067"/>
                        <a:pt x="0" y="395067"/>
                        <a:pt x="0" y="395067"/>
                      </a:cubicBezTo>
                      <a:cubicBezTo>
                        <a:pt x="0" y="176261"/>
                        <a:pt x="178736" y="0"/>
                        <a:pt x="393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u="none" strike="noStrike" kern="1200" cap="none" spc="0" normalizeH="0" baseline="0" noProof="0">
                    <a:ln>
                      <a:noFill/>
                    </a:ln>
                    <a:effectLst/>
                    <a:uLnTx/>
                    <a:uFillTx/>
                    <a:ea typeface="+mn-ea"/>
                    <a:cs typeface="+mn-cs"/>
                  </a:endParaRPr>
                </a:p>
              </p:txBody>
            </p:sp>
            <p:sp>
              <p:nvSpPr>
                <p:cNvPr id="28" name="Freeform 8"/>
                <p:cNvSpPr>
                  <a:spLocks/>
                </p:cNvSpPr>
                <p:nvPr/>
              </p:nvSpPr>
              <p:spPr bwMode="auto">
                <a:xfrm>
                  <a:off x="5000627" y="2468563"/>
                  <a:ext cx="2168525" cy="1239838"/>
                </a:xfrm>
                <a:custGeom>
                  <a:avLst/>
                  <a:gdLst>
                    <a:gd name="T0" fmla="*/ 53 w 1366"/>
                    <a:gd name="T1" fmla="*/ 781 h 781"/>
                    <a:gd name="T2" fmla="*/ 0 w 1366"/>
                    <a:gd name="T3" fmla="*/ 728 h 781"/>
                    <a:gd name="T4" fmla="*/ 181 w 1366"/>
                    <a:gd name="T5" fmla="*/ 553 h 781"/>
                    <a:gd name="T6" fmla="*/ 342 w 1366"/>
                    <a:gd name="T7" fmla="*/ 628 h 781"/>
                    <a:gd name="T8" fmla="*/ 416 w 1366"/>
                    <a:gd name="T9" fmla="*/ 375 h 781"/>
                    <a:gd name="T10" fmla="*/ 683 w 1366"/>
                    <a:gd name="T11" fmla="*/ 530 h 781"/>
                    <a:gd name="T12" fmla="*/ 878 w 1366"/>
                    <a:gd name="T13" fmla="*/ 207 h 781"/>
                    <a:gd name="T14" fmla="*/ 1336 w 1366"/>
                    <a:gd name="T15" fmla="*/ 0 h 781"/>
                    <a:gd name="T16" fmla="*/ 1366 w 1366"/>
                    <a:gd name="T17" fmla="*/ 69 h 781"/>
                    <a:gd name="T18" fmla="*/ 931 w 1366"/>
                    <a:gd name="T19" fmla="*/ 268 h 781"/>
                    <a:gd name="T20" fmla="*/ 710 w 1366"/>
                    <a:gd name="T21" fmla="*/ 634 h 781"/>
                    <a:gd name="T22" fmla="*/ 462 w 1366"/>
                    <a:gd name="T23" fmla="*/ 490 h 781"/>
                    <a:gd name="T24" fmla="*/ 391 w 1366"/>
                    <a:gd name="T25" fmla="*/ 735 h 781"/>
                    <a:gd name="T26" fmla="*/ 197 w 1366"/>
                    <a:gd name="T27" fmla="*/ 645 h 781"/>
                    <a:gd name="T28" fmla="*/ 53 w 1366"/>
                    <a:gd name="T29" fmla="*/ 781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6" h="781">
                      <a:moveTo>
                        <a:pt x="53" y="781"/>
                      </a:moveTo>
                      <a:lnTo>
                        <a:pt x="0" y="728"/>
                      </a:lnTo>
                      <a:lnTo>
                        <a:pt x="181" y="553"/>
                      </a:lnTo>
                      <a:lnTo>
                        <a:pt x="342" y="628"/>
                      </a:lnTo>
                      <a:lnTo>
                        <a:pt x="416" y="375"/>
                      </a:lnTo>
                      <a:lnTo>
                        <a:pt x="683" y="530"/>
                      </a:lnTo>
                      <a:lnTo>
                        <a:pt x="878" y="207"/>
                      </a:lnTo>
                      <a:lnTo>
                        <a:pt x="1336" y="0"/>
                      </a:lnTo>
                      <a:lnTo>
                        <a:pt x="1366" y="69"/>
                      </a:lnTo>
                      <a:lnTo>
                        <a:pt x="931" y="268"/>
                      </a:lnTo>
                      <a:lnTo>
                        <a:pt x="710" y="634"/>
                      </a:lnTo>
                      <a:lnTo>
                        <a:pt x="462" y="490"/>
                      </a:lnTo>
                      <a:lnTo>
                        <a:pt x="391" y="735"/>
                      </a:lnTo>
                      <a:lnTo>
                        <a:pt x="197" y="645"/>
                      </a:lnTo>
                      <a:lnTo>
                        <a:pt x="53" y="7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u="none" strike="noStrike" kern="1200" cap="none" spc="0" normalizeH="0" baseline="0" noProof="0">
                    <a:ln>
                      <a:noFill/>
                    </a:ln>
                    <a:effectLst/>
                    <a:uLnTx/>
                    <a:uFillTx/>
                    <a:ea typeface="+mn-ea"/>
                    <a:cs typeface="+mn-cs"/>
                  </a:endParaRPr>
                </a:p>
              </p:txBody>
            </p:sp>
            <p:sp>
              <p:nvSpPr>
                <p:cNvPr id="33" name="Freeform 124"/>
                <p:cNvSpPr/>
                <p:nvPr/>
              </p:nvSpPr>
              <p:spPr bwMode="auto">
                <a:xfrm rot="5400000">
                  <a:off x="5184881" y="1650831"/>
                  <a:ext cx="1866110" cy="2950967"/>
                </a:xfrm>
                <a:custGeom>
                  <a:avLst/>
                  <a:gdLst>
                    <a:gd name="connsiteX0" fmla="*/ 0 w 1866110"/>
                    <a:gd name="connsiteY0" fmla="*/ 2809648 h 2950967"/>
                    <a:gd name="connsiteX1" fmla="*/ 243653 w 1866110"/>
                    <a:gd name="connsiteY1" fmla="*/ 2668329 h 2950967"/>
                    <a:gd name="connsiteX2" fmla="*/ 243653 w 1866110"/>
                    <a:gd name="connsiteY2" fmla="*/ 2755869 h 2950967"/>
                    <a:gd name="connsiteX3" fmla="*/ 1670555 w 1866110"/>
                    <a:gd name="connsiteY3" fmla="*/ 2755869 h 2950967"/>
                    <a:gd name="connsiteX4" fmla="*/ 1670555 w 1866110"/>
                    <a:gd name="connsiteY4" fmla="*/ 243653 h 2950967"/>
                    <a:gd name="connsiteX5" fmla="*/ 1583472 w 1866110"/>
                    <a:gd name="connsiteY5" fmla="*/ 243653 h 2950967"/>
                    <a:gd name="connsiteX6" fmla="*/ 1724791 w 1866110"/>
                    <a:gd name="connsiteY6" fmla="*/ 0 h 2950967"/>
                    <a:gd name="connsiteX7" fmla="*/ 1866110 w 1866110"/>
                    <a:gd name="connsiteY7" fmla="*/ 243653 h 2950967"/>
                    <a:gd name="connsiteX8" fmla="*/ 1783428 w 1866110"/>
                    <a:gd name="connsiteY8" fmla="*/ 243653 h 2950967"/>
                    <a:gd name="connsiteX9" fmla="*/ 1783428 w 1866110"/>
                    <a:gd name="connsiteY9" fmla="*/ 2872192 h 2950967"/>
                    <a:gd name="connsiteX10" fmla="*/ 243653 w 1866110"/>
                    <a:gd name="connsiteY10" fmla="*/ 2872192 h 2950967"/>
                    <a:gd name="connsiteX11" fmla="*/ 243653 w 1866110"/>
                    <a:gd name="connsiteY11" fmla="*/ 2950967 h 295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6110" h="2950967">
                      <a:moveTo>
                        <a:pt x="0" y="2809648"/>
                      </a:moveTo>
                      <a:lnTo>
                        <a:pt x="243653" y="2668329"/>
                      </a:lnTo>
                      <a:lnTo>
                        <a:pt x="243653" y="2755869"/>
                      </a:lnTo>
                      <a:lnTo>
                        <a:pt x="1670555" y="2755869"/>
                      </a:lnTo>
                      <a:lnTo>
                        <a:pt x="1670555" y="243653"/>
                      </a:lnTo>
                      <a:lnTo>
                        <a:pt x="1583472" y="243653"/>
                      </a:lnTo>
                      <a:lnTo>
                        <a:pt x="1724791" y="0"/>
                      </a:lnTo>
                      <a:lnTo>
                        <a:pt x="1866110" y="243653"/>
                      </a:lnTo>
                      <a:lnTo>
                        <a:pt x="1783428" y="243653"/>
                      </a:lnTo>
                      <a:lnTo>
                        <a:pt x="1783428" y="2872192"/>
                      </a:lnTo>
                      <a:lnTo>
                        <a:pt x="243653" y="2872192"/>
                      </a:lnTo>
                      <a:lnTo>
                        <a:pt x="243653" y="295096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600" u="none" strike="noStrike" kern="1200" cap="none" spc="-50" normalizeH="0" baseline="0" noProof="0" err="1">
                    <a:ln>
                      <a:noFill/>
                    </a:ln>
                    <a:solidFill>
                      <a:schemeClr val="tx1"/>
                    </a:solidFill>
                    <a:effectLst/>
                    <a:uLnTx/>
                    <a:uFillTx/>
                    <a:ea typeface="Segoe UI" pitchFamily="34" charset="0"/>
                    <a:cs typeface="Segoe UI" pitchFamily="34" charset="0"/>
                  </a:endParaRPr>
                </a:p>
              </p:txBody>
            </p:sp>
          </p:grpSp>
        </p:grpSp>
      </p:grpSp>
      <p:sp>
        <p:nvSpPr>
          <p:cNvPr id="34" name="Oval 33"/>
          <p:cNvSpPr/>
          <p:nvPr/>
        </p:nvSpPr>
        <p:spPr bwMode="auto">
          <a:xfrm>
            <a:off x="1272481" y="1755515"/>
            <a:ext cx="1463040" cy="1463040"/>
          </a:xfrm>
          <a:prstGeom prst="ellipse">
            <a:avLst/>
          </a:prstGeom>
          <a:noFill/>
          <a:ln w="50800">
            <a:solidFill>
              <a:schemeClr val="accent1"/>
            </a:solidFill>
          </a:ln>
        </p:spPr>
        <p:txBody>
          <a:bodyPr vert="horz" wrap="square" lIns="91440" tIns="45720" rIns="91440" bIns="4572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u="none" strike="noStrike" kern="1200" cap="none" spc="0" normalizeH="0" baseline="0" noProof="0">
              <a:ln>
                <a:noFill/>
              </a:ln>
              <a:effectLst/>
              <a:uLnTx/>
              <a:uFillTx/>
              <a:ea typeface="+mn-ea"/>
              <a:cs typeface="+mn-cs"/>
            </a:endParaRPr>
          </a:p>
        </p:txBody>
      </p:sp>
      <p:sp>
        <p:nvSpPr>
          <p:cNvPr id="35" name="TextBox 34"/>
          <p:cNvSpPr txBox="1"/>
          <p:nvPr/>
        </p:nvSpPr>
        <p:spPr>
          <a:xfrm>
            <a:off x="1015788" y="3270778"/>
            <a:ext cx="1976426" cy="193899"/>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u="none" strike="noStrike" kern="1200" cap="none" spc="0" normalizeH="0" baseline="0" noProof="0">
                <a:ln>
                  <a:noFill/>
                </a:ln>
                <a:effectLst/>
                <a:uLnTx/>
                <a:uFillTx/>
                <a:ea typeface="+mn-ea"/>
                <a:cs typeface="+mn-cs"/>
              </a:rPr>
              <a:t>Power BI Report Server</a:t>
            </a:r>
          </a:p>
        </p:txBody>
      </p:sp>
      <p:grpSp>
        <p:nvGrpSpPr>
          <p:cNvPr id="36" name="Group 35"/>
          <p:cNvGrpSpPr/>
          <p:nvPr/>
        </p:nvGrpSpPr>
        <p:grpSpPr>
          <a:xfrm>
            <a:off x="5166350" y="2259769"/>
            <a:ext cx="1421033" cy="807345"/>
            <a:chOff x="9942517" y="1474522"/>
            <a:chExt cx="400046" cy="227282"/>
          </a:xfrm>
          <a:solidFill>
            <a:schemeClr val="accent2"/>
          </a:solidFill>
        </p:grpSpPr>
        <p:grpSp>
          <p:nvGrpSpPr>
            <p:cNvPr id="37" name="Group 36"/>
            <p:cNvGrpSpPr/>
            <p:nvPr/>
          </p:nvGrpSpPr>
          <p:grpSpPr>
            <a:xfrm>
              <a:off x="10104100" y="1500925"/>
              <a:ext cx="238463" cy="183434"/>
              <a:chOff x="4112635" y="4369440"/>
              <a:chExt cx="692456" cy="532659"/>
            </a:xfrm>
            <a:grpFill/>
          </p:grpSpPr>
          <p:sp>
            <p:nvSpPr>
              <p:cNvPr id="41" name="Freeform 33"/>
              <p:cNvSpPr>
                <a:spLocks/>
              </p:cNvSpPr>
              <p:nvPr/>
            </p:nvSpPr>
            <p:spPr bwMode="auto">
              <a:xfrm>
                <a:off x="4112635" y="4369440"/>
                <a:ext cx="514470" cy="404041"/>
              </a:xfrm>
              <a:custGeom>
                <a:avLst/>
                <a:gdLst>
                  <a:gd name="T0" fmla="*/ 396 w 396"/>
                  <a:gd name="T1" fmla="*/ 311 h 311"/>
                  <a:gd name="T2" fmla="*/ 32 w 396"/>
                  <a:gd name="T3" fmla="*/ 311 h 311"/>
                  <a:gd name="T4" fmla="*/ 32 w 396"/>
                  <a:gd name="T5" fmla="*/ 284 h 311"/>
                  <a:gd name="T6" fmla="*/ 370 w 396"/>
                  <a:gd name="T7" fmla="*/ 284 h 311"/>
                  <a:gd name="T8" fmla="*/ 370 w 396"/>
                  <a:gd name="T9" fmla="*/ 27 h 311"/>
                  <a:gd name="T10" fmla="*/ 0 w 396"/>
                  <a:gd name="T11" fmla="*/ 27 h 311"/>
                  <a:gd name="T12" fmla="*/ 0 w 396"/>
                  <a:gd name="T13" fmla="*/ 0 h 311"/>
                  <a:gd name="T14" fmla="*/ 396 w 396"/>
                  <a:gd name="T15" fmla="*/ 0 h 311"/>
                  <a:gd name="T16" fmla="*/ 396 w 396"/>
                  <a:gd name="T17" fmla="*/ 31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311">
                    <a:moveTo>
                      <a:pt x="396" y="311"/>
                    </a:moveTo>
                    <a:lnTo>
                      <a:pt x="32" y="311"/>
                    </a:lnTo>
                    <a:lnTo>
                      <a:pt x="32" y="284"/>
                    </a:lnTo>
                    <a:lnTo>
                      <a:pt x="370" y="284"/>
                    </a:lnTo>
                    <a:lnTo>
                      <a:pt x="370" y="27"/>
                    </a:lnTo>
                    <a:lnTo>
                      <a:pt x="0" y="27"/>
                    </a:lnTo>
                    <a:lnTo>
                      <a:pt x="0" y="0"/>
                    </a:lnTo>
                    <a:lnTo>
                      <a:pt x="396" y="0"/>
                    </a:lnTo>
                    <a:lnTo>
                      <a:pt x="396" y="3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u="none" strike="noStrike" kern="1200" cap="none" normalizeH="0" baseline="0" noProof="0">
                  <a:ln>
                    <a:noFill/>
                  </a:ln>
                  <a:solidFill>
                    <a:srgbClr val="353535"/>
                  </a:solidFill>
                  <a:effectLst/>
                  <a:uLnTx/>
                  <a:uFillTx/>
                  <a:ea typeface="+mn-ea"/>
                  <a:cs typeface="+mn-cs"/>
                </a:endParaRPr>
              </a:p>
            </p:txBody>
          </p:sp>
          <p:sp>
            <p:nvSpPr>
              <p:cNvPr id="42" name="Rectangle 34"/>
              <p:cNvSpPr>
                <a:spLocks noChangeArrowheads="1"/>
              </p:cNvSpPr>
              <p:nvPr/>
            </p:nvSpPr>
            <p:spPr bwMode="auto">
              <a:xfrm>
                <a:off x="4323100" y="4756592"/>
                <a:ext cx="33778" cy="1286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u="none" strike="noStrike" kern="1200" cap="none" normalizeH="0" baseline="0" noProof="0">
                  <a:ln>
                    <a:noFill/>
                  </a:ln>
                  <a:solidFill>
                    <a:srgbClr val="353535"/>
                  </a:solidFill>
                  <a:effectLst/>
                  <a:uLnTx/>
                  <a:uFillTx/>
                  <a:ea typeface="+mn-ea"/>
                  <a:cs typeface="+mn-cs"/>
                </a:endParaRPr>
              </a:p>
            </p:txBody>
          </p:sp>
          <p:sp>
            <p:nvSpPr>
              <p:cNvPr id="45" name="Freeform 35"/>
              <p:cNvSpPr>
                <a:spLocks/>
              </p:cNvSpPr>
              <p:nvPr/>
            </p:nvSpPr>
            <p:spPr bwMode="auto">
              <a:xfrm>
                <a:off x="4534864" y="4438296"/>
                <a:ext cx="270227" cy="463803"/>
              </a:xfrm>
              <a:custGeom>
                <a:avLst/>
                <a:gdLst>
                  <a:gd name="T0" fmla="*/ 208 w 208"/>
                  <a:gd name="T1" fmla="*/ 357 h 357"/>
                  <a:gd name="T2" fmla="*/ 0 w 208"/>
                  <a:gd name="T3" fmla="*/ 357 h 357"/>
                  <a:gd name="T4" fmla="*/ 0 w 208"/>
                  <a:gd name="T5" fmla="*/ 245 h 357"/>
                  <a:gd name="T6" fmla="*/ 26 w 208"/>
                  <a:gd name="T7" fmla="*/ 245 h 357"/>
                  <a:gd name="T8" fmla="*/ 26 w 208"/>
                  <a:gd name="T9" fmla="*/ 330 h 357"/>
                  <a:gd name="T10" fmla="*/ 182 w 208"/>
                  <a:gd name="T11" fmla="*/ 330 h 357"/>
                  <a:gd name="T12" fmla="*/ 182 w 208"/>
                  <a:gd name="T13" fmla="*/ 27 h 357"/>
                  <a:gd name="T14" fmla="*/ 58 w 208"/>
                  <a:gd name="T15" fmla="*/ 27 h 357"/>
                  <a:gd name="T16" fmla="*/ 58 w 208"/>
                  <a:gd name="T17" fmla="*/ 0 h 357"/>
                  <a:gd name="T18" fmla="*/ 208 w 208"/>
                  <a:gd name="T19" fmla="*/ 0 h 357"/>
                  <a:gd name="T20" fmla="*/ 208 w 208"/>
                  <a:gd name="T21" fmla="*/ 357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8" h="357">
                    <a:moveTo>
                      <a:pt x="208" y="357"/>
                    </a:moveTo>
                    <a:lnTo>
                      <a:pt x="0" y="357"/>
                    </a:lnTo>
                    <a:lnTo>
                      <a:pt x="0" y="245"/>
                    </a:lnTo>
                    <a:lnTo>
                      <a:pt x="26" y="245"/>
                    </a:lnTo>
                    <a:lnTo>
                      <a:pt x="26" y="330"/>
                    </a:lnTo>
                    <a:lnTo>
                      <a:pt x="182" y="330"/>
                    </a:lnTo>
                    <a:lnTo>
                      <a:pt x="182" y="27"/>
                    </a:lnTo>
                    <a:lnTo>
                      <a:pt x="58" y="27"/>
                    </a:lnTo>
                    <a:lnTo>
                      <a:pt x="58" y="0"/>
                    </a:lnTo>
                    <a:lnTo>
                      <a:pt x="208" y="0"/>
                    </a:lnTo>
                    <a:lnTo>
                      <a:pt x="208" y="3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u="none" strike="noStrike" kern="1200" cap="none" normalizeH="0" baseline="0" noProof="0">
                  <a:ln>
                    <a:noFill/>
                  </a:ln>
                  <a:solidFill>
                    <a:srgbClr val="353535"/>
                  </a:solidFill>
                  <a:effectLst/>
                  <a:uLnTx/>
                  <a:uFillTx/>
                  <a:ea typeface="+mn-ea"/>
                  <a:cs typeface="+mn-cs"/>
                </a:endParaRPr>
              </a:p>
            </p:txBody>
          </p:sp>
          <p:sp>
            <p:nvSpPr>
              <p:cNvPr id="46" name="Rectangle 36"/>
              <p:cNvSpPr>
                <a:spLocks noChangeArrowheads="1"/>
              </p:cNvSpPr>
              <p:nvPr/>
            </p:nvSpPr>
            <p:spPr bwMode="auto">
              <a:xfrm>
                <a:off x="4208774" y="4867021"/>
                <a:ext cx="228653" cy="350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u="none" strike="noStrike" kern="1200" cap="none" normalizeH="0" baseline="0" noProof="0">
                  <a:ln>
                    <a:noFill/>
                  </a:ln>
                  <a:solidFill>
                    <a:srgbClr val="353535"/>
                  </a:solidFill>
                  <a:effectLst/>
                  <a:uLnTx/>
                  <a:uFillTx/>
                  <a:ea typeface="+mn-ea"/>
                  <a:cs typeface="+mn-cs"/>
                </a:endParaRPr>
              </a:p>
            </p:txBody>
          </p:sp>
          <p:sp>
            <p:nvSpPr>
              <p:cNvPr id="47" name="Rectangle 37"/>
              <p:cNvSpPr>
                <a:spLocks noChangeArrowheads="1"/>
              </p:cNvSpPr>
              <p:nvPr/>
            </p:nvSpPr>
            <p:spPr bwMode="auto">
              <a:xfrm>
                <a:off x="4610216" y="4576008"/>
                <a:ext cx="177986" cy="337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u="none" strike="noStrike" kern="1200" cap="none" normalizeH="0" baseline="0" noProof="0">
                  <a:ln>
                    <a:noFill/>
                  </a:ln>
                  <a:solidFill>
                    <a:srgbClr val="353535"/>
                  </a:solidFill>
                  <a:effectLst/>
                  <a:uLnTx/>
                  <a:uFillTx/>
                  <a:ea typeface="+mn-ea"/>
                  <a:cs typeface="+mn-cs"/>
                </a:endParaRPr>
              </a:p>
            </p:txBody>
          </p:sp>
          <p:sp>
            <p:nvSpPr>
              <p:cNvPr id="48" name="Rectangle 38"/>
              <p:cNvSpPr>
                <a:spLocks noChangeArrowheads="1"/>
              </p:cNvSpPr>
              <p:nvPr/>
            </p:nvSpPr>
            <p:spPr bwMode="auto">
              <a:xfrm>
                <a:off x="4610216" y="4687736"/>
                <a:ext cx="177986" cy="337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u="none" strike="noStrike" kern="1200" cap="none" normalizeH="0" baseline="0" noProof="0">
                  <a:ln>
                    <a:noFill/>
                  </a:ln>
                  <a:solidFill>
                    <a:srgbClr val="353535"/>
                  </a:solidFill>
                  <a:effectLst/>
                  <a:uLnTx/>
                  <a:uFillTx/>
                  <a:ea typeface="+mn-ea"/>
                  <a:cs typeface="+mn-cs"/>
                </a:endParaRPr>
              </a:p>
            </p:txBody>
          </p:sp>
          <p:sp>
            <p:nvSpPr>
              <p:cNvPr id="49" name="Freeform 39"/>
              <p:cNvSpPr>
                <a:spLocks/>
              </p:cNvSpPr>
              <p:nvPr/>
            </p:nvSpPr>
            <p:spPr bwMode="auto">
              <a:xfrm>
                <a:off x="4221765" y="4490263"/>
                <a:ext cx="110429" cy="162396"/>
              </a:xfrm>
              <a:custGeom>
                <a:avLst/>
                <a:gdLst>
                  <a:gd name="T0" fmla="*/ 65 w 85"/>
                  <a:gd name="T1" fmla="*/ 125 h 125"/>
                  <a:gd name="T2" fmla="*/ 0 w 85"/>
                  <a:gd name="T3" fmla="*/ 13 h 125"/>
                  <a:gd name="T4" fmla="*/ 26 w 85"/>
                  <a:gd name="T5" fmla="*/ 0 h 125"/>
                  <a:gd name="T6" fmla="*/ 85 w 85"/>
                  <a:gd name="T7" fmla="*/ 112 h 125"/>
                  <a:gd name="T8" fmla="*/ 65 w 85"/>
                  <a:gd name="T9" fmla="*/ 125 h 125"/>
                </a:gdLst>
                <a:ahLst/>
                <a:cxnLst>
                  <a:cxn ang="0">
                    <a:pos x="T0" y="T1"/>
                  </a:cxn>
                  <a:cxn ang="0">
                    <a:pos x="T2" y="T3"/>
                  </a:cxn>
                  <a:cxn ang="0">
                    <a:pos x="T4" y="T5"/>
                  </a:cxn>
                  <a:cxn ang="0">
                    <a:pos x="T6" y="T7"/>
                  </a:cxn>
                  <a:cxn ang="0">
                    <a:pos x="T8" y="T9"/>
                  </a:cxn>
                </a:cxnLst>
                <a:rect l="0" t="0" r="r" b="b"/>
                <a:pathLst>
                  <a:path w="85" h="125">
                    <a:moveTo>
                      <a:pt x="65" y="125"/>
                    </a:moveTo>
                    <a:lnTo>
                      <a:pt x="0" y="13"/>
                    </a:lnTo>
                    <a:lnTo>
                      <a:pt x="26" y="0"/>
                    </a:lnTo>
                    <a:lnTo>
                      <a:pt x="85" y="112"/>
                    </a:lnTo>
                    <a:lnTo>
                      <a:pt x="65"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u="none" strike="noStrike" kern="1200" cap="none" normalizeH="0" baseline="0" noProof="0">
                  <a:ln>
                    <a:noFill/>
                  </a:ln>
                  <a:solidFill>
                    <a:srgbClr val="353535"/>
                  </a:solidFill>
                  <a:effectLst/>
                  <a:uLnTx/>
                  <a:uFillTx/>
                  <a:ea typeface="+mn-ea"/>
                  <a:cs typeface="+mn-cs"/>
                </a:endParaRPr>
              </a:p>
            </p:txBody>
          </p:sp>
          <p:sp>
            <p:nvSpPr>
              <p:cNvPr id="50" name="Freeform 40"/>
              <p:cNvSpPr>
                <a:spLocks/>
              </p:cNvSpPr>
              <p:nvPr/>
            </p:nvSpPr>
            <p:spPr bwMode="auto">
              <a:xfrm>
                <a:off x="4373768" y="4473373"/>
                <a:ext cx="118224" cy="179285"/>
              </a:xfrm>
              <a:custGeom>
                <a:avLst/>
                <a:gdLst>
                  <a:gd name="T0" fmla="*/ 20 w 91"/>
                  <a:gd name="T1" fmla="*/ 138 h 138"/>
                  <a:gd name="T2" fmla="*/ 0 w 91"/>
                  <a:gd name="T3" fmla="*/ 119 h 138"/>
                  <a:gd name="T4" fmla="*/ 52 w 91"/>
                  <a:gd name="T5" fmla="*/ 72 h 138"/>
                  <a:gd name="T6" fmla="*/ 0 w 91"/>
                  <a:gd name="T7" fmla="*/ 20 h 138"/>
                  <a:gd name="T8" fmla="*/ 20 w 91"/>
                  <a:gd name="T9" fmla="*/ 0 h 138"/>
                  <a:gd name="T10" fmla="*/ 91 w 91"/>
                  <a:gd name="T11" fmla="*/ 72 h 138"/>
                  <a:gd name="T12" fmla="*/ 20 w 91"/>
                  <a:gd name="T13" fmla="*/ 138 h 138"/>
                </a:gdLst>
                <a:ahLst/>
                <a:cxnLst>
                  <a:cxn ang="0">
                    <a:pos x="T0" y="T1"/>
                  </a:cxn>
                  <a:cxn ang="0">
                    <a:pos x="T2" y="T3"/>
                  </a:cxn>
                  <a:cxn ang="0">
                    <a:pos x="T4" y="T5"/>
                  </a:cxn>
                  <a:cxn ang="0">
                    <a:pos x="T6" y="T7"/>
                  </a:cxn>
                  <a:cxn ang="0">
                    <a:pos x="T8" y="T9"/>
                  </a:cxn>
                  <a:cxn ang="0">
                    <a:pos x="T10" y="T11"/>
                  </a:cxn>
                  <a:cxn ang="0">
                    <a:pos x="T12" y="T13"/>
                  </a:cxn>
                </a:cxnLst>
                <a:rect l="0" t="0" r="r" b="b"/>
                <a:pathLst>
                  <a:path w="91" h="138">
                    <a:moveTo>
                      <a:pt x="20" y="138"/>
                    </a:moveTo>
                    <a:lnTo>
                      <a:pt x="0" y="119"/>
                    </a:lnTo>
                    <a:lnTo>
                      <a:pt x="52" y="72"/>
                    </a:lnTo>
                    <a:lnTo>
                      <a:pt x="0" y="20"/>
                    </a:lnTo>
                    <a:lnTo>
                      <a:pt x="20" y="0"/>
                    </a:lnTo>
                    <a:lnTo>
                      <a:pt x="91" y="72"/>
                    </a:lnTo>
                    <a:lnTo>
                      <a:pt x="20"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u="none" strike="noStrike" kern="1200" cap="none" normalizeH="0" baseline="0" noProof="0">
                  <a:ln>
                    <a:noFill/>
                  </a:ln>
                  <a:solidFill>
                    <a:srgbClr val="353535"/>
                  </a:solidFill>
                  <a:effectLst/>
                  <a:uLnTx/>
                  <a:uFillTx/>
                  <a:ea typeface="+mn-ea"/>
                  <a:cs typeface="+mn-cs"/>
                </a:endParaRPr>
              </a:p>
            </p:txBody>
          </p:sp>
        </p:grpSp>
        <p:sp>
          <p:nvSpPr>
            <p:cNvPr id="38" name="Freeform 77"/>
            <p:cNvSpPr>
              <a:spLocks noEditPoints="1"/>
            </p:cNvSpPr>
            <p:nvPr/>
          </p:nvSpPr>
          <p:spPr bwMode="auto">
            <a:xfrm>
              <a:off x="9942517" y="1474522"/>
              <a:ext cx="212008" cy="227282"/>
            </a:xfrm>
            <a:custGeom>
              <a:avLst/>
              <a:gdLst>
                <a:gd name="T0" fmla="*/ 144 w 347"/>
                <a:gd name="T1" fmla="*/ 28 h 372"/>
                <a:gd name="T2" fmla="*/ 107 w 347"/>
                <a:gd name="T3" fmla="*/ 56 h 372"/>
                <a:gd name="T4" fmla="*/ 91 w 347"/>
                <a:gd name="T5" fmla="*/ 102 h 372"/>
                <a:gd name="T6" fmla="*/ 102 w 347"/>
                <a:gd name="T7" fmla="*/ 144 h 372"/>
                <a:gd name="T8" fmla="*/ 132 w 347"/>
                <a:gd name="T9" fmla="*/ 175 h 372"/>
                <a:gd name="T10" fmla="*/ 176 w 347"/>
                <a:gd name="T11" fmla="*/ 186 h 372"/>
                <a:gd name="T12" fmla="*/ 220 w 347"/>
                <a:gd name="T13" fmla="*/ 170 h 372"/>
                <a:gd name="T14" fmla="*/ 248 w 347"/>
                <a:gd name="T15" fmla="*/ 132 h 372"/>
                <a:gd name="T16" fmla="*/ 251 w 347"/>
                <a:gd name="T17" fmla="*/ 86 h 372"/>
                <a:gd name="T18" fmla="*/ 230 w 347"/>
                <a:gd name="T19" fmla="*/ 48 h 372"/>
                <a:gd name="T20" fmla="*/ 191 w 347"/>
                <a:gd name="T21" fmla="*/ 27 h 372"/>
                <a:gd name="T22" fmla="*/ 168 w 347"/>
                <a:gd name="T23" fmla="*/ 0 h 372"/>
                <a:gd name="T24" fmla="*/ 223 w 347"/>
                <a:gd name="T25" fmla="*/ 14 h 372"/>
                <a:gd name="T26" fmla="*/ 262 w 347"/>
                <a:gd name="T27" fmla="*/ 51 h 372"/>
                <a:gd name="T28" fmla="*/ 276 w 347"/>
                <a:gd name="T29" fmla="*/ 104 h 372"/>
                <a:gd name="T30" fmla="*/ 263 w 347"/>
                <a:gd name="T31" fmla="*/ 158 h 372"/>
                <a:gd name="T32" fmla="*/ 227 w 347"/>
                <a:gd name="T33" fmla="*/ 195 h 372"/>
                <a:gd name="T34" fmla="*/ 288 w 347"/>
                <a:gd name="T35" fmla="*/ 231 h 372"/>
                <a:gd name="T36" fmla="*/ 331 w 347"/>
                <a:gd name="T37" fmla="*/ 288 h 372"/>
                <a:gd name="T38" fmla="*/ 347 w 347"/>
                <a:gd name="T39" fmla="*/ 360 h 372"/>
                <a:gd name="T40" fmla="*/ 343 w 347"/>
                <a:gd name="T41" fmla="*/ 368 h 372"/>
                <a:gd name="T42" fmla="*/ 334 w 347"/>
                <a:gd name="T43" fmla="*/ 372 h 372"/>
                <a:gd name="T44" fmla="*/ 326 w 347"/>
                <a:gd name="T45" fmla="*/ 368 h 372"/>
                <a:gd name="T46" fmla="*/ 322 w 347"/>
                <a:gd name="T47" fmla="*/ 360 h 372"/>
                <a:gd name="T48" fmla="*/ 307 w 347"/>
                <a:gd name="T49" fmla="*/ 295 h 372"/>
                <a:gd name="T50" fmla="*/ 266 w 347"/>
                <a:gd name="T51" fmla="*/ 243 h 372"/>
                <a:gd name="T52" fmla="*/ 207 w 347"/>
                <a:gd name="T53" fmla="*/ 215 h 372"/>
                <a:gd name="T54" fmla="*/ 139 w 347"/>
                <a:gd name="T55" fmla="*/ 215 h 372"/>
                <a:gd name="T56" fmla="*/ 80 w 347"/>
                <a:gd name="T57" fmla="*/ 243 h 372"/>
                <a:gd name="T58" fmla="*/ 39 w 347"/>
                <a:gd name="T59" fmla="*/ 295 h 372"/>
                <a:gd name="T60" fmla="*/ 24 w 347"/>
                <a:gd name="T61" fmla="*/ 360 h 372"/>
                <a:gd name="T62" fmla="*/ 20 w 347"/>
                <a:gd name="T63" fmla="*/ 368 h 372"/>
                <a:gd name="T64" fmla="*/ 12 w 347"/>
                <a:gd name="T65" fmla="*/ 372 h 372"/>
                <a:gd name="T66" fmla="*/ 3 w 347"/>
                <a:gd name="T67" fmla="*/ 368 h 372"/>
                <a:gd name="T68" fmla="*/ 0 w 347"/>
                <a:gd name="T69" fmla="*/ 360 h 372"/>
                <a:gd name="T70" fmla="*/ 15 w 347"/>
                <a:gd name="T71" fmla="*/ 288 h 372"/>
                <a:gd name="T72" fmla="*/ 56 w 347"/>
                <a:gd name="T73" fmla="*/ 231 h 372"/>
                <a:gd name="T74" fmla="*/ 118 w 347"/>
                <a:gd name="T75" fmla="*/ 195 h 372"/>
                <a:gd name="T76" fmla="*/ 80 w 347"/>
                <a:gd name="T77" fmla="*/ 155 h 372"/>
                <a:gd name="T78" fmla="*/ 67 w 347"/>
                <a:gd name="T79" fmla="*/ 99 h 372"/>
                <a:gd name="T80" fmla="*/ 83 w 347"/>
                <a:gd name="T81" fmla="*/ 50 h 372"/>
                <a:gd name="T82" fmla="*/ 119 w 347"/>
                <a:gd name="T83" fmla="*/ 15 h 372"/>
                <a:gd name="T84" fmla="*/ 168 w 347"/>
                <a:gd name="T8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72">
                  <a:moveTo>
                    <a:pt x="168" y="24"/>
                  </a:moveTo>
                  <a:lnTo>
                    <a:pt x="144" y="28"/>
                  </a:lnTo>
                  <a:lnTo>
                    <a:pt x="124" y="40"/>
                  </a:lnTo>
                  <a:lnTo>
                    <a:pt x="107" y="56"/>
                  </a:lnTo>
                  <a:lnTo>
                    <a:pt x="96" y="78"/>
                  </a:lnTo>
                  <a:lnTo>
                    <a:pt x="91" y="102"/>
                  </a:lnTo>
                  <a:lnTo>
                    <a:pt x="94" y="124"/>
                  </a:lnTo>
                  <a:lnTo>
                    <a:pt x="102" y="144"/>
                  </a:lnTo>
                  <a:lnTo>
                    <a:pt x="115" y="162"/>
                  </a:lnTo>
                  <a:lnTo>
                    <a:pt x="132" y="175"/>
                  </a:lnTo>
                  <a:lnTo>
                    <a:pt x="152" y="183"/>
                  </a:lnTo>
                  <a:lnTo>
                    <a:pt x="176" y="186"/>
                  </a:lnTo>
                  <a:lnTo>
                    <a:pt x="199" y="180"/>
                  </a:lnTo>
                  <a:lnTo>
                    <a:pt x="220" y="170"/>
                  </a:lnTo>
                  <a:lnTo>
                    <a:pt x="236" y="154"/>
                  </a:lnTo>
                  <a:lnTo>
                    <a:pt x="248" y="132"/>
                  </a:lnTo>
                  <a:lnTo>
                    <a:pt x="252" y="108"/>
                  </a:lnTo>
                  <a:lnTo>
                    <a:pt x="251" y="86"/>
                  </a:lnTo>
                  <a:lnTo>
                    <a:pt x="242" y="66"/>
                  </a:lnTo>
                  <a:lnTo>
                    <a:pt x="230" y="48"/>
                  </a:lnTo>
                  <a:lnTo>
                    <a:pt x="212" y="35"/>
                  </a:lnTo>
                  <a:lnTo>
                    <a:pt x="191" y="27"/>
                  </a:lnTo>
                  <a:lnTo>
                    <a:pt x="168" y="24"/>
                  </a:lnTo>
                  <a:close/>
                  <a:moveTo>
                    <a:pt x="168" y="0"/>
                  </a:moveTo>
                  <a:lnTo>
                    <a:pt x="196" y="3"/>
                  </a:lnTo>
                  <a:lnTo>
                    <a:pt x="223" y="14"/>
                  </a:lnTo>
                  <a:lnTo>
                    <a:pt x="244" y="30"/>
                  </a:lnTo>
                  <a:lnTo>
                    <a:pt x="262" y="51"/>
                  </a:lnTo>
                  <a:lnTo>
                    <a:pt x="272" y="76"/>
                  </a:lnTo>
                  <a:lnTo>
                    <a:pt x="276" y="104"/>
                  </a:lnTo>
                  <a:lnTo>
                    <a:pt x="274" y="132"/>
                  </a:lnTo>
                  <a:lnTo>
                    <a:pt x="263" y="158"/>
                  </a:lnTo>
                  <a:lnTo>
                    <a:pt x="247" y="178"/>
                  </a:lnTo>
                  <a:lnTo>
                    <a:pt x="227" y="195"/>
                  </a:lnTo>
                  <a:lnTo>
                    <a:pt x="259" y="210"/>
                  </a:lnTo>
                  <a:lnTo>
                    <a:pt x="288" y="231"/>
                  </a:lnTo>
                  <a:lnTo>
                    <a:pt x="312" y="258"/>
                  </a:lnTo>
                  <a:lnTo>
                    <a:pt x="331" y="288"/>
                  </a:lnTo>
                  <a:lnTo>
                    <a:pt x="342" y="323"/>
                  </a:lnTo>
                  <a:lnTo>
                    <a:pt x="347" y="360"/>
                  </a:lnTo>
                  <a:lnTo>
                    <a:pt x="346" y="364"/>
                  </a:lnTo>
                  <a:lnTo>
                    <a:pt x="343" y="368"/>
                  </a:lnTo>
                  <a:lnTo>
                    <a:pt x="339" y="371"/>
                  </a:lnTo>
                  <a:lnTo>
                    <a:pt x="334" y="372"/>
                  </a:lnTo>
                  <a:lnTo>
                    <a:pt x="330" y="371"/>
                  </a:lnTo>
                  <a:lnTo>
                    <a:pt x="326" y="368"/>
                  </a:lnTo>
                  <a:lnTo>
                    <a:pt x="323" y="364"/>
                  </a:lnTo>
                  <a:lnTo>
                    <a:pt x="322" y="360"/>
                  </a:lnTo>
                  <a:lnTo>
                    <a:pt x="318" y="326"/>
                  </a:lnTo>
                  <a:lnTo>
                    <a:pt x="307" y="295"/>
                  </a:lnTo>
                  <a:lnTo>
                    <a:pt x="290" y="267"/>
                  </a:lnTo>
                  <a:lnTo>
                    <a:pt x="266" y="243"/>
                  </a:lnTo>
                  <a:lnTo>
                    <a:pt x="239" y="226"/>
                  </a:lnTo>
                  <a:lnTo>
                    <a:pt x="207" y="215"/>
                  </a:lnTo>
                  <a:lnTo>
                    <a:pt x="174" y="211"/>
                  </a:lnTo>
                  <a:lnTo>
                    <a:pt x="139" y="215"/>
                  </a:lnTo>
                  <a:lnTo>
                    <a:pt x="107" y="226"/>
                  </a:lnTo>
                  <a:lnTo>
                    <a:pt x="80" y="243"/>
                  </a:lnTo>
                  <a:lnTo>
                    <a:pt x="56" y="267"/>
                  </a:lnTo>
                  <a:lnTo>
                    <a:pt x="39" y="295"/>
                  </a:lnTo>
                  <a:lnTo>
                    <a:pt x="28" y="326"/>
                  </a:lnTo>
                  <a:lnTo>
                    <a:pt x="24" y="360"/>
                  </a:lnTo>
                  <a:lnTo>
                    <a:pt x="23" y="364"/>
                  </a:lnTo>
                  <a:lnTo>
                    <a:pt x="20" y="368"/>
                  </a:lnTo>
                  <a:lnTo>
                    <a:pt x="16" y="371"/>
                  </a:lnTo>
                  <a:lnTo>
                    <a:pt x="12" y="372"/>
                  </a:lnTo>
                  <a:lnTo>
                    <a:pt x="7" y="371"/>
                  </a:lnTo>
                  <a:lnTo>
                    <a:pt x="3" y="368"/>
                  </a:lnTo>
                  <a:lnTo>
                    <a:pt x="0" y="364"/>
                  </a:lnTo>
                  <a:lnTo>
                    <a:pt x="0" y="360"/>
                  </a:lnTo>
                  <a:lnTo>
                    <a:pt x="4" y="323"/>
                  </a:lnTo>
                  <a:lnTo>
                    <a:pt x="15" y="288"/>
                  </a:lnTo>
                  <a:lnTo>
                    <a:pt x="34" y="258"/>
                  </a:lnTo>
                  <a:lnTo>
                    <a:pt x="56" y="231"/>
                  </a:lnTo>
                  <a:lnTo>
                    <a:pt x="86" y="210"/>
                  </a:lnTo>
                  <a:lnTo>
                    <a:pt x="118" y="195"/>
                  </a:lnTo>
                  <a:lnTo>
                    <a:pt x="96" y="178"/>
                  </a:lnTo>
                  <a:lnTo>
                    <a:pt x="80" y="155"/>
                  </a:lnTo>
                  <a:lnTo>
                    <a:pt x="70" y="128"/>
                  </a:lnTo>
                  <a:lnTo>
                    <a:pt x="67" y="99"/>
                  </a:lnTo>
                  <a:lnTo>
                    <a:pt x="72" y="74"/>
                  </a:lnTo>
                  <a:lnTo>
                    <a:pt x="83" y="50"/>
                  </a:lnTo>
                  <a:lnTo>
                    <a:pt x="99" y="30"/>
                  </a:lnTo>
                  <a:lnTo>
                    <a:pt x="119" y="15"/>
                  </a:lnTo>
                  <a:lnTo>
                    <a:pt x="142" y="4"/>
                  </a:lnTo>
                  <a:lnTo>
                    <a:pt x="168" y="0"/>
                  </a:lnTo>
                  <a:close/>
                </a:path>
              </a:pathLst>
            </a:custGeom>
            <a:grpFill/>
            <a:ln w="0">
              <a:noFill/>
              <a:prstDash val="solid"/>
              <a:round/>
              <a:headEnd/>
              <a:tailEnd/>
            </a:ln>
          </p:spPr>
          <p:txBody>
            <a:bodyPr vert="horz" wrap="square" lIns="93247" tIns="46623" rIns="93247" bIns="46623" numCol="1" anchor="ctr" anchorCtr="0" compatLnSpc="1">
              <a:prstTxWarp prst="textNoShape">
                <a:avLst/>
              </a:prstTxWarp>
            </a:bodyPr>
            <a:lstStyle/>
            <a:p>
              <a:pPr defTabSz="914224">
                <a:defRPr/>
              </a:pPr>
              <a:endParaRPr lang="en-US" sz="1836" kern="0">
                <a:solidFill>
                  <a:sysClr val="windowText" lastClr="000000"/>
                </a:solidFill>
              </a:endParaRPr>
            </a:p>
          </p:txBody>
        </p:sp>
      </p:grpSp>
      <p:grpSp>
        <p:nvGrpSpPr>
          <p:cNvPr id="51" name="Group 50"/>
          <p:cNvGrpSpPr/>
          <p:nvPr/>
        </p:nvGrpSpPr>
        <p:grpSpPr>
          <a:xfrm>
            <a:off x="5166350" y="3562575"/>
            <a:ext cx="1421033" cy="807345"/>
            <a:chOff x="9942517" y="1474522"/>
            <a:chExt cx="400046" cy="227282"/>
          </a:xfrm>
          <a:solidFill>
            <a:schemeClr val="accent2"/>
          </a:solidFill>
        </p:grpSpPr>
        <p:grpSp>
          <p:nvGrpSpPr>
            <p:cNvPr id="52" name="Group 51"/>
            <p:cNvGrpSpPr/>
            <p:nvPr/>
          </p:nvGrpSpPr>
          <p:grpSpPr>
            <a:xfrm>
              <a:off x="10104100" y="1500925"/>
              <a:ext cx="238463" cy="183434"/>
              <a:chOff x="4112635" y="4369440"/>
              <a:chExt cx="692456" cy="532659"/>
            </a:xfrm>
            <a:grpFill/>
          </p:grpSpPr>
          <p:sp>
            <p:nvSpPr>
              <p:cNvPr id="54" name="Freeform 33"/>
              <p:cNvSpPr>
                <a:spLocks/>
              </p:cNvSpPr>
              <p:nvPr/>
            </p:nvSpPr>
            <p:spPr bwMode="auto">
              <a:xfrm>
                <a:off x="4112635" y="4369440"/>
                <a:ext cx="514470" cy="404041"/>
              </a:xfrm>
              <a:custGeom>
                <a:avLst/>
                <a:gdLst>
                  <a:gd name="T0" fmla="*/ 396 w 396"/>
                  <a:gd name="T1" fmla="*/ 311 h 311"/>
                  <a:gd name="T2" fmla="*/ 32 w 396"/>
                  <a:gd name="T3" fmla="*/ 311 h 311"/>
                  <a:gd name="T4" fmla="*/ 32 w 396"/>
                  <a:gd name="T5" fmla="*/ 284 h 311"/>
                  <a:gd name="T6" fmla="*/ 370 w 396"/>
                  <a:gd name="T7" fmla="*/ 284 h 311"/>
                  <a:gd name="T8" fmla="*/ 370 w 396"/>
                  <a:gd name="T9" fmla="*/ 27 h 311"/>
                  <a:gd name="T10" fmla="*/ 0 w 396"/>
                  <a:gd name="T11" fmla="*/ 27 h 311"/>
                  <a:gd name="T12" fmla="*/ 0 w 396"/>
                  <a:gd name="T13" fmla="*/ 0 h 311"/>
                  <a:gd name="T14" fmla="*/ 396 w 396"/>
                  <a:gd name="T15" fmla="*/ 0 h 311"/>
                  <a:gd name="T16" fmla="*/ 396 w 396"/>
                  <a:gd name="T17" fmla="*/ 31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311">
                    <a:moveTo>
                      <a:pt x="396" y="311"/>
                    </a:moveTo>
                    <a:lnTo>
                      <a:pt x="32" y="311"/>
                    </a:lnTo>
                    <a:lnTo>
                      <a:pt x="32" y="284"/>
                    </a:lnTo>
                    <a:lnTo>
                      <a:pt x="370" y="284"/>
                    </a:lnTo>
                    <a:lnTo>
                      <a:pt x="370" y="27"/>
                    </a:lnTo>
                    <a:lnTo>
                      <a:pt x="0" y="27"/>
                    </a:lnTo>
                    <a:lnTo>
                      <a:pt x="0" y="0"/>
                    </a:lnTo>
                    <a:lnTo>
                      <a:pt x="396" y="0"/>
                    </a:lnTo>
                    <a:lnTo>
                      <a:pt x="396" y="3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u="none" strike="noStrike" kern="1200" cap="none" normalizeH="0" baseline="0" noProof="0">
                  <a:ln>
                    <a:noFill/>
                  </a:ln>
                  <a:solidFill>
                    <a:srgbClr val="353535"/>
                  </a:solidFill>
                  <a:effectLst/>
                  <a:uLnTx/>
                  <a:uFillTx/>
                  <a:ea typeface="+mn-ea"/>
                  <a:cs typeface="+mn-cs"/>
                </a:endParaRPr>
              </a:p>
            </p:txBody>
          </p:sp>
          <p:sp>
            <p:nvSpPr>
              <p:cNvPr id="55" name="Rectangle 34"/>
              <p:cNvSpPr>
                <a:spLocks noChangeArrowheads="1"/>
              </p:cNvSpPr>
              <p:nvPr/>
            </p:nvSpPr>
            <p:spPr bwMode="auto">
              <a:xfrm>
                <a:off x="4323100" y="4756592"/>
                <a:ext cx="33778" cy="1286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u="none" strike="noStrike" kern="1200" cap="none" normalizeH="0" baseline="0" noProof="0">
                  <a:ln>
                    <a:noFill/>
                  </a:ln>
                  <a:solidFill>
                    <a:srgbClr val="353535"/>
                  </a:solidFill>
                  <a:effectLst/>
                  <a:uLnTx/>
                  <a:uFillTx/>
                  <a:ea typeface="+mn-ea"/>
                  <a:cs typeface="+mn-cs"/>
                </a:endParaRPr>
              </a:p>
            </p:txBody>
          </p:sp>
          <p:sp>
            <p:nvSpPr>
              <p:cNvPr id="58" name="Freeform 35"/>
              <p:cNvSpPr>
                <a:spLocks/>
              </p:cNvSpPr>
              <p:nvPr/>
            </p:nvSpPr>
            <p:spPr bwMode="auto">
              <a:xfrm>
                <a:off x="4534864" y="4438296"/>
                <a:ext cx="270227" cy="463803"/>
              </a:xfrm>
              <a:custGeom>
                <a:avLst/>
                <a:gdLst>
                  <a:gd name="T0" fmla="*/ 208 w 208"/>
                  <a:gd name="T1" fmla="*/ 357 h 357"/>
                  <a:gd name="T2" fmla="*/ 0 w 208"/>
                  <a:gd name="T3" fmla="*/ 357 h 357"/>
                  <a:gd name="T4" fmla="*/ 0 w 208"/>
                  <a:gd name="T5" fmla="*/ 245 h 357"/>
                  <a:gd name="T6" fmla="*/ 26 w 208"/>
                  <a:gd name="T7" fmla="*/ 245 h 357"/>
                  <a:gd name="T8" fmla="*/ 26 w 208"/>
                  <a:gd name="T9" fmla="*/ 330 h 357"/>
                  <a:gd name="T10" fmla="*/ 182 w 208"/>
                  <a:gd name="T11" fmla="*/ 330 h 357"/>
                  <a:gd name="T12" fmla="*/ 182 w 208"/>
                  <a:gd name="T13" fmla="*/ 27 h 357"/>
                  <a:gd name="T14" fmla="*/ 58 w 208"/>
                  <a:gd name="T15" fmla="*/ 27 h 357"/>
                  <a:gd name="T16" fmla="*/ 58 w 208"/>
                  <a:gd name="T17" fmla="*/ 0 h 357"/>
                  <a:gd name="T18" fmla="*/ 208 w 208"/>
                  <a:gd name="T19" fmla="*/ 0 h 357"/>
                  <a:gd name="T20" fmla="*/ 208 w 208"/>
                  <a:gd name="T21" fmla="*/ 357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8" h="357">
                    <a:moveTo>
                      <a:pt x="208" y="357"/>
                    </a:moveTo>
                    <a:lnTo>
                      <a:pt x="0" y="357"/>
                    </a:lnTo>
                    <a:lnTo>
                      <a:pt x="0" y="245"/>
                    </a:lnTo>
                    <a:lnTo>
                      <a:pt x="26" y="245"/>
                    </a:lnTo>
                    <a:lnTo>
                      <a:pt x="26" y="330"/>
                    </a:lnTo>
                    <a:lnTo>
                      <a:pt x="182" y="330"/>
                    </a:lnTo>
                    <a:lnTo>
                      <a:pt x="182" y="27"/>
                    </a:lnTo>
                    <a:lnTo>
                      <a:pt x="58" y="27"/>
                    </a:lnTo>
                    <a:lnTo>
                      <a:pt x="58" y="0"/>
                    </a:lnTo>
                    <a:lnTo>
                      <a:pt x="208" y="0"/>
                    </a:lnTo>
                    <a:lnTo>
                      <a:pt x="208" y="3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u="none" strike="noStrike" kern="1200" cap="none" normalizeH="0" baseline="0" noProof="0">
                  <a:ln>
                    <a:noFill/>
                  </a:ln>
                  <a:solidFill>
                    <a:srgbClr val="353535"/>
                  </a:solidFill>
                  <a:effectLst/>
                  <a:uLnTx/>
                  <a:uFillTx/>
                  <a:ea typeface="+mn-ea"/>
                  <a:cs typeface="+mn-cs"/>
                </a:endParaRPr>
              </a:p>
            </p:txBody>
          </p:sp>
          <p:sp>
            <p:nvSpPr>
              <p:cNvPr id="59" name="Rectangle 36"/>
              <p:cNvSpPr>
                <a:spLocks noChangeArrowheads="1"/>
              </p:cNvSpPr>
              <p:nvPr/>
            </p:nvSpPr>
            <p:spPr bwMode="auto">
              <a:xfrm>
                <a:off x="4208774" y="4867021"/>
                <a:ext cx="228653" cy="350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u="none" strike="noStrike" kern="1200" cap="none" normalizeH="0" baseline="0" noProof="0">
                  <a:ln>
                    <a:noFill/>
                  </a:ln>
                  <a:solidFill>
                    <a:srgbClr val="353535"/>
                  </a:solidFill>
                  <a:effectLst/>
                  <a:uLnTx/>
                  <a:uFillTx/>
                  <a:ea typeface="+mn-ea"/>
                  <a:cs typeface="+mn-cs"/>
                </a:endParaRPr>
              </a:p>
            </p:txBody>
          </p:sp>
          <p:sp>
            <p:nvSpPr>
              <p:cNvPr id="60" name="Rectangle 37"/>
              <p:cNvSpPr>
                <a:spLocks noChangeArrowheads="1"/>
              </p:cNvSpPr>
              <p:nvPr/>
            </p:nvSpPr>
            <p:spPr bwMode="auto">
              <a:xfrm>
                <a:off x="4610216" y="4576008"/>
                <a:ext cx="177986" cy="337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u="none" strike="noStrike" kern="1200" cap="none" normalizeH="0" baseline="0" noProof="0">
                  <a:ln>
                    <a:noFill/>
                  </a:ln>
                  <a:solidFill>
                    <a:srgbClr val="353535"/>
                  </a:solidFill>
                  <a:effectLst/>
                  <a:uLnTx/>
                  <a:uFillTx/>
                  <a:ea typeface="+mn-ea"/>
                  <a:cs typeface="+mn-cs"/>
                </a:endParaRPr>
              </a:p>
            </p:txBody>
          </p:sp>
          <p:sp>
            <p:nvSpPr>
              <p:cNvPr id="64" name="Rectangle 38"/>
              <p:cNvSpPr>
                <a:spLocks noChangeArrowheads="1"/>
              </p:cNvSpPr>
              <p:nvPr/>
            </p:nvSpPr>
            <p:spPr bwMode="auto">
              <a:xfrm>
                <a:off x="4610216" y="4687736"/>
                <a:ext cx="177986" cy="337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u="none" strike="noStrike" kern="1200" cap="none" normalizeH="0" baseline="0" noProof="0">
                  <a:ln>
                    <a:noFill/>
                  </a:ln>
                  <a:solidFill>
                    <a:srgbClr val="353535"/>
                  </a:solidFill>
                  <a:effectLst/>
                  <a:uLnTx/>
                  <a:uFillTx/>
                  <a:ea typeface="+mn-ea"/>
                  <a:cs typeface="+mn-cs"/>
                </a:endParaRPr>
              </a:p>
            </p:txBody>
          </p:sp>
          <p:sp>
            <p:nvSpPr>
              <p:cNvPr id="66" name="Freeform 39"/>
              <p:cNvSpPr>
                <a:spLocks/>
              </p:cNvSpPr>
              <p:nvPr/>
            </p:nvSpPr>
            <p:spPr bwMode="auto">
              <a:xfrm>
                <a:off x="4221765" y="4490263"/>
                <a:ext cx="110429" cy="162396"/>
              </a:xfrm>
              <a:custGeom>
                <a:avLst/>
                <a:gdLst>
                  <a:gd name="T0" fmla="*/ 65 w 85"/>
                  <a:gd name="T1" fmla="*/ 125 h 125"/>
                  <a:gd name="T2" fmla="*/ 0 w 85"/>
                  <a:gd name="T3" fmla="*/ 13 h 125"/>
                  <a:gd name="T4" fmla="*/ 26 w 85"/>
                  <a:gd name="T5" fmla="*/ 0 h 125"/>
                  <a:gd name="T6" fmla="*/ 85 w 85"/>
                  <a:gd name="T7" fmla="*/ 112 h 125"/>
                  <a:gd name="T8" fmla="*/ 65 w 85"/>
                  <a:gd name="T9" fmla="*/ 125 h 125"/>
                </a:gdLst>
                <a:ahLst/>
                <a:cxnLst>
                  <a:cxn ang="0">
                    <a:pos x="T0" y="T1"/>
                  </a:cxn>
                  <a:cxn ang="0">
                    <a:pos x="T2" y="T3"/>
                  </a:cxn>
                  <a:cxn ang="0">
                    <a:pos x="T4" y="T5"/>
                  </a:cxn>
                  <a:cxn ang="0">
                    <a:pos x="T6" y="T7"/>
                  </a:cxn>
                  <a:cxn ang="0">
                    <a:pos x="T8" y="T9"/>
                  </a:cxn>
                </a:cxnLst>
                <a:rect l="0" t="0" r="r" b="b"/>
                <a:pathLst>
                  <a:path w="85" h="125">
                    <a:moveTo>
                      <a:pt x="65" y="125"/>
                    </a:moveTo>
                    <a:lnTo>
                      <a:pt x="0" y="13"/>
                    </a:lnTo>
                    <a:lnTo>
                      <a:pt x="26" y="0"/>
                    </a:lnTo>
                    <a:lnTo>
                      <a:pt x="85" y="112"/>
                    </a:lnTo>
                    <a:lnTo>
                      <a:pt x="65"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u="none" strike="noStrike" kern="1200" cap="none" normalizeH="0" baseline="0" noProof="0">
                  <a:ln>
                    <a:noFill/>
                  </a:ln>
                  <a:solidFill>
                    <a:srgbClr val="353535"/>
                  </a:solidFill>
                  <a:effectLst/>
                  <a:uLnTx/>
                  <a:uFillTx/>
                  <a:ea typeface="+mn-ea"/>
                  <a:cs typeface="+mn-cs"/>
                </a:endParaRPr>
              </a:p>
            </p:txBody>
          </p:sp>
          <p:sp>
            <p:nvSpPr>
              <p:cNvPr id="67" name="Freeform 40"/>
              <p:cNvSpPr>
                <a:spLocks/>
              </p:cNvSpPr>
              <p:nvPr/>
            </p:nvSpPr>
            <p:spPr bwMode="auto">
              <a:xfrm>
                <a:off x="4373768" y="4473373"/>
                <a:ext cx="118224" cy="179285"/>
              </a:xfrm>
              <a:custGeom>
                <a:avLst/>
                <a:gdLst>
                  <a:gd name="T0" fmla="*/ 20 w 91"/>
                  <a:gd name="T1" fmla="*/ 138 h 138"/>
                  <a:gd name="T2" fmla="*/ 0 w 91"/>
                  <a:gd name="T3" fmla="*/ 119 h 138"/>
                  <a:gd name="T4" fmla="*/ 52 w 91"/>
                  <a:gd name="T5" fmla="*/ 72 h 138"/>
                  <a:gd name="T6" fmla="*/ 0 w 91"/>
                  <a:gd name="T7" fmla="*/ 20 h 138"/>
                  <a:gd name="T8" fmla="*/ 20 w 91"/>
                  <a:gd name="T9" fmla="*/ 0 h 138"/>
                  <a:gd name="T10" fmla="*/ 91 w 91"/>
                  <a:gd name="T11" fmla="*/ 72 h 138"/>
                  <a:gd name="T12" fmla="*/ 20 w 91"/>
                  <a:gd name="T13" fmla="*/ 138 h 138"/>
                </a:gdLst>
                <a:ahLst/>
                <a:cxnLst>
                  <a:cxn ang="0">
                    <a:pos x="T0" y="T1"/>
                  </a:cxn>
                  <a:cxn ang="0">
                    <a:pos x="T2" y="T3"/>
                  </a:cxn>
                  <a:cxn ang="0">
                    <a:pos x="T4" y="T5"/>
                  </a:cxn>
                  <a:cxn ang="0">
                    <a:pos x="T6" y="T7"/>
                  </a:cxn>
                  <a:cxn ang="0">
                    <a:pos x="T8" y="T9"/>
                  </a:cxn>
                  <a:cxn ang="0">
                    <a:pos x="T10" y="T11"/>
                  </a:cxn>
                  <a:cxn ang="0">
                    <a:pos x="T12" y="T13"/>
                  </a:cxn>
                </a:cxnLst>
                <a:rect l="0" t="0" r="r" b="b"/>
                <a:pathLst>
                  <a:path w="91" h="138">
                    <a:moveTo>
                      <a:pt x="20" y="138"/>
                    </a:moveTo>
                    <a:lnTo>
                      <a:pt x="0" y="119"/>
                    </a:lnTo>
                    <a:lnTo>
                      <a:pt x="52" y="72"/>
                    </a:lnTo>
                    <a:lnTo>
                      <a:pt x="0" y="20"/>
                    </a:lnTo>
                    <a:lnTo>
                      <a:pt x="20" y="0"/>
                    </a:lnTo>
                    <a:lnTo>
                      <a:pt x="91" y="72"/>
                    </a:lnTo>
                    <a:lnTo>
                      <a:pt x="20"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u="none" strike="noStrike" kern="1200" cap="none" normalizeH="0" baseline="0" noProof="0">
                  <a:ln>
                    <a:noFill/>
                  </a:ln>
                  <a:solidFill>
                    <a:srgbClr val="353535"/>
                  </a:solidFill>
                  <a:effectLst/>
                  <a:uLnTx/>
                  <a:uFillTx/>
                  <a:ea typeface="+mn-ea"/>
                  <a:cs typeface="+mn-cs"/>
                </a:endParaRPr>
              </a:p>
            </p:txBody>
          </p:sp>
        </p:grpSp>
        <p:sp>
          <p:nvSpPr>
            <p:cNvPr id="53" name="Freeform 77"/>
            <p:cNvSpPr>
              <a:spLocks noEditPoints="1"/>
            </p:cNvSpPr>
            <p:nvPr/>
          </p:nvSpPr>
          <p:spPr bwMode="auto">
            <a:xfrm>
              <a:off x="9942517" y="1474522"/>
              <a:ext cx="212008" cy="227282"/>
            </a:xfrm>
            <a:custGeom>
              <a:avLst/>
              <a:gdLst>
                <a:gd name="T0" fmla="*/ 144 w 347"/>
                <a:gd name="T1" fmla="*/ 28 h 372"/>
                <a:gd name="T2" fmla="*/ 107 w 347"/>
                <a:gd name="T3" fmla="*/ 56 h 372"/>
                <a:gd name="T4" fmla="*/ 91 w 347"/>
                <a:gd name="T5" fmla="*/ 102 h 372"/>
                <a:gd name="T6" fmla="*/ 102 w 347"/>
                <a:gd name="T7" fmla="*/ 144 h 372"/>
                <a:gd name="T8" fmla="*/ 132 w 347"/>
                <a:gd name="T9" fmla="*/ 175 h 372"/>
                <a:gd name="T10" fmla="*/ 176 w 347"/>
                <a:gd name="T11" fmla="*/ 186 h 372"/>
                <a:gd name="T12" fmla="*/ 220 w 347"/>
                <a:gd name="T13" fmla="*/ 170 h 372"/>
                <a:gd name="T14" fmla="*/ 248 w 347"/>
                <a:gd name="T15" fmla="*/ 132 h 372"/>
                <a:gd name="T16" fmla="*/ 251 w 347"/>
                <a:gd name="T17" fmla="*/ 86 h 372"/>
                <a:gd name="T18" fmla="*/ 230 w 347"/>
                <a:gd name="T19" fmla="*/ 48 h 372"/>
                <a:gd name="T20" fmla="*/ 191 w 347"/>
                <a:gd name="T21" fmla="*/ 27 h 372"/>
                <a:gd name="T22" fmla="*/ 168 w 347"/>
                <a:gd name="T23" fmla="*/ 0 h 372"/>
                <a:gd name="T24" fmla="*/ 223 w 347"/>
                <a:gd name="T25" fmla="*/ 14 h 372"/>
                <a:gd name="T26" fmla="*/ 262 w 347"/>
                <a:gd name="T27" fmla="*/ 51 h 372"/>
                <a:gd name="T28" fmla="*/ 276 w 347"/>
                <a:gd name="T29" fmla="*/ 104 h 372"/>
                <a:gd name="T30" fmla="*/ 263 w 347"/>
                <a:gd name="T31" fmla="*/ 158 h 372"/>
                <a:gd name="T32" fmla="*/ 227 w 347"/>
                <a:gd name="T33" fmla="*/ 195 h 372"/>
                <a:gd name="T34" fmla="*/ 288 w 347"/>
                <a:gd name="T35" fmla="*/ 231 h 372"/>
                <a:gd name="T36" fmla="*/ 331 w 347"/>
                <a:gd name="T37" fmla="*/ 288 h 372"/>
                <a:gd name="T38" fmla="*/ 347 w 347"/>
                <a:gd name="T39" fmla="*/ 360 h 372"/>
                <a:gd name="T40" fmla="*/ 343 w 347"/>
                <a:gd name="T41" fmla="*/ 368 h 372"/>
                <a:gd name="T42" fmla="*/ 334 w 347"/>
                <a:gd name="T43" fmla="*/ 372 h 372"/>
                <a:gd name="T44" fmla="*/ 326 w 347"/>
                <a:gd name="T45" fmla="*/ 368 h 372"/>
                <a:gd name="T46" fmla="*/ 322 w 347"/>
                <a:gd name="T47" fmla="*/ 360 h 372"/>
                <a:gd name="T48" fmla="*/ 307 w 347"/>
                <a:gd name="T49" fmla="*/ 295 h 372"/>
                <a:gd name="T50" fmla="*/ 266 w 347"/>
                <a:gd name="T51" fmla="*/ 243 h 372"/>
                <a:gd name="T52" fmla="*/ 207 w 347"/>
                <a:gd name="T53" fmla="*/ 215 h 372"/>
                <a:gd name="T54" fmla="*/ 139 w 347"/>
                <a:gd name="T55" fmla="*/ 215 h 372"/>
                <a:gd name="T56" fmla="*/ 80 w 347"/>
                <a:gd name="T57" fmla="*/ 243 h 372"/>
                <a:gd name="T58" fmla="*/ 39 w 347"/>
                <a:gd name="T59" fmla="*/ 295 h 372"/>
                <a:gd name="T60" fmla="*/ 24 w 347"/>
                <a:gd name="T61" fmla="*/ 360 h 372"/>
                <a:gd name="T62" fmla="*/ 20 w 347"/>
                <a:gd name="T63" fmla="*/ 368 h 372"/>
                <a:gd name="T64" fmla="*/ 12 w 347"/>
                <a:gd name="T65" fmla="*/ 372 h 372"/>
                <a:gd name="T66" fmla="*/ 3 w 347"/>
                <a:gd name="T67" fmla="*/ 368 h 372"/>
                <a:gd name="T68" fmla="*/ 0 w 347"/>
                <a:gd name="T69" fmla="*/ 360 h 372"/>
                <a:gd name="T70" fmla="*/ 15 w 347"/>
                <a:gd name="T71" fmla="*/ 288 h 372"/>
                <a:gd name="T72" fmla="*/ 56 w 347"/>
                <a:gd name="T73" fmla="*/ 231 h 372"/>
                <a:gd name="T74" fmla="*/ 118 w 347"/>
                <a:gd name="T75" fmla="*/ 195 h 372"/>
                <a:gd name="T76" fmla="*/ 80 w 347"/>
                <a:gd name="T77" fmla="*/ 155 h 372"/>
                <a:gd name="T78" fmla="*/ 67 w 347"/>
                <a:gd name="T79" fmla="*/ 99 h 372"/>
                <a:gd name="T80" fmla="*/ 83 w 347"/>
                <a:gd name="T81" fmla="*/ 50 h 372"/>
                <a:gd name="T82" fmla="*/ 119 w 347"/>
                <a:gd name="T83" fmla="*/ 15 h 372"/>
                <a:gd name="T84" fmla="*/ 168 w 347"/>
                <a:gd name="T8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72">
                  <a:moveTo>
                    <a:pt x="168" y="24"/>
                  </a:moveTo>
                  <a:lnTo>
                    <a:pt x="144" y="28"/>
                  </a:lnTo>
                  <a:lnTo>
                    <a:pt x="124" y="40"/>
                  </a:lnTo>
                  <a:lnTo>
                    <a:pt x="107" y="56"/>
                  </a:lnTo>
                  <a:lnTo>
                    <a:pt x="96" y="78"/>
                  </a:lnTo>
                  <a:lnTo>
                    <a:pt x="91" y="102"/>
                  </a:lnTo>
                  <a:lnTo>
                    <a:pt x="94" y="124"/>
                  </a:lnTo>
                  <a:lnTo>
                    <a:pt x="102" y="144"/>
                  </a:lnTo>
                  <a:lnTo>
                    <a:pt x="115" y="162"/>
                  </a:lnTo>
                  <a:lnTo>
                    <a:pt x="132" y="175"/>
                  </a:lnTo>
                  <a:lnTo>
                    <a:pt x="152" y="183"/>
                  </a:lnTo>
                  <a:lnTo>
                    <a:pt x="176" y="186"/>
                  </a:lnTo>
                  <a:lnTo>
                    <a:pt x="199" y="180"/>
                  </a:lnTo>
                  <a:lnTo>
                    <a:pt x="220" y="170"/>
                  </a:lnTo>
                  <a:lnTo>
                    <a:pt x="236" y="154"/>
                  </a:lnTo>
                  <a:lnTo>
                    <a:pt x="248" y="132"/>
                  </a:lnTo>
                  <a:lnTo>
                    <a:pt x="252" y="108"/>
                  </a:lnTo>
                  <a:lnTo>
                    <a:pt x="251" y="86"/>
                  </a:lnTo>
                  <a:lnTo>
                    <a:pt x="242" y="66"/>
                  </a:lnTo>
                  <a:lnTo>
                    <a:pt x="230" y="48"/>
                  </a:lnTo>
                  <a:lnTo>
                    <a:pt x="212" y="35"/>
                  </a:lnTo>
                  <a:lnTo>
                    <a:pt x="191" y="27"/>
                  </a:lnTo>
                  <a:lnTo>
                    <a:pt x="168" y="24"/>
                  </a:lnTo>
                  <a:close/>
                  <a:moveTo>
                    <a:pt x="168" y="0"/>
                  </a:moveTo>
                  <a:lnTo>
                    <a:pt x="196" y="3"/>
                  </a:lnTo>
                  <a:lnTo>
                    <a:pt x="223" y="14"/>
                  </a:lnTo>
                  <a:lnTo>
                    <a:pt x="244" y="30"/>
                  </a:lnTo>
                  <a:lnTo>
                    <a:pt x="262" y="51"/>
                  </a:lnTo>
                  <a:lnTo>
                    <a:pt x="272" y="76"/>
                  </a:lnTo>
                  <a:lnTo>
                    <a:pt x="276" y="104"/>
                  </a:lnTo>
                  <a:lnTo>
                    <a:pt x="274" y="132"/>
                  </a:lnTo>
                  <a:lnTo>
                    <a:pt x="263" y="158"/>
                  </a:lnTo>
                  <a:lnTo>
                    <a:pt x="247" y="178"/>
                  </a:lnTo>
                  <a:lnTo>
                    <a:pt x="227" y="195"/>
                  </a:lnTo>
                  <a:lnTo>
                    <a:pt x="259" y="210"/>
                  </a:lnTo>
                  <a:lnTo>
                    <a:pt x="288" y="231"/>
                  </a:lnTo>
                  <a:lnTo>
                    <a:pt x="312" y="258"/>
                  </a:lnTo>
                  <a:lnTo>
                    <a:pt x="331" y="288"/>
                  </a:lnTo>
                  <a:lnTo>
                    <a:pt x="342" y="323"/>
                  </a:lnTo>
                  <a:lnTo>
                    <a:pt x="347" y="360"/>
                  </a:lnTo>
                  <a:lnTo>
                    <a:pt x="346" y="364"/>
                  </a:lnTo>
                  <a:lnTo>
                    <a:pt x="343" y="368"/>
                  </a:lnTo>
                  <a:lnTo>
                    <a:pt x="339" y="371"/>
                  </a:lnTo>
                  <a:lnTo>
                    <a:pt x="334" y="372"/>
                  </a:lnTo>
                  <a:lnTo>
                    <a:pt x="330" y="371"/>
                  </a:lnTo>
                  <a:lnTo>
                    <a:pt x="326" y="368"/>
                  </a:lnTo>
                  <a:lnTo>
                    <a:pt x="323" y="364"/>
                  </a:lnTo>
                  <a:lnTo>
                    <a:pt x="322" y="360"/>
                  </a:lnTo>
                  <a:lnTo>
                    <a:pt x="318" y="326"/>
                  </a:lnTo>
                  <a:lnTo>
                    <a:pt x="307" y="295"/>
                  </a:lnTo>
                  <a:lnTo>
                    <a:pt x="290" y="267"/>
                  </a:lnTo>
                  <a:lnTo>
                    <a:pt x="266" y="243"/>
                  </a:lnTo>
                  <a:lnTo>
                    <a:pt x="239" y="226"/>
                  </a:lnTo>
                  <a:lnTo>
                    <a:pt x="207" y="215"/>
                  </a:lnTo>
                  <a:lnTo>
                    <a:pt x="174" y="211"/>
                  </a:lnTo>
                  <a:lnTo>
                    <a:pt x="139" y="215"/>
                  </a:lnTo>
                  <a:lnTo>
                    <a:pt x="107" y="226"/>
                  </a:lnTo>
                  <a:lnTo>
                    <a:pt x="80" y="243"/>
                  </a:lnTo>
                  <a:lnTo>
                    <a:pt x="56" y="267"/>
                  </a:lnTo>
                  <a:lnTo>
                    <a:pt x="39" y="295"/>
                  </a:lnTo>
                  <a:lnTo>
                    <a:pt x="28" y="326"/>
                  </a:lnTo>
                  <a:lnTo>
                    <a:pt x="24" y="360"/>
                  </a:lnTo>
                  <a:lnTo>
                    <a:pt x="23" y="364"/>
                  </a:lnTo>
                  <a:lnTo>
                    <a:pt x="20" y="368"/>
                  </a:lnTo>
                  <a:lnTo>
                    <a:pt x="16" y="371"/>
                  </a:lnTo>
                  <a:lnTo>
                    <a:pt x="12" y="372"/>
                  </a:lnTo>
                  <a:lnTo>
                    <a:pt x="7" y="371"/>
                  </a:lnTo>
                  <a:lnTo>
                    <a:pt x="3" y="368"/>
                  </a:lnTo>
                  <a:lnTo>
                    <a:pt x="0" y="364"/>
                  </a:lnTo>
                  <a:lnTo>
                    <a:pt x="0" y="360"/>
                  </a:lnTo>
                  <a:lnTo>
                    <a:pt x="4" y="323"/>
                  </a:lnTo>
                  <a:lnTo>
                    <a:pt x="15" y="288"/>
                  </a:lnTo>
                  <a:lnTo>
                    <a:pt x="34" y="258"/>
                  </a:lnTo>
                  <a:lnTo>
                    <a:pt x="56" y="231"/>
                  </a:lnTo>
                  <a:lnTo>
                    <a:pt x="86" y="210"/>
                  </a:lnTo>
                  <a:lnTo>
                    <a:pt x="118" y="195"/>
                  </a:lnTo>
                  <a:lnTo>
                    <a:pt x="96" y="178"/>
                  </a:lnTo>
                  <a:lnTo>
                    <a:pt x="80" y="155"/>
                  </a:lnTo>
                  <a:lnTo>
                    <a:pt x="70" y="128"/>
                  </a:lnTo>
                  <a:lnTo>
                    <a:pt x="67" y="99"/>
                  </a:lnTo>
                  <a:lnTo>
                    <a:pt x="72" y="74"/>
                  </a:lnTo>
                  <a:lnTo>
                    <a:pt x="83" y="50"/>
                  </a:lnTo>
                  <a:lnTo>
                    <a:pt x="99" y="30"/>
                  </a:lnTo>
                  <a:lnTo>
                    <a:pt x="119" y="15"/>
                  </a:lnTo>
                  <a:lnTo>
                    <a:pt x="142" y="4"/>
                  </a:lnTo>
                  <a:lnTo>
                    <a:pt x="168" y="0"/>
                  </a:lnTo>
                  <a:close/>
                </a:path>
              </a:pathLst>
            </a:custGeom>
            <a:grpFill/>
            <a:ln w="0">
              <a:noFill/>
              <a:prstDash val="solid"/>
              <a:round/>
              <a:headEnd/>
              <a:tailEnd/>
            </a:ln>
          </p:spPr>
          <p:txBody>
            <a:bodyPr vert="horz" wrap="square" lIns="93247" tIns="46623" rIns="93247" bIns="46623" numCol="1" anchor="ctr" anchorCtr="0" compatLnSpc="1">
              <a:prstTxWarp prst="textNoShape">
                <a:avLst/>
              </a:prstTxWarp>
            </a:bodyPr>
            <a:lstStyle/>
            <a:p>
              <a:pPr defTabSz="914224">
                <a:defRPr/>
              </a:pPr>
              <a:endParaRPr lang="en-US" sz="1836" kern="0">
                <a:solidFill>
                  <a:sysClr val="windowText" lastClr="000000"/>
                </a:solidFill>
              </a:endParaRPr>
            </a:p>
          </p:txBody>
        </p:sp>
      </p:grpSp>
      <p:grpSp>
        <p:nvGrpSpPr>
          <p:cNvPr id="69" name="Group 68"/>
          <p:cNvGrpSpPr/>
          <p:nvPr/>
        </p:nvGrpSpPr>
        <p:grpSpPr>
          <a:xfrm>
            <a:off x="5163300" y="4865382"/>
            <a:ext cx="1421033" cy="807345"/>
            <a:chOff x="9942517" y="1474522"/>
            <a:chExt cx="400046" cy="227282"/>
          </a:xfrm>
          <a:solidFill>
            <a:schemeClr val="accent2"/>
          </a:solidFill>
        </p:grpSpPr>
        <p:grpSp>
          <p:nvGrpSpPr>
            <p:cNvPr id="70" name="Group 69"/>
            <p:cNvGrpSpPr/>
            <p:nvPr/>
          </p:nvGrpSpPr>
          <p:grpSpPr>
            <a:xfrm>
              <a:off x="10104100" y="1500925"/>
              <a:ext cx="238463" cy="183434"/>
              <a:chOff x="4112635" y="4369440"/>
              <a:chExt cx="692456" cy="532659"/>
            </a:xfrm>
            <a:grpFill/>
          </p:grpSpPr>
          <p:sp>
            <p:nvSpPr>
              <p:cNvPr id="72" name="Freeform 33"/>
              <p:cNvSpPr>
                <a:spLocks/>
              </p:cNvSpPr>
              <p:nvPr/>
            </p:nvSpPr>
            <p:spPr bwMode="auto">
              <a:xfrm>
                <a:off x="4112635" y="4369440"/>
                <a:ext cx="514470" cy="404041"/>
              </a:xfrm>
              <a:custGeom>
                <a:avLst/>
                <a:gdLst>
                  <a:gd name="T0" fmla="*/ 396 w 396"/>
                  <a:gd name="T1" fmla="*/ 311 h 311"/>
                  <a:gd name="T2" fmla="*/ 32 w 396"/>
                  <a:gd name="T3" fmla="*/ 311 h 311"/>
                  <a:gd name="T4" fmla="*/ 32 w 396"/>
                  <a:gd name="T5" fmla="*/ 284 h 311"/>
                  <a:gd name="T6" fmla="*/ 370 w 396"/>
                  <a:gd name="T7" fmla="*/ 284 h 311"/>
                  <a:gd name="T8" fmla="*/ 370 w 396"/>
                  <a:gd name="T9" fmla="*/ 27 h 311"/>
                  <a:gd name="T10" fmla="*/ 0 w 396"/>
                  <a:gd name="T11" fmla="*/ 27 h 311"/>
                  <a:gd name="T12" fmla="*/ 0 w 396"/>
                  <a:gd name="T13" fmla="*/ 0 h 311"/>
                  <a:gd name="T14" fmla="*/ 396 w 396"/>
                  <a:gd name="T15" fmla="*/ 0 h 311"/>
                  <a:gd name="T16" fmla="*/ 396 w 396"/>
                  <a:gd name="T17" fmla="*/ 31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311">
                    <a:moveTo>
                      <a:pt x="396" y="311"/>
                    </a:moveTo>
                    <a:lnTo>
                      <a:pt x="32" y="311"/>
                    </a:lnTo>
                    <a:lnTo>
                      <a:pt x="32" y="284"/>
                    </a:lnTo>
                    <a:lnTo>
                      <a:pt x="370" y="284"/>
                    </a:lnTo>
                    <a:lnTo>
                      <a:pt x="370" y="27"/>
                    </a:lnTo>
                    <a:lnTo>
                      <a:pt x="0" y="27"/>
                    </a:lnTo>
                    <a:lnTo>
                      <a:pt x="0" y="0"/>
                    </a:lnTo>
                    <a:lnTo>
                      <a:pt x="396" y="0"/>
                    </a:lnTo>
                    <a:lnTo>
                      <a:pt x="396" y="3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u="none" strike="noStrike" kern="1200" cap="none" normalizeH="0" baseline="0" noProof="0">
                  <a:ln>
                    <a:noFill/>
                  </a:ln>
                  <a:solidFill>
                    <a:srgbClr val="353535"/>
                  </a:solidFill>
                  <a:effectLst/>
                  <a:uLnTx/>
                  <a:uFillTx/>
                  <a:ea typeface="+mn-ea"/>
                  <a:cs typeface="+mn-cs"/>
                </a:endParaRPr>
              </a:p>
            </p:txBody>
          </p:sp>
          <p:sp>
            <p:nvSpPr>
              <p:cNvPr id="73" name="Rectangle 34"/>
              <p:cNvSpPr>
                <a:spLocks noChangeArrowheads="1"/>
              </p:cNvSpPr>
              <p:nvPr/>
            </p:nvSpPr>
            <p:spPr bwMode="auto">
              <a:xfrm>
                <a:off x="4323100" y="4756592"/>
                <a:ext cx="33778" cy="1286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u="none" strike="noStrike" kern="1200" cap="none" normalizeH="0" baseline="0" noProof="0">
                  <a:ln>
                    <a:noFill/>
                  </a:ln>
                  <a:solidFill>
                    <a:srgbClr val="353535"/>
                  </a:solidFill>
                  <a:effectLst/>
                  <a:uLnTx/>
                  <a:uFillTx/>
                  <a:ea typeface="+mn-ea"/>
                  <a:cs typeface="+mn-cs"/>
                </a:endParaRPr>
              </a:p>
            </p:txBody>
          </p:sp>
          <p:sp>
            <p:nvSpPr>
              <p:cNvPr id="74" name="Freeform 35"/>
              <p:cNvSpPr>
                <a:spLocks/>
              </p:cNvSpPr>
              <p:nvPr/>
            </p:nvSpPr>
            <p:spPr bwMode="auto">
              <a:xfrm>
                <a:off x="4534864" y="4438296"/>
                <a:ext cx="270227" cy="463803"/>
              </a:xfrm>
              <a:custGeom>
                <a:avLst/>
                <a:gdLst>
                  <a:gd name="T0" fmla="*/ 208 w 208"/>
                  <a:gd name="T1" fmla="*/ 357 h 357"/>
                  <a:gd name="T2" fmla="*/ 0 w 208"/>
                  <a:gd name="T3" fmla="*/ 357 h 357"/>
                  <a:gd name="T4" fmla="*/ 0 w 208"/>
                  <a:gd name="T5" fmla="*/ 245 h 357"/>
                  <a:gd name="T6" fmla="*/ 26 w 208"/>
                  <a:gd name="T7" fmla="*/ 245 h 357"/>
                  <a:gd name="T8" fmla="*/ 26 w 208"/>
                  <a:gd name="T9" fmla="*/ 330 h 357"/>
                  <a:gd name="T10" fmla="*/ 182 w 208"/>
                  <a:gd name="T11" fmla="*/ 330 h 357"/>
                  <a:gd name="T12" fmla="*/ 182 w 208"/>
                  <a:gd name="T13" fmla="*/ 27 h 357"/>
                  <a:gd name="T14" fmla="*/ 58 w 208"/>
                  <a:gd name="T15" fmla="*/ 27 h 357"/>
                  <a:gd name="T16" fmla="*/ 58 w 208"/>
                  <a:gd name="T17" fmla="*/ 0 h 357"/>
                  <a:gd name="T18" fmla="*/ 208 w 208"/>
                  <a:gd name="T19" fmla="*/ 0 h 357"/>
                  <a:gd name="T20" fmla="*/ 208 w 208"/>
                  <a:gd name="T21" fmla="*/ 357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8" h="357">
                    <a:moveTo>
                      <a:pt x="208" y="357"/>
                    </a:moveTo>
                    <a:lnTo>
                      <a:pt x="0" y="357"/>
                    </a:lnTo>
                    <a:lnTo>
                      <a:pt x="0" y="245"/>
                    </a:lnTo>
                    <a:lnTo>
                      <a:pt x="26" y="245"/>
                    </a:lnTo>
                    <a:lnTo>
                      <a:pt x="26" y="330"/>
                    </a:lnTo>
                    <a:lnTo>
                      <a:pt x="182" y="330"/>
                    </a:lnTo>
                    <a:lnTo>
                      <a:pt x="182" y="27"/>
                    </a:lnTo>
                    <a:lnTo>
                      <a:pt x="58" y="27"/>
                    </a:lnTo>
                    <a:lnTo>
                      <a:pt x="58" y="0"/>
                    </a:lnTo>
                    <a:lnTo>
                      <a:pt x="208" y="0"/>
                    </a:lnTo>
                    <a:lnTo>
                      <a:pt x="208" y="3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u="none" strike="noStrike" kern="1200" cap="none" normalizeH="0" baseline="0" noProof="0">
                  <a:ln>
                    <a:noFill/>
                  </a:ln>
                  <a:solidFill>
                    <a:srgbClr val="353535"/>
                  </a:solidFill>
                  <a:effectLst/>
                  <a:uLnTx/>
                  <a:uFillTx/>
                  <a:ea typeface="+mn-ea"/>
                  <a:cs typeface="+mn-cs"/>
                </a:endParaRPr>
              </a:p>
            </p:txBody>
          </p:sp>
          <p:sp>
            <p:nvSpPr>
              <p:cNvPr id="75" name="Rectangle 36"/>
              <p:cNvSpPr>
                <a:spLocks noChangeArrowheads="1"/>
              </p:cNvSpPr>
              <p:nvPr/>
            </p:nvSpPr>
            <p:spPr bwMode="auto">
              <a:xfrm>
                <a:off x="4208774" y="4867021"/>
                <a:ext cx="228653" cy="350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u="none" strike="noStrike" kern="1200" cap="none" normalizeH="0" baseline="0" noProof="0">
                  <a:ln>
                    <a:noFill/>
                  </a:ln>
                  <a:solidFill>
                    <a:srgbClr val="353535"/>
                  </a:solidFill>
                  <a:effectLst/>
                  <a:uLnTx/>
                  <a:uFillTx/>
                  <a:ea typeface="+mn-ea"/>
                  <a:cs typeface="+mn-cs"/>
                </a:endParaRPr>
              </a:p>
            </p:txBody>
          </p:sp>
          <p:sp>
            <p:nvSpPr>
              <p:cNvPr id="76" name="Rectangle 37"/>
              <p:cNvSpPr>
                <a:spLocks noChangeArrowheads="1"/>
              </p:cNvSpPr>
              <p:nvPr/>
            </p:nvSpPr>
            <p:spPr bwMode="auto">
              <a:xfrm>
                <a:off x="4610216" y="4576008"/>
                <a:ext cx="177986" cy="337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u="none" strike="noStrike" kern="1200" cap="none" normalizeH="0" baseline="0" noProof="0">
                  <a:ln>
                    <a:noFill/>
                  </a:ln>
                  <a:solidFill>
                    <a:srgbClr val="353535"/>
                  </a:solidFill>
                  <a:effectLst/>
                  <a:uLnTx/>
                  <a:uFillTx/>
                  <a:ea typeface="+mn-ea"/>
                  <a:cs typeface="+mn-cs"/>
                </a:endParaRPr>
              </a:p>
            </p:txBody>
          </p:sp>
          <p:sp>
            <p:nvSpPr>
              <p:cNvPr id="77" name="Rectangle 38"/>
              <p:cNvSpPr>
                <a:spLocks noChangeArrowheads="1"/>
              </p:cNvSpPr>
              <p:nvPr/>
            </p:nvSpPr>
            <p:spPr bwMode="auto">
              <a:xfrm>
                <a:off x="4610216" y="4687736"/>
                <a:ext cx="177986" cy="337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u="none" strike="noStrike" kern="1200" cap="none" normalizeH="0" baseline="0" noProof="0">
                  <a:ln>
                    <a:noFill/>
                  </a:ln>
                  <a:solidFill>
                    <a:srgbClr val="353535"/>
                  </a:solidFill>
                  <a:effectLst/>
                  <a:uLnTx/>
                  <a:uFillTx/>
                  <a:ea typeface="+mn-ea"/>
                  <a:cs typeface="+mn-cs"/>
                </a:endParaRPr>
              </a:p>
            </p:txBody>
          </p:sp>
          <p:sp>
            <p:nvSpPr>
              <p:cNvPr id="78" name="Freeform 39"/>
              <p:cNvSpPr>
                <a:spLocks/>
              </p:cNvSpPr>
              <p:nvPr/>
            </p:nvSpPr>
            <p:spPr bwMode="auto">
              <a:xfrm>
                <a:off x="4221765" y="4490263"/>
                <a:ext cx="110429" cy="162396"/>
              </a:xfrm>
              <a:custGeom>
                <a:avLst/>
                <a:gdLst>
                  <a:gd name="T0" fmla="*/ 65 w 85"/>
                  <a:gd name="T1" fmla="*/ 125 h 125"/>
                  <a:gd name="T2" fmla="*/ 0 w 85"/>
                  <a:gd name="T3" fmla="*/ 13 h 125"/>
                  <a:gd name="T4" fmla="*/ 26 w 85"/>
                  <a:gd name="T5" fmla="*/ 0 h 125"/>
                  <a:gd name="T6" fmla="*/ 85 w 85"/>
                  <a:gd name="T7" fmla="*/ 112 h 125"/>
                  <a:gd name="T8" fmla="*/ 65 w 85"/>
                  <a:gd name="T9" fmla="*/ 125 h 125"/>
                </a:gdLst>
                <a:ahLst/>
                <a:cxnLst>
                  <a:cxn ang="0">
                    <a:pos x="T0" y="T1"/>
                  </a:cxn>
                  <a:cxn ang="0">
                    <a:pos x="T2" y="T3"/>
                  </a:cxn>
                  <a:cxn ang="0">
                    <a:pos x="T4" y="T5"/>
                  </a:cxn>
                  <a:cxn ang="0">
                    <a:pos x="T6" y="T7"/>
                  </a:cxn>
                  <a:cxn ang="0">
                    <a:pos x="T8" y="T9"/>
                  </a:cxn>
                </a:cxnLst>
                <a:rect l="0" t="0" r="r" b="b"/>
                <a:pathLst>
                  <a:path w="85" h="125">
                    <a:moveTo>
                      <a:pt x="65" y="125"/>
                    </a:moveTo>
                    <a:lnTo>
                      <a:pt x="0" y="13"/>
                    </a:lnTo>
                    <a:lnTo>
                      <a:pt x="26" y="0"/>
                    </a:lnTo>
                    <a:lnTo>
                      <a:pt x="85" y="112"/>
                    </a:lnTo>
                    <a:lnTo>
                      <a:pt x="65"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u="none" strike="noStrike" kern="1200" cap="none" normalizeH="0" baseline="0" noProof="0">
                  <a:ln>
                    <a:noFill/>
                  </a:ln>
                  <a:solidFill>
                    <a:srgbClr val="353535"/>
                  </a:solidFill>
                  <a:effectLst/>
                  <a:uLnTx/>
                  <a:uFillTx/>
                  <a:ea typeface="+mn-ea"/>
                  <a:cs typeface="+mn-cs"/>
                </a:endParaRPr>
              </a:p>
            </p:txBody>
          </p:sp>
          <p:sp>
            <p:nvSpPr>
              <p:cNvPr id="79" name="Freeform 40"/>
              <p:cNvSpPr>
                <a:spLocks/>
              </p:cNvSpPr>
              <p:nvPr/>
            </p:nvSpPr>
            <p:spPr bwMode="auto">
              <a:xfrm>
                <a:off x="4373768" y="4473373"/>
                <a:ext cx="118224" cy="179285"/>
              </a:xfrm>
              <a:custGeom>
                <a:avLst/>
                <a:gdLst>
                  <a:gd name="T0" fmla="*/ 20 w 91"/>
                  <a:gd name="T1" fmla="*/ 138 h 138"/>
                  <a:gd name="T2" fmla="*/ 0 w 91"/>
                  <a:gd name="T3" fmla="*/ 119 h 138"/>
                  <a:gd name="T4" fmla="*/ 52 w 91"/>
                  <a:gd name="T5" fmla="*/ 72 h 138"/>
                  <a:gd name="T6" fmla="*/ 0 w 91"/>
                  <a:gd name="T7" fmla="*/ 20 h 138"/>
                  <a:gd name="T8" fmla="*/ 20 w 91"/>
                  <a:gd name="T9" fmla="*/ 0 h 138"/>
                  <a:gd name="T10" fmla="*/ 91 w 91"/>
                  <a:gd name="T11" fmla="*/ 72 h 138"/>
                  <a:gd name="T12" fmla="*/ 20 w 91"/>
                  <a:gd name="T13" fmla="*/ 138 h 138"/>
                </a:gdLst>
                <a:ahLst/>
                <a:cxnLst>
                  <a:cxn ang="0">
                    <a:pos x="T0" y="T1"/>
                  </a:cxn>
                  <a:cxn ang="0">
                    <a:pos x="T2" y="T3"/>
                  </a:cxn>
                  <a:cxn ang="0">
                    <a:pos x="T4" y="T5"/>
                  </a:cxn>
                  <a:cxn ang="0">
                    <a:pos x="T6" y="T7"/>
                  </a:cxn>
                  <a:cxn ang="0">
                    <a:pos x="T8" y="T9"/>
                  </a:cxn>
                  <a:cxn ang="0">
                    <a:pos x="T10" y="T11"/>
                  </a:cxn>
                  <a:cxn ang="0">
                    <a:pos x="T12" y="T13"/>
                  </a:cxn>
                </a:cxnLst>
                <a:rect l="0" t="0" r="r" b="b"/>
                <a:pathLst>
                  <a:path w="91" h="138">
                    <a:moveTo>
                      <a:pt x="20" y="138"/>
                    </a:moveTo>
                    <a:lnTo>
                      <a:pt x="0" y="119"/>
                    </a:lnTo>
                    <a:lnTo>
                      <a:pt x="52" y="72"/>
                    </a:lnTo>
                    <a:lnTo>
                      <a:pt x="0" y="20"/>
                    </a:lnTo>
                    <a:lnTo>
                      <a:pt x="20" y="0"/>
                    </a:lnTo>
                    <a:lnTo>
                      <a:pt x="91" y="72"/>
                    </a:lnTo>
                    <a:lnTo>
                      <a:pt x="20"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u="none" strike="noStrike" kern="1200" cap="none" normalizeH="0" baseline="0" noProof="0">
                  <a:ln>
                    <a:noFill/>
                  </a:ln>
                  <a:solidFill>
                    <a:srgbClr val="353535"/>
                  </a:solidFill>
                  <a:effectLst/>
                  <a:uLnTx/>
                  <a:uFillTx/>
                  <a:ea typeface="+mn-ea"/>
                  <a:cs typeface="+mn-cs"/>
                </a:endParaRPr>
              </a:p>
            </p:txBody>
          </p:sp>
        </p:grpSp>
        <p:sp>
          <p:nvSpPr>
            <p:cNvPr id="71" name="Freeform 77"/>
            <p:cNvSpPr>
              <a:spLocks noEditPoints="1"/>
            </p:cNvSpPr>
            <p:nvPr/>
          </p:nvSpPr>
          <p:spPr bwMode="auto">
            <a:xfrm>
              <a:off x="9942517" y="1474522"/>
              <a:ext cx="212008" cy="227282"/>
            </a:xfrm>
            <a:custGeom>
              <a:avLst/>
              <a:gdLst>
                <a:gd name="T0" fmla="*/ 144 w 347"/>
                <a:gd name="T1" fmla="*/ 28 h 372"/>
                <a:gd name="T2" fmla="*/ 107 w 347"/>
                <a:gd name="T3" fmla="*/ 56 h 372"/>
                <a:gd name="T4" fmla="*/ 91 w 347"/>
                <a:gd name="T5" fmla="*/ 102 h 372"/>
                <a:gd name="T6" fmla="*/ 102 w 347"/>
                <a:gd name="T7" fmla="*/ 144 h 372"/>
                <a:gd name="T8" fmla="*/ 132 w 347"/>
                <a:gd name="T9" fmla="*/ 175 h 372"/>
                <a:gd name="T10" fmla="*/ 176 w 347"/>
                <a:gd name="T11" fmla="*/ 186 h 372"/>
                <a:gd name="T12" fmla="*/ 220 w 347"/>
                <a:gd name="T13" fmla="*/ 170 h 372"/>
                <a:gd name="T14" fmla="*/ 248 w 347"/>
                <a:gd name="T15" fmla="*/ 132 h 372"/>
                <a:gd name="T16" fmla="*/ 251 w 347"/>
                <a:gd name="T17" fmla="*/ 86 h 372"/>
                <a:gd name="T18" fmla="*/ 230 w 347"/>
                <a:gd name="T19" fmla="*/ 48 h 372"/>
                <a:gd name="T20" fmla="*/ 191 w 347"/>
                <a:gd name="T21" fmla="*/ 27 h 372"/>
                <a:gd name="T22" fmla="*/ 168 w 347"/>
                <a:gd name="T23" fmla="*/ 0 h 372"/>
                <a:gd name="T24" fmla="*/ 223 w 347"/>
                <a:gd name="T25" fmla="*/ 14 h 372"/>
                <a:gd name="T26" fmla="*/ 262 w 347"/>
                <a:gd name="T27" fmla="*/ 51 h 372"/>
                <a:gd name="T28" fmla="*/ 276 w 347"/>
                <a:gd name="T29" fmla="*/ 104 h 372"/>
                <a:gd name="T30" fmla="*/ 263 w 347"/>
                <a:gd name="T31" fmla="*/ 158 h 372"/>
                <a:gd name="T32" fmla="*/ 227 w 347"/>
                <a:gd name="T33" fmla="*/ 195 h 372"/>
                <a:gd name="T34" fmla="*/ 288 w 347"/>
                <a:gd name="T35" fmla="*/ 231 h 372"/>
                <a:gd name="T36" fmla="*/ 331 w 347"/>
                <a:gd name="T37" fmla="*/ 288 h 372"/>
                <a:gd name="T38" fmla="*/ 347 w 347"/>
                <a:gd name="T39" fmla="*/ 360 h 372"/>
                <a:gd name="T40" fmla="*/ 343 w 347"/>
                <a:gd name="T41" fmla="*/ 368 h 372"/>
                <a:gd name="T42" fmla="*/ 334 w 347"/>
                <a:gd name="T43" fmla="*/ 372 h 372"/>
                <a:gd name="T44" fmla="*/ 326 w 347"/>
                <a:gd name="T45" fmla="*/ 368 h 372"/>
                <a:gd name="T46" fmla="*/ 322 w 347"/>
                <a:gd name="T47" fmla="*/ 360 h 372"/>
                <a:gd name="T48" fmla="*/ 307 w 347"/>
                <a:gd name="T49" fmla="*/ 295 h 372"/>
                <a:gd name="T50" fmla="*/ 266 w 347"/>
                <a:gd name="T51" fmla="*/ 243 h 372"/>
                <a:gd name="T52" fmla="*/ 207 w 347"/>
                <a:gd name="T53" fmla="*/ 215 h 372"/>
                <a:gd name="T54" fmla="*/ 139 w 347"/>
                <a:gd name="T55" fmla="*/ 215 h 372"/>
                <a:gd name="T56" fmla="*/ 80 w 347"/>
                <a:gd name="T57" fmla="*/ 243 h 372"/>
                <a:gd name="T58" fmla="*/ 39 w 347"/>
                <a:gd name="T59" fmla="*/ 295 h 372"/>
                <a:gd name="T60" fmla="*/ 24 w 347"/>
                <a:gd name="T61" fmla="*/ 360 h 372"/>
                <a:gd name="T62" fmla="*/ 20 w 347"/>
                <a:gd name="T63" fmla="*/ 368 h 372"/>
                <a:gd name="T64" fmla="*/ 12 w 347"/>
                <a:gd name="T65" fmla="*/ 372 h 372"/>
                <a:gd name="T66" fmla="*/ 3 w 347"/>
                <a:gd name="T67" fmla="*/ 368 h 372"/>
                <a:gd name="T68" fmla="*/ 0 w 347"/>
                <a:gd name="T69" fmla="*/ 360 h 372"/>
                <a:gd name="T70" fmla="*/ 15 w 347"/>
                <a:gd name="T71" fmla="*/ 288 h 372"/>
                <a:gd name="T72" fmla="*/ 56 w 347"/>
                <a:gd name="T73" fmla="*/ 231 h 372"/>
                <a:gd name="T74" fmla="*/ 118 w 347"/>
                <a:gd name="T75" fmla="*/ 195 h 372"/>
                <a:gd name="T76" fmla="*/ 80 w 347"/>
                <a:gd name="T77" fmla="*/ 155 h 372"/>
                <a:gd name="T78" fmla="*/ 67 w 347"/>
                <a:gd name="T79" fmla="*/ 99 h 372"/>
                <a:gd name="T80" fmla="*/ 83 w 347"/>
                <a:gd name="T81" fmla="*/ 50 h 372"/>
                <a:gd name="T82" fmla="*/ 119 w 347"/>
                <a:gd name="T83" fmla="*/ 15 h 372"/>
                <a:gd name="T84" fmla="*/ 168 w 347"/>
                <a:gd name="T8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72">
                  <a:moveTo>
                    <a:pt x="168" y="24"/>
                  </a:moveTo>
                  <a:lnTo>
                    <a:pt x="144" y="28"/>
                  </a:lnTo>
                  <a:lnTo>
                    <a:pt x="124" y="40"/>
                  </a:lnTo>
                  <a:lnTo>
                    <a:pt x="107" y="56"/>
                  </a:lnTo>
                  <a:lnTo>
                    <a:pt x="96" y="78"/>
                  </a:lnTo>
                  <a:lnTo>
                    <a:pt x="91" y="102"/>
                  </a:lnTo>
                  <a:lnTo>
                    <a:pt x="94" y="124"/>
                  </a:lnTo>
                  <a:lnTo>
                    <a:pt x="102" y="144"/>
                  </a:lnTo>
                  <a:lnTo>
                    <a:pt x="115" y="162"/>
                  </a:lnTo>
                  <a:lnTo>
                    <a:pt x="132" y="175"/>
                  </a:lnTo>
                  <a:lnTo>
                    <a:pt x="152" y="183"/>
                  </a:lnTo>
                  <a:lnTo>
                    <a:pt x="176" y="186"/>
                  </a:lnTo>
                  <a:lnTo>
                    <a:pt x="199" y="180"/>
                  </a:lnTo>
                  <a:lnTo>
                    <a:pt x="220" y="170"/>
                  </a:lnTo>
                  <a:lnTo>
                    <a:pt x="236" y="154"/>
                  </a:lnTo>
                  <a:lnTo>
                    <a:pt x="248" y="132"/>
                  </a:lnTo>
                  <a:lnTo>
                    <a:pt x="252" y="108"/>
                  </a:lnTo>
                  <a:lnTo>
                    <a:pt x="251" y="86"/>
                  </a:lnTo>
                  <a:lnTo>
                    <a:pt x="242" y="66"/>
                  </a:lnTo>
                  <a:lnTo>
                    <a:pt x="230" y="48"/>
                  </a:lnTo>
                  <a:lnTo>
                    <a:pt x="212" y="35"/>
                  </a:lnTo>
                  <a:lnTo>
                    <a:pt x="191" y="27"/>
                  </a:lnTo>
                  <a:lnTo>
                    <a:pt x="168" y="24"/>
                  </a:lnTo>
                  <a:close/>
                  <a:moveTo>
                    <a:pt x="168" y="0"/>
                  </a:moveTo>
                  <a:lnTo>
                    <a:pt x="196" y="3"/>
                  </a:lnTo>
                  <a:lnTo>
                    <a:pt x="223" y="14"/>
                  </a:lnTo>
                  <a:lnTo>
                    <a:pt x="244" y="30"/>
                  </a:lnTo>
                  <a:lnTo>
                    <a:pt x="262" y="51"/>
                  </a:lnTo>
                  <a:lnTo>
                    <a:pt x="272" y="76"/>
                  </a:lnTo>
                  <a:lnTo>
                    <a:pt x="276" y="104"/>
                  </a:lnTo>
                  <a:lnTo>
                    <a:pt x="274" y="132"/>
                  </a:lnTo>
                  <a:lnTo>
                    <a:pt x="263" y="158"/>
                  </a:lnTo>
                  <a:lnTo>
                    <a:pt x="247" y="178"/>
                  </a:lnTo>
                  <a:lnTo>
                    <a:pt x="227" y="195"/>
                  </a:lnTo>
                  <a:lnTo>
                    <a:pt x="259" y="210"/>
                  </a:lnTo>
                  <a:lnTo>
                    <a:pt x="288" y="231"/>
                  </a:lnTo>
                  <a:lnTo>
                    <a:pt x="312" y="258"/>
                  </a:lnTo>
                  <a:lnTo>
                    <a:pt x="331" y="288"/>
                  </a:lnTo>
                  <a:lnTo>
                    <a:pt x="342" y="323"/>
                  </a:lnTo>
                  <a:lnTo>
                    <a:pt x="347" y="360"/>
                  </a:lnTo>
                  <a:lnTo>
                    <a:pt x="346" y="364"/>
                  </a:lnTo>
                  <a:lnTo>
                    <a:pt x="343" y="368"/>
                  </a:lnTo>
                  <a:lnTo>
                    <a:pt x="339" y="371"/>
                  </a:lnTo>
                  <a:lnTo>
                    <a:pt x="334" y="372"/>
                  </a:lnTo>
                  <a:lnTo>
                    <a:pt x="330" y="371"/>
                  </a:lnTo>
                  <a:lnTo>
                    <a:pt x="326" y="368"/>
                  </a:lnTo>
                  <a:lnTo>
                    <a:pt x="323" y="364"/>
                  </a:lnTo>
                  <a:lnTo>
                    <a:pt x="322" y="360"/>
                  </a:lnTo>
                  <a:lnTo>
                    <a:pt x="318" y="326"/>
                  </a:lnTo>
                  <a:lnTo>
                    <a:pt x="307" y="295"/>
                  </a:lnTo>
                  <a:lnTo>
                    <a:pt x="290" y="267"/>
                  </a:lnTo>
                  <a:lnTo>
                    <a:pt x="266" y="243"/>
                  </a:lnTo>
                  <a:lnTo>
                    <a:pt x="239" y="226"/>
                  </a:lnTo>
                  <a:lnTo>
                    <a:pt x="207" y="215"/>
                  </a:lnTo>
                  <a:lnTo>
                    <a:pt x="174" y="211"/>
                  </a:lnTo>
                  <a:lnTo>
                    <a:pt x="139" y="215"/>
                  </a:lnTo>
                  <a:lnTo>
                    <a:pt x="107" y="226"/>
                  </a:lnTo>
                  <a:lnTo>
                    <a:pt x="80" y="243"/>
                  </a:lnTo>
                  <a:lnTo>
                    <a:pt x="56" y="267"/>
                  </a:lnTo>
                  <a:lnTo>
                    <a:pt x="39" y="295"/>
                  </a:lnTo>
                  <a:lnTo>
                    <a:pt x="28" y="326"/>
                  </a:lnTo>
                  <a:lnTo>
                    <a:pt x="24" y="360"/>
                  </a:lnTo>
                  <a:lnTo>
                    <a:pt x="23" y="364"/>
                  </a:lnTo>
                  <a:lnTo>
                    <a:pt x="20" y="368"/>
                  </a:lnTo>
                  <a:lnTo>
                    <a:pt x="16" y="371"/>
                  </a:lnTo>
                  <a:lnTo>
                    <a:pt x="12" y="372"/>
                  </a:lnTo>
                  <a:lnTo>
                    <a:pt x="7" y="371"/>
                  </a:lnTo>
                  <a:lnTo>
                    <a:pt x="3" y="368"/>
                  </a:lnTo>
                  <a:lnTo>
                    <a:pt x="0" y="364"/>
                  </a:lnTo>
                  <a:lnTo>
                    <a:pt x="0" y="360"/>
                  </a:lnTo>
                  <a:lnTo>
                    <a:pt x="4" y="323"/>
                  </a:lnTo>
                  <a:lnTo>
                    <a:pt x="15" y="288"/>
                  </a:lnTo>
                  <a:lnTo>
                    <a:pt x="34" y="258"/>
                  </a:lnTo>
                  <a:lnTo>
                    <a:pt x="56" y="231"/>
                  </a:lnTo>
                  <a:lnTo>
                    <a:pt x="86" y="210"/>
                  </a:lnTo>
                  <a:lnTo>
                    <a:pt x="118" y="195"/>
                  </a:lnTo>
                  <a:lnTo>
                    <a:pt x="96" y="178"/>
                  </a:lnTo>
                  <a:lnTo>
                    <a:pt x="80" y="155"/>
                  </a:lnTo>
                  <a:lnTo>
                    <a:pt x="70" y="128"/>
                  </a:lnTo>
                  <a:lnTo>
                    <a:pt x="67" y="99"/>
                  </a:lnTo>
                  <a:lnTo>
                    <a:pt x="72" y="74"/>
                  </a:lnTo>
                  <a:lnTo>
                    <a:pt x="83" y="50"/>
                  </a:lnTo>
                  <a:lnTo>
                    <a:pt x="99" y="30"/>
                  </a:lnTo>
                  <a:lnTo>
                    <a:pt x="119" y="15"/>
                  </a:lnTo>
                  <a:lnTo>
                    <a:pt x="142" y="4"/>
                  </a:lnTo>
                  <a:lnTo>
                    <a:pt x="168" y="0"/>
                  </a:lnTo>
                  <a:close/>
                </a:path>
              </a:pathLst>
            </a:custGeom>
            <a:grpFill/>
            <a:ln w="0">
              <a:noFill/>
              <a:prstDash val="solid"/>
              <a:round/>
              <a:headEnd/>
              <a:tailEnd/>
            </a:ln>
          </p:spPr>
          <p:txBody>
            <a:bodyPr vert="horz" wrap="square" lIns="93247" tIns="46623" rIns="93247" bIns="46623" numCol="1" anchor="ctr" anchorCtr="0" compatLnSpc="1">
              <a:prstTxWarp prst="textNoShape">
                <a:avLst/>
              </a:prstTxWarp>
            </a:bodyPr>
            <a:lstStyle/>
            <a:p>
              <a:pPr defTabSz="914224">
                <a:defRPr/>
              </a:pPr>
              <a:endParaRPr lang="en-US" sz="1836" kern="0">
                <a:solidFill>
                  <a:sysClr val="windowText" lastClr="000000"/>
                </a:solidFill>
              </a:endParaRPr>
            </a:p>
          </p:txBody>
        </p:sp>
      </p:grpSp>
      <p:sp>
        <p:nvSpPr>
          <p:cNvPr id="92" name="TextBox 91"/>
          <p:cNvSpPr txBox="1"/>
          <p:nvPr/>
        </p:nvSpPr>
        <p:spPr>
          <a:xfrm>
            <a:off x="4749058" y="5799866"/>
            <a:ext cx="1976426" cy="193899"/>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u="none" strike="noStrike" kern="1200" cap="none" spc="0" normalizeH="0" baseline="0" noProof="0">
                <a:ln>
                  <a:noFill/>
                </a:ln>
                <a:effectLst/>
                <a:uLnTx/>
                <a:uFillTx/>
                <a:ea typeface="+mn-ea"/>
                <a:cs typeface="+mn-cs"/>
              </a:rPr>
              <a:t>Power BI Desktop</a:t>
            </a:r>
          </a:p>
        </p:txBody>
      </p:sp>
      <p:sp>
        <p:nvSpPr>
          <p:cNvPr id="93" name="TextBox 92"/>
          <p:cNvSpPr txBox="1"/>
          <p:nvPr/>
        </p:nvSpPr>
        <p:spPr>
          <a:xfrm>
            <a:off x="2495324" y="4836805"/>
            <a:ext cx="1505711" cy="1938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solidFill>
                  <a:schemeClr val="accent3"/>
                </a:solidFill>
                <a:effectLst/>
                <a:uLnTx/>
                <a:uFillTx/>
                <a:latin typeface="Segoe UI Semilight"/>
                <a:ea typeface="+mn-ea"/>
                <a:cs typeface="+mn-cs"/>
              </a:rPr>
              <a:t>Upgrade</a:t>
            </a:r>
          </a:p>
        </p:txBody>
      </p:sp>
      <p:sp>
        <p:nvSpPr>
          <p:cNvPr id="95" name="TextBox 94"/>
          <p:cNvSpPr txBox="1"/>
          <p:nvPr/>
        </p:nvSpPr>
        <p:spPr>
          <a:xfrm>
            <a:off x="7813121" y="3822552"/>
            <a:ext cx="3230562" cy="1463040"/>
          </a:xfrm>
          <a:prstGeom prst="rect">
            <a:avLst/>
          </a:prstGeom>
          <a:solidFill>
            <a:schemeClr val="bg1">
              <a:lumMod val="95000"/>
            </a:schemeClr>
          </a:solidFill>
        </p:spPr>
        <p:txBody>
          <a:bodyPr wrap="square" lIns="182880" tIns="45720" rIns="182880" bIns="45720" rtlCol="0" anchor="ctr">
            <a:noAutofit/>
          </a:bodyPr>
          <a:lstStyle/>
          <a:p>
            <a:pPr lvl="0">
              <a:buClr>
                <a:srgbClr val="0078D7"/>
              </a:buClr>
              <a:defRPr/>
            </a:pPr>
            <a:r>
              <a:rPr lang="en-US" sz="2000" dirty="0">
                <a:cs typeface="Segoe UI" panose="020B0502040204020203" pitchFamily="34" charset="0"/>
              </a:rPr>
              <a:t>Must be upgraded simultaneously</a:t>
            </a:r>
          </a:p>
        </p:txBody>
      </p:sp>
      <p:sp>
        <p:nvSpPr>
          <p:cNvPr id="96" name="Rectangle 95"/>
          <p:cNvSpPr/>
          <p:nvPr/>
        </p:nvSpPr>
        <p:spPr bwMode="auto">
          <a:xfrm rot="16200000">
            <a:off x="7104461" y="4531213"/>
            <a:ext cx="1463040" cy="45720"/>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182880" bIns="45720" numCol="1" rtlCol="0" anchor="ctr" anchorCtr="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3600" u="none" strike="noStrike" kern="1200" cap="none" spc="0" normalizeH="0" baseline="0" noProof="0">
              <a:ln>
                <a:noFill/>
              </a:ln>
              <a:solidFill>
                <a:schemeClr val="tx1"/>
              </a:solidFill>
              <a:effectLst/>
              <a:uLnTx/>
              <a:uFillTx/>
              <a:ea typeface="+mn-ea"/>
              <a:cs typeface="Segoe UI Semibold" panose="020B0702040204020203" pitchFamily="34" charset="0"/>
            </a:endParaRPr>
          </a:p>
        </p:txBody>
      </p:sp>
      <p:sp>
        <p:nvSpPr>
          <p:cNvPr id="97" name="TextBox 96"/>
          <p:cNvSpPr txBox="1"/>
          <p:nvPr/>
        </p:nvSpPr>
        <p:spPr>
          <a:xfrm>
            <a:off x="7813121" y="2089033"/>
            <a:ext cx="3230562" cy="1463040"/>
          </a:xfrm>
          <a:prstGeom prst="rect">
            <a:avLst/>
          </a:prstGeom>
          <a:solidFill>
            <a:schemeClr val="bg1">
              <a:lumMod val="95000"/>
            </a:schemeClr>
          </a:solidFill>
        </p:spPr>
        <p:txBody>
          <a:bodyPr wrap="square" lIns="182880" tIns="45720" rIns="182880" bIns="45720" rtlCol="0" anchor="ctr">
            <a:noAutofit/>
          </a:bodyPr>
          <a:lstStyle/>
          <a:p>
            <a:pPr lvl="0">
              <a:buClr>
                <a:srgbClr val="0078D7"/>
              </a:buClr>
              <a:defRPr/>
            </a:pPr>
            <a:r>
              <a:rPr lang="en-US" sz="2000" dirty="0">
                <a:solidFill>
                  <a:schemeClr val="tx2"/>
                </a:solidFill>
                <a:cs typeface="Segoe UI" panose="020B0502040204020203" pitchFamily="34" charset="0"/>
              </a:rPr>
              <a:t>Power BI Report Server </a:t>
            </a:r>
            <a:r>
              <a:rPr lang="en-US" sz="2000" dirty="0">
                <a:cs typeface="Segoe UI" panose="020B0502040204020203" pitchFamily="34" charset="0"/>
              </a:rPr>
              <a:t>and </a:t>
            </a:r>
            <a:r>
              <a:rPr lang="en-US" sz="2000" dirty="0">
                <a:solidFill>
                  <a:schemeClr val="accent2"/>
                </a:solidFill>
                <a:cs typeface="Segoe UI" panose="020B0502040204020203" pitchFamily="34" charset="0"/>
              </a:rPr>
              <a:t>Power BI Desktop </a:t>
            </a:r>
            <a:r>
              <a:rPr lang="en-US" sz="2000" dirty="0">
                <a:cs typeface="Segoe UI" panose="020B0502040204020203" pitchFamily="34" charset="0"/>
              </a:rPr>
              <a:t>release concurrently</a:t>
            </a:r>
          </a:p>
        </p:txBody>
      </p:sp>
      <p:sp>
        <p:nvSpPr>
          <p:cNvPr id="98" name="Rectangle 97"/>
          <p:cNvSpPr/>
          <p:nvPr/>
        </p:nvSpPr>
        <p:spPr bwMode="auto">
          <a:xfrm rot="16200000">
            <a:off x="7104461" y="2797693"/>
            <a:ext cx="1463040" cy="45720"/>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182880" bIns="45720" numCol="1" rtlCol="0" anchor="ctr" anchorCtr="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3600" u="none" strike="noStrike" kern="1200" cap="none" spc="0" normalizeH="0" baseline="0" noProof="0">
              <a:ln>
                <a:noFill/>
              </a:ln>
              <a:solidFill>
                <a:schemeClr val="tx1"/>
              </a:solidFill>
              <a:effectLst/>
              <a:uLnTx/>
              <a:uFillTx/>
              <a:ea typeface="+mn-ea"/>
              <a:cs typeface="Segoe UI Semibold" panose="020B0702040204020203" pitchFamily="34" charset="0"/>
            </a:endParaRPr>
          </a:p>
        </p:txBody>
      </p:sp>
      <p:sp>
        <p:nvSpPr>
          <p:cNvPr id="99" name="TextBox 98"/>
          <p:cNvSpPr txBox="1"/>
          <p:nvPr/>
        </p:nvSpPr>
        <p:spPr>
          <a:xfrm>
            <a:off x="1647552" y="3975117"/>
            <a:ext cx="1505711" cy="1938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solidFill>
                  <a:schemeClr val="accent3"/>
                </a:solidFill>
                <a:effectLst/>
                <a:uLnTx/>
                <a:uFillTx/>
                <a:latin typeface="Segoe UI Semilight"/>
                <a:ea typeface="+mn-ea"/>
                <a:cs typeface="+mn-cs"/>
              </a:rPr>
              <a:t>Upgrade</a:t>
            </a:r>
          </a:p>
        </p:txBody>
      </p:sp>
      <p:cxnSp>
        <p:nvCxnSpPr>
          <p:cNvPr id="6" name="Connector: Elbow 5"/>
          <p:cNvCxnSpPr>
            <a:cxnSpLocks/>
          </p:cNvCxnSpPr>
          <p:nvPr/>
        </p:nvCxnSpPr>
        <p:spPr>
          <a:xfrm rot="5400000" flipH="1" flipV="1">
            <a:off x="1561150" y="4022942"/>
            <a:ext cx="885701" cy="0"/>
          </a:xfrm>
          <a:prstGeom prst="bentConnector3">
            <a:avLst/>
          </a:prstGeom>
          <a:ln w="28575">
            <a:solidFill>
              <a:schemeClr val="accent5">
                <a:lumMod val="60000"/>
                <a:lumOff val="40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8" name="Connector: Elbow 17"/>
          <p:cNvCxnSpPr>
            <a:stCxn id="20" idx="3"/>
          </p:cNvCxnSpPr>
          <p:nvPr/>
        </p:nvCxnSpPr>
        <p:spPr>
          <a:xfrm flipV="1">
            <a:off x="2735521" y="2868281"/>
            <a:ext cx="2309445" cy="2226634"/>
          </a:xfrm>
          <a:prstGeom prst="bentConnector3">
            <a:avLst/>
          </a:prstGeom>
          <a:ln w="28575">
            <a:solidFill>
              <a:schemeClr val="accent5">
                <a:lumMod val="60000"/>
                <a:lumOff val="40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1" name="Connector: Elbow 20"/>
          <p:cNvCxnSpPr>
            <a:stCxn id="20" idx="3"/>
          </p:cNvCxnSpPr>
          <p:nvPr/>
        </p:nvCxnSpPr>
        <p:spPr>
          <a:xfrm flipV="1">
            <a:off x="2735521" y="4192542"/>
            <a:ext cx="2309445" cy="902373"/>
          </a:xfrm>
          <a:prstGeom prst="bentConnector3">
            <a:avLst/>
          </a:prstGeom>
          <a:ln w="28575">
            <a:solidFill>
              <a:schemeClr val="accent5">
                <a:lumMod val="60000"/>
                <a:lumOff val="40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1" name="Connector: Elbow 30"/>
          <p:cNvCxnSpPr>
            <a:cxnSpLocks/>
          </p:cNvCxnSpPr>
          <p:nvPr/>
        </p:nvCxnSpPr>
        <p:spPr>
          <a:xfrm>
            <a:off x="2805051" y="5094915"/>
            <a:ext cx="2175219" cy="435579"/>
          </a:xfrm>
          <a:prstGeom prst="bentConnector3">
            <a:avLst>
              <a:gd name="adj1" fmla="val 50000"/>
            </a:avLst>
          </a:prstGeom>
          <a:ln w="28575">
            <a:solidFill>
              <a:schemeClr val="accent5">
                <a:lumMod val="60000"/>
                <a:lumOff val="40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15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99"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Freeform 45"/>
          <p:cNvSpPr>
            <a:spLocks noChangeAspect="1"/>
          </p:cNvSpPr>
          <p:nvPr/>
        </p:nvSpPr>
        <p:spPr bwMode="auto">
          <a:xfrm>
            <a:off x="11006795" y="2741446"/>
            <a:ext cx="562400" cy="434491"/>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350"/>
            <a:endParaRPr lang="en-US" sz="1176" dirty="0">
              <a:solidFill>
                <a:prstClr val="white"/>
              </a:solidFill>
              <a:latin typeface="Segoe UI Semilight"/>
            </a:endParaRPr>
          </a:p>
        </p:txBody>
      </p:sp>
      <p:sp>
        <p:nvSpPr>
          <p:cNvPr id="7" name="Oval 2"/>
          <p:cNvSpPr>
            <a:spLocks noChangeAspect="1"/>
          </p:cNvSpPr>
          <p:nvPr/>
        </p:nvSpPr>
        <p:spPr>
          <a:xfrm>
            <a:off x="11090550" y="3776347"/>
            <a:ext cx="478644" cy="458200"/>
          </a:xfrm>
          <a:custGeom>
            <a:avLst/>
            <a:gdLst/>
            <a:ahLst/>
            <a:cxnLst/>
            <a:rect l="l" t="t" r="r" b="b"/>
            <a:pathLst>
              <a:path w="1016264" h="972856">
                <a:moveTo>
                  <a:pt x="134879" y="817285"/>
                </a:moveTo>
                <a:cubicBezTo>
                  <a:pt x="102427" y="817285"/>
                  <a:pt x="76120" y="843592"/>
                  <a:pt x="76120" y="876044"/>
                </a:cubicBezTo>
                <a:cubicBezTo>
                  <a:pt x="76120" y="908496"/>
                  <a:pt x="102427" y="934803"/>
                  <a:pt x="134879" y="934803"/>
                </a:cubicBezTo>
                <a:cubicBezTo>
                  <a:pt x="167331" y="934803"/>
                  <a:pt x="193638" y="908496"/>
                  <a:pt x="193638" y="876044"/>
                </a:cubicBezTo>
                <a:cubicBezTo>
                  <a:pt x="193638" y="843592"/>
                  <a:pt x="167331" y="817285"/>
                  <a:pt x="134879" y="817285"/>
                </a:cubicBezTo>
                <a:close/>
                <a:moveTo>
                  <a:pt x="330279" y="497264"/>
                </a:moveTo>
                <a:lnTo>
                  <a:pt x="445265" y="611789"/>
                </a:lnTo>
                <a:cubicBezTo>
                  <a:pt x="429724" y="655979"/>
                  <a:pt x="431139" y="704341"/>
                  <a:pt x="447784" y="748318"/>
                </a:cubicBezTo>
                <a:lnTo>
                  <a:pt x="228798" y="967304"/>
                </a:lnTo>
                <a:cubicBezTo>
                  <a:pt x="177911" y="1018191"/>
                  <a:pt x="95405" y="1018191"/>
                  <a:pt x="44518" y="967304"/>
                </a:cubicBezTo>
                <a:lnTo>
                  <a:pt x="44519" y="967304"/>
                </a:lnTo>
                <a:lnTo>
                  <a:pt x="44518" y="967304"/>
                </a:lnTo>
                <a:lnTo>
                  <a:pt x="44518" y="967304"/>
                </a:lnTo>
                <a:cubicBezTo>
                  <a:pt x="-6369" y="916417"/>
                  <a:pt x="-6369" y="833911"/>
                  <a:pt x="44519" y="783024"/>
                </a:cubicBezTo>
                <a:close/>
                <a:moveTo>
                  <a:pt x="58759" y="26709"/>
                </a:moveTo>
                <a:lnTo>
                  <a:pt x="223018" y="126867"/>
                </a:lnTo>
                <a:lnTo>
                  <a:pt x="255068" y="220347"/>
                </a:lnTo>
                <a:lnTo>
                  <a:pt x="254364" y="221174"/>
                </a:lnTo>
                <a:lnTo>
                  <a:pt x="591085" y="553957"/>
                </a:lnTo>
                <a:cubicBezTo>
                  <a:pt x="639289" y="532384"/>
                  <a:pt x="697786" y="541541"/>
                  <a:pt x="737374" y="581129"/>
                </a:cubicBezTo>
                <a:lnTo>
                  <a:pt x="942601" y="786356"/>
                </a:lnTo>
                <a:cubicBezTo>
                  <a:pt x="994102" y="837856"/>
                  <a:pt x="994102" y="921356"/>
                  <a:pt x="942601" y="972856"/>
                </a:cubicBezTo>
                <a:cubicBezTo>
                  <a:pt x="891101" y="1024357"/>
                  <a:pt x="807601" y="1024357"/>
                  <a:pt x="756101" y="972856"/>
                </a:cubicBezTo>
                <a:lnTo>
                  <a:pt x="550874" y="767629"/>
                </a:lnTo>
                <a:cubicBezTo>
                  <a:pt x="508105" y="724860"/>
                  <a:pt x="500854" y="660021"/>
                  <a:pt x="529638" y="610059"/>
                </a:cubicBezTo>
                <a:lnTo>
                  <a:pt x="197507" y="281813"/>
                </a:lnTo>
                <a:lnTo>
                  <a:pt x="112176" y="255068"/>
                </a:lnTo>
                <a:lnTo>
                  <a:pt x="0" y="84133"/>
                </a:lnTo>
                <a:close/>
                <a:moveTo>
                  <a:pt x="773215" y="0"/>
                </a:moveTo>
                <a:cubicBezTo>
                  <a:pt x="800938" y="0"/>
                  <a:pt x="827577" y="4591"/>
                  <a:pt x="852055" y="14050"/>
                </a:cubicBezTo>
                <a:lnTo>
                  <a:pt x="725340" y="145397"/>
                </a:lnTo>
                <a:cubicBezTo>
                  <a:pt x="687446" y="184676"/>
                  <a:pt x="688568" y="247237"/>
                  <a:pt x="727848" y="285130"/>
                </a:cubicBezTo>
                <a:cubicBezTo>
                  <a:pt x="767126" y="323024"/>
                  <a:pt x="829687" y="321901"/>
                  <a:pt x="867580" y="282622"/>
                </a:cubicBezTo>
                <a:lnTo>
                  <a:pt x="997517" y="147937"/>
                </a:lnTo>
                <a:cubicBezTo>
                  <a:pt x="1009632" y="176361"/>
                  <a:pt x="1016264" y="207604"/>
                  <a:pt x="1016264" y="240378"/>
                </a:cubicBezTo>
                <a:cubicBezTo>
                  <a:pt x="1016264" y="373135"/>
                  <a:pt x="907448" y="480756"/>
                  <a:pt x="773215" y="480756"/>
                </a:cubicBezTo>
                <a:cubicBezTo>
                  <a:pt x="753961" y="480756"/>
                  <a:pt x="735229" y="478542"/>
                  <a:pt x="717487" y="473486"/>
                </a:cubicBezTo>
                <a:cubicBezTo>
                  <a:pt x="680562" y="460197"/>
                  <a:pt x="640719" y="457605"/>
                  <a:pt x="602672" y="465792"/>
                </a:cubicBezTo>
                <a:lnTo>
                  <a:pt x="481968" y="345575"/>
                </a:lnTo>
                <a:lnTo>
                  <a:pt x="507478" y="320064"/>
                </a:lnTo>
                <a:cubicBezTo>
                  <a:pt x="516650" y="310892"/>
                  <a:pt x="526849" y="303373"/>
                  <a:pt x="538003" y="298060"/>
                </a:cubicBezTo>
                <a:cubicBezTo>
                  <a:pt x="532623" y="279712"/>
                  <a:pt x="530166" y="260329"/>
                  <a:pt x="530166" y="240378"/>
                </a:cubicBezTo>
                <a:cubicBezTo>
                  <a:pt x="530166" y="107621"/>
                  <a:pt x="638982" y="0"/>
                  <a:pt x="773215" y="0"/>
                </a:cubicBez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350"/>
            <a:endParaRPr lang="en-US" sz="1765">
              <a:solidFill>
                <a:srgbClr val="FFFFFF"/>
              </a:solidFill>
              <a:latin typeface="Segoe UI Semilight"/>
            </a:endParaRPr>
          </a:p>
        </p:txBody>
      </p:sp>
      <p:grpSp>
        <p:nvGrpSpPr>
          <p:cNvPr id="3" name="Group 2"/>
          <p:cNvGrpSpPr>
            <a:grpSpLocks noChangeAspect="1"/>
          </p:cNvGrpSpPr>
          <p:nvPr/>
        </p:nvGrpSpPr>
        <p:grpSpPr>
          <a:xfrm>
            <a:off x="11172969" y="5826531"/>
            <a:ext cx="396226" cy="472024"/>
            <a:chOff x="11118331" y="5591550"/>
            <a:chExt cx="469745" cy="559607"/>
          </a:xfrm>
        </p:grpSpPr>
        <p:sp>
          <p:nvSpPr>
            <p:cNvPr id="13" name="Rectangle 12"/>
            <p:cNvSpPr/>
            <p:nvPr/>
          </p:nvSpPr>
          <p:spPr bwMode="auto">
            <a:xfrm>
              <a:off x="11146255" y="5711254"/>
              <a:ext cx="350145" cy="400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b="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 name="Oval 33"/>
            <p:cNvSpPr/>
            <p:nvPr/>
          </p:nvSpPr>
          <p:spPr>
            <a:xfrm>
              <a:off x="11118331" y="5591550"/>
              <a:ext cx="469745" cy="559607"/>
            </a:xfrm>
            <a:custGeom>
              <a:avLst/>
              <a:gdLst/>
              <a:ahLst/>
              <a:cxnLst/>
              <a:rect l="l" t="t" r="r" b="b"/>
              <a:pathLst>
                <a:path w="715594" h="852489">
                  <a:moveTo>
                    <a:pt x="75999" y="693514"/>
                  </a:moveTo>
                  <a:lnTo>
                    <a:pt x="75999" y="723026"/>
                  </a:lnTo>
                  <a:lnTo>
                    <a:pt x="567860" y="723026"/>
                  </a:lnTo>
                  <a:lnTo>
                    <a:pt x="567860" y="693514"/>
                  </a:lnTo>
                  <a:close/>
                  <a:moveTo>
                    <a:pt x="75999" y="618199"/>
                  </a:moveTo>
                  <a:lnTo>
                    <a:pt x="75999" y="647710"/>
                  </a:lnTo>
                  <a:lnTo>
                    <a:pt x="567860" y="647710"/>
                  </a:lnTo>
                  <a:lnTo>
                    <a:pt x="567860" y="618199"/>
                  </a:lnTo>
                  <a:close/>
                  <a:moveTo>
                    <a:pt x="75999" y="542881"/>
                  </a:moveTo>
                  <a:lnTo>
                    <a:pt x="75999" y="572393"/>
                  </a:lnTo>
                  <a:lnTo>
                    <a:pt x="567860" y="572393"/>
                  </a:lnTo>
                  <a:lnTo>
                    <a:pt x="567860" y="542881"/>
                  </a:lnTo>
                  <a:close/>
                  <a:moveTo>
                    <a:pt x="75999" y="467563"/>
                  </a:moveTo>
                  <a:lnTo>
                    <a:pt x="75999" y="497075"/>
                  </a:lnTo>
                  <a:lnTo>
                    <a:pt x="567860" y="497075"/>
                  </a:lnTo>
                  <a:lnTo>
                    <a:pt x="567860" y="467563"/>
                  </a:lnTo>
                  <a:close/>
                  <a:moveTo>
                    <a:pt x="75999" y="392246"/>
                  </a:moveTo>
                  <a:lnTo>
                    <a:pt x="75999" y="421757"/>
                  </a:lnTo>
                  <a:lnTo>
                    <a:pt x="567860" y="421757"/>
                  </a:lnTo>
                  <a:lnTo>
                    <a:pt x="567860" y="392246"/>
                  </a:lnTo>
                  <a:close/>
                  <a:moveTo>
                    <a:pt x="75999" y="316928"/>
                  </a:moveTo>
                  <a:lnTo>
                    <a:pt x="75999" y="346440"/>
                  </a:lnTo>
                  <a:lnTo>
                    <a:pt x="567860" y="346440"/>
                  </a:lnTo>
                  <a:lnTo>
                    <a:pt x="567860" y="316928"/>
                  </a:lnTo>
                  <a:close/>
                  <a:moveTo>
                    <a:pt x="75999" y="199086"/>
                  </a:moveTo>
                  <a:lnTo>
                    <a:pt x="75999" y="238435"/>
                  </a:lnTo>
                  <a:lnTo>
                    <a:pt x="371116" y="238435"/>
                  </a:lnTo>
                  <a:lnTo>
                    <a:pt x="371116" y="199086"/>
                  </a:lnTo>
                  <a:close/>
                  <a:moveTo>
                    <a:pt x="408177" y="47956"/>
                  </a:moveTo>
                  <a:cubicBezTo>
                    <a:pt x="408177" y="99192"/>
                    <a:pt x="408175" y="150427"/>
                    <a:pt x="408175" y="201663"/>
                  </a:cubicBezTo>
                  <a:cubicBezTo>
                    <a:pt x="407189" y="230651"/>
                    <a:pt x="434380" y="246831"/>
                    <a:pt x="451323" y="250202"/>
                  </a:cubicBezTo>
                  <a:lnTo>
                    <a:pt x="613120" y="252898"/>
                  </a:lnTo>
                  <a:close/>
                  <a:moveTo>
                    <a:pt x="470512" y="28313"/>
                  </a:moveTo>
                  <a:lnTo>
                    <a:pt x="536321" y="28313"/>
                  </a:lnTo>
                  <a:lnTo>
                    <a:pt x="715594" y="209926"/>
                  </a:lnTo>
                  <a:lnTo>
                    <a:pt x="715594" y="782381"/>
                  </a:lnTo>
                  <a:cubicBezTo>
                    <a:pt x="715594" y="811122"/>
                    <a:pt x="693938" y="834421"/>
                    <a:pt x="667223" y="834421"/>
                  </a:cubicBezTo>
                  <a:lnTo>
                    <a:pt x="643531" y="834421"/>
                  </a:lnTo>
                  <a:cubicBezTo>
                    <a:pt x="656436" y="824950"/>
                    <a:pt x="664358" y="809566"/>
                    <a:pt x="664358" y="792332"/>
                  </a:cubicBezTo>
                  <a:lnTo>
                    <a:pt x="664358" y="222159"/>
                  </a:lnTo>
                  <a:close/>
                  <a:moveTo>
                    <a:pt x="55034" y="0"/>
                  </a:moveTo>
                  <a:lnTo>
                    <a:pt x="421703" y="0"/>
                  </a:lnTo>
                  <a:lnTo>
                    <a:pt x="648984" y="227282"/>
                  </a:lnTo>
                  <a:lnTo>
                    <a:pt x="648984" y="797455"/>
                  </a:lnTo>
                  <a:cubicBezTo>
                    <a:pt x="648984" y="827850"/>
                    <a:pt x="624345" y="852489"/>
                    <a:pt x="593950" y="852489"/>
                  </a:cubicBezTo>
                  <a:lnTo>
                    <a:pt x="55034" y="852489"/>
                  </a:lnTo>
                  <a:cubicBezTo>
                    <a:pt x="24639" y="852489"/>
                    <a:pt x="0" y="827850"/>
                    <a:pt x="0" y="797455"/>
                  </a:cubicBezTo>
                  <a:lnTo>
                    <a:pt x="0" y="55034"/>
                  </a:lnTo>
                  <a:cubicBezTo>
                    <a:pt x="0" y="24640"/>
                    <a:pt x="24639" y="0"/>
                    <a:pt x="55034" y="0"/>
                  </a:cubicBez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350"/>
              <a:endParaRPr lang="en-US" sz="1765">
                <a:solidFill>
                  <a:prstClr val="white"/>
                </a:solidFill>
                <a:latin typeface="Segoe UI Semilight"/>
              </a:endParaRPr>
            </a:p>
          </p:txBody>
        </p:sp>
      </p:grpSp>
      <p:grpSp>
        <p:nvGrpSpPr>
          <p:cNvPr id="15" name="Group 14"/>
          <p:cNvGrpSpPr>
            <a:grpSpLocks noChangeAspect="1"/>
          </p:cNvGrpSpPr>
          <p:nvPr/>
        </p:nvGrpSpPr>
        <p:grpSpPr>
          <a:xfrm>
            <a:off x="10699531" y="4619503"/>
            <a:ext cx="1172303" cy="841794"/>
            <a:chOff x="2217630" y="5833671"/>
            <a:chExt cx="1446670" cy="1038810"/>
          </a:xfrm>
          <a:solidFill>
            <a:schemeClr val="tx1"/>
          </a:solidFill>
        </p:grpSpPr>
        <p:sp>
          <p:nvSpPr>
            <p:cNvPr id="16" name="Rounded Rectangle 114"/>
            <p:cNvSpPr/>
            <p:nvPr/>
          </p:nvSpPr>
          <p:spPr bwMode="auto">
            <a:xfrm rot="21378433">
              <a:off x="2217630" y="5881447"/>
              <a:ext cx="986402" cy="991034"/>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7" name="Group 16"/>
            <p:cNvGrpSpPr/>
            <p:nvPr/>
          </p:nvGrpSpPr>
          <p:grpSpPr>
            <a:xfrm>
              <a:off x="3003012" y="5833671"/>
              <a:ext cx="661288" cy="1004082"/>
              <a:chOff x="11349619" y="142958"/>
              <a:chExt cx="661288" cy="1004082"/>
            </a:xfrm>
            <a:grpFill/>
          </p:grpSpPr>
          <p:sp>
            <p:nvSpPr>
              <p:cNvPr id="18" name="Freeform 259"/>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350"/>
                <a:endParaRPr lang="en-US" sz="1765">
                  <a:solidFill>
                    <a:srgbClr val="FFFFFF"/>
                  </a:solidFill>
                  <a:latin typeface="Segoe UI Semilight"/>
                </a:endParaRPr>
              </a:p>
            </p:txBody>
          </p:sp>
          <p:sp>
            <p:nvSpPr>
              <p:cNvPr id="19" name="Freeform 254"/>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0" name="Group 19"/>
              <p:cNvGrpSpPr/>
              <p:nvPr/>
            </p:nvGrpSpPr>
            <p:grpSpPr>
              <a:xfrm>
                <a:off x="11483389" y="309294"/>
                <a:ext cx="154038" cy="79522"/>
                <a:chOff x="10813256" y="125015"/>
                <a:chExt cx="806725" cy="416470"/>
              </a:xfrm>
              <a:grpFill/>
            </p:grpSpPr>
            <p:sp>
              <p:nvSpPr>
                <p:cNvPr id="24" name="Freeform 24"/>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Freeform 248"/>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1" name="Group 20"/>
              <p:cNvGrpSpPr/>
              <p:nvPr/>
            </p:nvGrpSpPr>
            <p:grpSpPr>
              <a:xfrm flipH="1">
                <a:off x="11693656" y="309294"/>
                <a:ext cx="154038" cy="79522"/>
                <a:chOff x="10813256" y="125015"/>
                <a:chExt cx="806725" cy="416470"/>
              </a:xfrm>
              <a:grpFill/>
            </p:grpSpPr>
            <p:sp>
              <p:nvSpPr>
                <p:cNvPr id="22" name="Freeform 251"/>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3" name="Freeform 252"/>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sp>
        <p:nvSpPr>
          <p:cNvPr id="26" name="Title 1"/>
          <p:cNvSpPr txBox="1">
            <a:spLocks/>
          </p:cNvSpPr>
          <p:nvPr/>
        </p:nvSpPr>
        <p:spPr>
          <a:xfrm>
            <a:off x="1857809" y="2669779"/>
            <a:ext cx="8668780" cy="448212"/>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defTabSz="914367" fontAlgn="ctr"/>
            <a:r>
              <a:rPr lang="en-US" sz="2745" spc="-100" dirty="0">
                <a:solidFill>
                  <a:srgbClr val="4EB1FF"/>
                </a:solidFill>
                <a:latin typeface="Segoe UI Light"/>
              </a:rPr>
              <a:t>Report Server for the BI user</a:t>
            </a:r>
          </a:p>
        </p:txBody>
      </p:sp>
      <p:sp>
        <p:nvSpPr>
          <p:cNvPr id="28" name="Title 1"/>
          <p:cNvSpPr txBox="1">
            <a:spLocks/>
          </p:cNvSpPr>
          <p:nvPr/>
        </p:nvSpPr>
        <p:spPr>
          <a:xfrm>
            <a:off x="1857809" y="3725998"/>
            <a:ext cx="8668780" cy="448212"/>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defTabSz="914367" fontAlgn="ctr"/>
            <a:r>
              <a:rPr lang="en-US" sz="2745" spc="-100" dirty="0">
                <a:solidFill>
                  <a:srgbClr val="4EB1FF"/>
                </a:solidFill>
                <a:latin typeface="Segoe UI Light"/>
              </a:rPr>
              <a:t>Report Server for the IT Pro</a:t>
            </a:r>
          </a:p>
        </p:txBody>
      </p:sp>
      <p:sp>
        <p:nvSpPr>
          <p:cNvPr id="29" name="Title 1"/>
          <p:cNvSpPr txBox="1">
            <a:spLocks/>
          </p:cNvSpPr>
          <p:nvPr/>
        </p:nvSpPr>
        <p:spPr>
          <a:xfrm>
            <a:off x="1857809" y="1613561"/>
            <a:ext cx="8668780" cy="448212"/>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defTabSz="914367" fontAlgn="ctr"/>
            <a:r>
              <a:rPr lang="en-US" sz="2745" spc="-100" dirty="0">
                <a:solidFill>
                  <a:srgbClr val="4EB1FF"/>
                </a:solidFill>
                <a:latin typeface="Segoe UI Light"/>
              </a:rPr>
              <a:t>How to acquire</a:t>
            </a:r>
          </a:p>
        </p:txBody>
      </p:sp>
      <p:sp>
        <p:nvSpPr>
          <p:cNvPr id="30" name="Title 1"/>
          <p:cNvSpPr txBox="1">
            <a:spLocks/>
          </p:cNvSpPr>
          <p:nvPr/>
        </p:nvSpPr>
        <p:spPr>
          <a:xfrm>
            <a:off x="1857809" y="4782216"/>
            <a:ext cx="8668780" cy="448212"/>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defTabSz="914367" fontAlgn="ctr"/>
            <a:r>
              <a:rPr lang="en-US" sz="6600" spc="-100" dirty="0">
                <a:solidFill>
                  <a:schemeClr val="tx1"/>
                </a:solidFill>
                <a:latin typeface="Segoe UI Light"/>
              </a:rPr>
              <a:t>Scenarios</a:t>
            </a:r>
          </a:p>
        </p:txBody>
      </p:sp>
      <p:sp>
        <p:nvSpPr>
          <p:cNvPr id="31" name="Title 1"/>
          <p:cNvSpPr txBox="1">
            <a:spLocks/>
          </p:cNvSpPr>
          <p:nvPr/>
        </p:nvSpPr>
        <p:spPr>
          <a:xfrm>
            <a:off x="1857809" y="5838436"/>
            <a:ext cx="8668780" cy="448212"/>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defTabSz="914367" fontAlgn="ctr"/>
            <a:r>
              <a:rPr lang="en-US" sz="2745" spc="-100" dirty="0">
                <a:solidFill>
                  <a:srgbClr val="4EB1FF"/>
                </a:solidFill>
                <a:latin typeface="Segoe UI Light"/>
              </a:rPr>
              <a:t>Summary</a:t>
            </a:r>
          </a:p>
        </p:txBody>
      </p:sp>
      <p:sp>
        <p:nvSpPr>
          <p:cNvPr id="33" name="Title 1">
            <a:extLst>
              <a:ext uri="{FF2B5EF4-FFF2-40B4-BE49-F238E27FC236}">
                <a16:creationId xmlns:a16="http://schemas.microsoft.com/office/drawing/2014/main" id="{4B1AA1AC-F98C-42BF-94E1-FCB6CF12D0C2}"/>
              </a:ext>
            </a:extLst>
          </p:cNvPr>
          <p:cNvSpPr txBox="1">
            <a:spLocks/>
          </p:cNvSpPr>
          <p:nvPr/>
        </p:nvSpPr>
        <p:spPr>
          <a:xfrm>
            <a:off x="1857809" y="557342"/>
            <a:ext cx="8668780" cy="448212"/>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defTabSz="914367" fontAlgn="ctr"/>
            <a:r>
              <a:rPr lang="en-US" sz="2745" spc="-100" dirty="0">
                <a:solidFill>
                  <a:srgbClr val="4EB1FF"/>
                </a:solidFill>
                <a:latin typeface="Segoe UI Light"/>
              </a:rPr>
              <a:t>Overview</a:t>
            </a:r>
          </a:p>
        </p:txBody>
      </p:sp>
      <p:grpSp>
        <p:nvGrpSpPr>
          <p:cNvPr id="34" name="Group 33">
            <a:extLst>
              <a:ext uri="{FF2B5EF4-FFF2-40B4-BE49-F238E27FC236}">
                <a16:creationId xmlns:a16="http://schemas.microsoft.com/office/drawing/2014/main" id="{7358B38F-8475-481D-B12E-9DDE80E6C210}"/>
              </a:ext>
            </a:extLst>
          </p:cNvPr>
          <p:cNvGrpSpPr>
            <a:grpSpLocks noChangeAspect="1"/>
          </p:cNvGrpSpPr>
          <p:nvPr/>
        </p:nvGrpSpPr>
        <p:grpSpPr>
          <a:xfrm>
            <a:off x="10992863" y="588069"/>
            <a:ext cx="512121" cy="508120"/>
            <a:chOff x="1812596" y="2427289"/>
            <a:chExt cx="406399" cy="403226"/>
          </a:xfrm>
          <a:solidFill>
            <a:schemeClr val="bg2">
              <a:lumMod val="60000"/>
              <a:lumOff val="40000"/>
            </a:schemeClr>
          </a:solidFill>
        </p:grpSpPr>
        <p:sp>
          <p:nvSpPr>
            <p:cNvPr id="35" name="Freeform 39">
              <a:extLst>
                <a:ext uri="{FF2B5EF4-FFF2-40B4-BE49-F238E27FC236}">
                  <a16:creationId xmlns:a16="http://schemas.microsoft.com/office/drawing/2014/main" id="{00EB2A5A-7B37-4B72-B08D-D90BAB6416AF}"/>
                </a:ext>
              </a:extLst>
            </p:cNvPr>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endParaRPr lang="en-US" sz="1765">
                <a:solidFill>
                  <a:srgbClr val="FFFFFF"/>
                </a:solidFill>
                <a:latin typeface="Segoe UI Semilight"/>
              </a:endParaRPr>
            </a:p>
          </p:txBody>
        </p:sp>
        <p:sp>
          <p:nvSpPr>
            <p:cNvPr id="36" name="Freeform 40">
              <a:extLst>
                <a:ext uri="{FF2B5EF4-FFF2-40B4-BE49-F238E27FC236}">
                  <a16:creationId xmlns:a16="http://schemas.microsoft.com/office/drawing/2014/main" id="{8F4B2753-D1BF-4944-845E-410E0DE1C51D}"/>
                </a:ext>
              </a:extLst>
            </p:cNvPr>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endParaRPr lang="en-US" sz="1765">
                <a:solidFill>
                  <a:srgbClr val="FFFFFF"/>
                </a:solidFill>
                <a:latin typeface="Segoe UI Semilight"/>
              </a:endParaRPr>
            </a:p>
          </p:txBody>
        </p:sp>
      </p:grpSp>
      <p:pic>
        <p:nvPicPr>
          <p:cNvPr id="32" name="Graphic 31" descr="Handshake">
            <a:extLst>
              <a:ext uri="{FF2B5EF4-FFF2-40B4-BE49-F238E27FC236}">
                <a16:creationId xmlns:a16="http://schemas.microsoft.com/office/drawing/2014/main" id="{24D193D9-AA6C-4C1E-B472-6BC848EF4F2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4947" y="1518771"/>
            <a:ext cx="828327" cy="828327"/>
          </a:xfrm>
          <a:prstGeom prst="rect">
            <a:avLst/>
          </a:prstGeom>
        </p:spPr>
      </p:pic>
    </p:spTree>
    <p:extLst>
      <p:ext uri="{BB962C8B-B14F-4D97-AF65-F5344CB8AC3E}">
        <p14:creationId xmlns:p14="http://schemas.microsoft.com/office/powerpoint/2010/main" val="1081235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Scenarios for all reporting products</a:t>
            </a:r>
          </a:p>
        </p:txBody>
      </p:sp>
      <p:sp>
        <p:nvSpPr>
          <p:cNvPr id="29" name="Rectangle 28"/>
          <p:cNvSpPr/>
          <p:nvPr/>
        </p:nvSpPr>
        <p:spPr>
          <a:xfrm>
            <a:off x="452538" y="1429984"/>
            <a:ext cx="3673799" cy="25528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lvl="0">
              <a:spcBef>
                <a:spcPts val="600"/>
              </a:spcBef>
              <a:defRPr/>
            </a:pPr>
            <a:r>
              <a:rPr lang="en-US" sz="2000" dirty="0">
                <a:solidFill>
                  <a:schemeClr val="tx1"/>
                </a:solidFill>
              </a:rPr>
              <a:t>My organization wants an </a:t>
            </a:r>
            <a:r>
              <a:rPr lang="en-US" sz="2000" b="1" dirty="0">
                <a:solidFill>
                  <a:schemeClr val="tx1"/>
                </a:solidFill>
              </a:rPr>
              <a:t>on-premises</a:t>
            </a:r>
            <a:r>
              <a:rPr lang="en-US" sz="2000" dirty="0">
                <a:solidFill>
                  <a:schemeClr val="tx1"/>
                </a:solidFill>
              </a:rPr>
              <a:t> solution to generate </a:t>
            </a:r>
            <a:r>
              <a:rPr lang="en-US" sz="2000" b="1" dirty="0">
                <a:solidFill>
                  <a:schemeClr val="tx1"/>
                </a:solidFill>
              </a:rPr>
              <a:t>precisely-formatted operational reports </a:t>
            </a:r>
            <a:endParaRPr kumimoji="0" lang="en-US" sz="2000" b="1" u="none" strike="noStrike" kern="1200" cap="none" normalizeH="0" baseline="0" noProof="0" dirty="0">
              <a:ln>
                <a:noFill/>
              </a:ln>
              <a:solidFill>
                <a:schemeClr val="tx1"/>
              </a:solidFill>
              <a:effectLst/>
              <a:uLnTx/>
              <a:uFillTx/>
            </a:endParaRPr>
          </a:p>
        </p:txBody>
      </p:sp>
      <p:sp>
        <p:nvSpPr>
          <p:cNvPr id="30" name="Rectangle 29"/>
          <p:cNvSpPr/>
          <p:nvPr/>
        </p:nvSpPr>
        <p:spPr>
          <a:xfrm>
            <a:off x="4256769" y="1429984"/>
            <a:ext cx="3673799" cy="25528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lvl="0">
              <a:spcBef>
                <a:spcPts val="600"/>
              </a:spcBef>
              <a:defRPr/>
            </a:pPr>
            <a:r>
              <a:rPr lang="en-US" sz="2000" dirty="0">
                <a:solidFill>
                  <a:schemeClr val="tx1"/>
                </a:solidFill>
              </a:rPr>
              <a:t>My organization wants an </a:t>
            </a:r>
            <a:r>
              <a:rPr lang="en-US" sz="2000" b="1" dirty="0">
                <a:solidFill>
                  <a:schemeClr val="tx1"/>
                </a:solidFill>
              </a:rPr>
              <a:t>on-premises</a:t>
            </a:r>
            <a:r>
              <a:rPr lang="en-US" sz="2000" dirty="0">
                <a:solidFill>
                  <a:schemeClr val="tx1"/>
                </a:solidFill>
              </a:rPr>
              <a:t> solution for </a:t>
            </a:r>
            <a:r>
              <a:rPr lang="en-US" sz="2000" b="1" dirty="0">
                <a:solidFill>
                  <a:schemeClr val="tx1"/>
                </a:solidFill>
              </a:rPr>
              <a:t>self-service BI</a:t>
            </a:r>
            <a:r>
              <a:rPr lang="en-US" sz="2000" dirty="0">
                <a:solidFill>
                  <a:schemeClr val="tx1"/>
                </a:solidFill>
              </a:rPr>
              <a:t> as well as </a:t>
            </a:r>
            <a:br>
              <a:rPr lang="en-US" sz="2000" dirty="0">
                <a:solidFill>
                  <a:schemeClr val="tx1"/>
                </a:solidFill>
              </a:rPr>
            </a:br>
            <a:r>
              <a:rPr lang="en-US" sz="2000" dirty="0">
                <a:solidFill>
                  <a:schemeClr val="tx1"/>
                </a:solidFill>
              </a:rPr>
              <a:t>operational reporting</a:t>
            </a:r>
          </a:p>
        </p:txBody>
      </p:sp>
      <p:sp>
        <p:nvSpPr>
          <p:cNvPr id="31" name="Rectangle 30"/>
          <p:cNvSpPr/>
          <p:nvPr/>
        </p:nvSpPr>
        <p:spPr>
          <a:xfrm>
            <a:off x="8061000" y="1429984"/>
            <a:ext cx="3673799" cy="25528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lvl="0">
              <a:spcBef>
                <a:spcPts val="600"/>
              </a:spcBef>
              <a:defRPr/>
            </a:pPr>
            <a:r>
              <a:rPr lang="en-US" sz="2000" dirty="0">
                <a:solidFill>
                  <a:schemeClr val="tx1"/>
                </a:solidFill>
              </a:rPr>
              <a:t>My organization wants a </a:t>
            </a:r>
            <a:r>
              <a:rPr lang="en-US" sz="2000" b="1" dirty="0">
                <a:solidFill>
                  <a:schemeClr val="tx1"/>
                </a:solidFill>
              </a:rPr>
              <a:t>managed Software-as-a-Service (SaaS)</a:t>
            </a:r>
            <a:r>
              <a:rPr lang="en-US" sz="2000" dirty="0">
                <a:solidFill>
                  <a:schemeClr val="tx1"/>
                </a:solidFill>
              </a:rPr>
              <a:t> solution for </a:t>
            </a:r>
            <a:r>
              <a:rPr lang="en-US" sz="2000" b="1" dirty="0">
                <a:solidFill>
                  <a:schemeClr val="tx1"/>
                </a:solidFill>
              </a:rPr>
              <a:t>next-generation, business user-led BI</a:t>
            </a:r>
            <a:r>
              <a:rPr lang="en-US" sz="2000" dirty="0">
                <a:solidFill>
                  <a:schemeClr val="tx1"/>
                </a:solidFill>
              </a:rPr>
              <a:t>, complete with Apps, real-time Dashboards, Q&amp;A, </a:t>
            </a:r>
            <a:br>
              <a:rPr lang="en-US" sz="2000" dirty="0">
                <a:solidFill>
                  <a:schemeClr val="tx1"/>
                </a:solidFill>
              </a:rPr>
            </a:br>
            <a:r>
              <a:rPr lang="en-US" sz="2000" dirty="0">
                <a:solidFill>
                  <a:schemeClr val="tx1"/>
                </a:solidFill>
              </a:rPr>
              <a:t>and more</a:t>
            </a:r>
          </a:p>
        </p:txBody>
      </p:sp>
      <p:grpSp>
        <p:nvGrpSpPr>
          <p:cNvPr id="32" name="Group 31"/>
          <p:cNvGrpSpPr/>
          <p:nvPr/>
        </p:nvGrpSpPr>
        <p:grpSpPr>
          <a:xfrm>
            <a:off x="452538" y="1429984"/>
            <a:ext cx="11282261" cy="45720"/>
            <a:chOff x="452539" y="1429984"/>
            <a:chExt cx="10951700" cy="2552850"/>
          </a:xfrm>
          <a:solidFill>
            <a:schemeClr val="accent1"/>
          </a:solidFill>
        </p:grpSpPr>
        <p:sp>
          <p:nvSpPr>
            <p:cNvPr id="33" name="Rectangle 32"/>
            <p:cNvSpPr/>
            <p:nvPr/>
          </p:nvSpPr>
          <p:spPr>
            <a:xfrm>
              <a:off x="452539" y="1429984"/>
              <a:ext cx="3566160" cy="25528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lvl="0">
                <a:spcBef>
                  <a:spcPts val="600"/>
                </a:spcBef>
                <a:defRPr/>
              </a:pPr>
              <a:endParaRPr kumimoji="0" lang="en-US" b="1" u="none" strike="noStrike" kern="1200" cap="none" normalizeH="0" baseline="0" noProof="0" dirty="0">
                <a:ln>
                  <a:noFill/>
                </a:ln>
                <a:solidFill>
                  <a:schemeClr val="tx1"/>
                </a:solidFill>
                <a:effectLst/>
                <a:uLnTx/>
                <a:uFillTx/>
              </a:endParaRPr>
            </a:p>
          </p:txBody>
        </p:sp>
        <p:sp>
          <p:nvSpPr>
            <p:cNvPr id="34" name="Rectangle 33"/>
            <p:cNvSpPr/>
            <p:nvPr/>
          </p:nvSpPr>
          <p:spPr>
            <a:xfrm>
              <a:off x="4145309" y="1429984"/>
              <a:ext cx="3566160" cy="25528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lvl="0">
                <a:spcBef>
                  <a:spcPts val="600"/>
                </a:spcBef>
                <a:defRPr/>
              </a:pPr>
              <a:endParaRPr lang="en-US" dirty="0">
                <a:solidFill>
                  <a:schemeClr val="tx1"/>
                </a:solidFill>
              </a:endParaRPr>
            </a:p>
          </p:txBody>
        </p:sp>
        <p:sp>
          <p:nvSpPr>
            <p:cNvPr id="35" name="Rectangle 34"/>
            <p:cNvSpPr/>
            <p:nvPr/>
          </p:nvSpPr>
          <p:spPr>
            <a:xfrm>
              <a:off x="7838079" y="1429984"/>
              <a:ext cx="3566160" cy="25528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lvl="0">
                <a:spcBef>
                  <a:spcPts val="600"/>
                </a:spcBef>
                <a:defRPr/>
              </a:pPr>
              <a:endParaRPr lang="en-US" dirty="0">
                <a:solidFill>
                  <a:schemeClr val="tx1"/>
                </a:solidFill>
              </a:endParaRPr>
            </a:p>
          </p:txBody>
        </p:sp>
      </p:grpSp>
      <p:sp>
        <p:nvSpPr>
          <p:cNvPr id="5" name="Isosceles Triangle 4"/>
          <p:cNvSpPr/>
          <p:nvPr/>
        </p:nvSpPr>
        <p:spPr bwMode="auto">
          <a:xfrm rot="10800000">
            <a:off x="1740036" y="4122243"/>
            <a:ext cx="1098804" cy="313944"/>
          </a:xfrm>
          <a:prstGeom prst="triangle">
            <a:avLst/>
          </a:prstGeom>
          <a:solidFill>
            <a:schemeClr val="bg1">
              <a:lumMod val="50000"/>
            </a:schemeClr>
          </a:solidFill>
          <a:ln>
            <a:noFill/>
          </a:ln>
        </p:spPr>
        <p:txBody>
          <a:bodyPr vert="horz" wrap="square" lIns="91440" tIns="45720" rIns="91440" bIns="45720" numCol="1" rtlCol="0" anchor="t" anchorCtr="0" compatLnSpc="1">
            <a:prstTxWarp prst="textNoShape">
              <a:avLst/>
            </a:prstTxWarp>
            <a:noAutofit/>
          </a:bodyPr>
          <a:lstStyle/>
          <a:p>
            <a:pPr algn="ctr"/>
            <a:endParaRPr lang="en-US"/>
          </a:p>
        </p:txBody>
      </p:sp>
      <p:sp>
        <p:nvSpPr>
          <p:cNvPr id="36" name="Isosceles Triangle 35"/>
          <p:cNvSpPr/>
          <p:nvPr/>
        </p:nvSpPr>
        <p:spPr bwMode="auto">
          <a:xfrm rot="10800000">
            <a:off x="5544267" y="4122243"/>
            <a:ext cx="1098804" cy="313944"/>
          </a:xfrm>
          <a:prstGeom prst="triangle">
            <a:avLst/>
          </a:prstGeom>
          <a:solidFill>
            <a:schemeClr val="bg1">
              <a:lumMod val="50000"/>
            </a:schemeClr>
          </a:solidFill>
          <a:ln>
            <a:noFill/>
          </a:ln>
        </p:spPr>
        <p:txBody>
          <a:bodyPr vert="horz" wrap="square" lIns="91440" tIns="45720" rIns="91440" bIns="45720" numCol="1" rtlCol="0" anchor="t" anchorCtr="0" compatLnSpc="1">
            <a:prstTxWarp prst="textNoShape">
              <a:avLst/>
            </a:prstTxWarp>
            <a:noAutofit/>
          </a:bodyPr>
          <a:lstStyle/>
          <a:p>
            <a:pPr algn="ctr"/>
            <a:endParaRPr lang="en-US"/>
          </a:p>
        </p:txBody>
      </p:sp>
      <p:sp>
        <p:nvSpPr>
          <p:cNvPr id="37" name="Isosceles Triangle 36"/>
          <p:cNvSpPr/>
          <p:nvPr/>
        </p:nvSpPr>
        <p:spPr bwMode="auto">
          <a:xfrm rot="10800000">
            <a:off x="9348497" y="4122243"/>
            <a:ext cx="1098804" cy="313944"/>
          </a:xfrm>
          <a:prstGeom prst="triangle">
            <a:avLst/>
          </a:prstGeom>
          <a:solidFill>
            <a:schemeClr val="bg1">
              <a:lumMod val="50000"/>
            </a:schemeClr>
          </a:solidFill>
          <a:ln>
            <a:noFill/>
          </a:ln>
        </p:spPr>
        <p:txBody>
          <a:bodyPr vert="horz" wrap="square" lIns="91440" tIns="45720" rIns="91440" bIns="45720" numCol="1" rtlCol="0" anchor="t" anchorCtr="0" compatLnSpc="1">
            <a:prstTxWarp prst="textNoShape">
              <a:avLst/>
            </a:prstTxWarp>
            <a:noAutofit/>
          </a:bodyPr>
          <a:lstStyle/>
          <a:p>
            <a:pPr algn="ctr"/>
            <a:endParaRPr lang="en-US"/>
          </a:p>
        </p:txBody>
      </p:sp>
      <p:sp>
        <p:nvSpPr>
          <p:cNvPr id="38" name="Rectangle 37"/>
          <p:cNvSpPr/>
          <p:nvPr/>
        </p:nvSpPr>
        <p:spPr>
          <a:xfrm>
            <a:off x="452538" y="5023415"/>
            <a:ext cx="3673799" cy="12384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0" rtlCol="0" anchor="t"/>
          <a:lstStyle/>
          <a:p>
            <a:pPr lvl="0" algn="ctr">
              <a:defRPr/>
            </a:pPr>
            <a:r>
              <a:rPr lang="en-US" sz="2000" dirty="0">
                <a:solidFill>
                  <a:schemeClr val="bg1"/>
                </a:solidFill>
              </a:rPr>
              <a:t>SQL Server Reporting Services</a:t>
            </a:r>
          </a:p>
        </p:txBody>
      </p:sp>
      <p:sp>
        <p:nvSpPr>
          <p:cNvPr id="41" name="Rectangle 40"/>
          <p:cNvSpPr/>
          <p:nvPr/>
        </p:nvSpPr>
        <p:spPr>
          <a:xfrm>
            <a:off x="4256769" y="5023415"/>
            <a:ext cx="3673799" cy="12384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0" rtlCol="0" anchor="t"/>
          <a:lstStyle/>
          <a:p>
            <a:pPr lvl="0" algn="ctr">
              <a:defRPr/>
            </a:pPr>
            <a:r>
              <a:rPr lang="en-US" sz="2000" dirty="0">
                <a:solidFill>
                  <a:schemeClr val="bg1"/>
                </a:solidFill>
              </a:rPr>
              <a:t>Power BI Report Server</a:t>
            </a:r>
          </a:p>
        </p:txBody>
      </p:sp>
      <p:sp>
        <p:nvSpPr>
          <p:cNvPr id="42" name="Rectangle 41"/>
          <p:cNvSpPr/>
          <p:nvPr/>
        </p:nvSpPr>
        <p:spPr>
          <a:xfrm>
            <a:off x="8061000" y="5023415"/>
            <a:ext cx="3673799" cy="12384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0" rtlCol="0" anchor="t"/>
          <a:lstStyle/>
          <a:p>
            <a:pPr lvl="0" algn="ctr">
              <a:defRPr/>
            </a:pPr>
            <a:r>
              <a:rPr lang="en-US" sz="2000" dirty="0">
                <a:solidFill>
                  <a:schemeClr val="bg1"/>
                </a:solidFill>
              </a:rPr>
              <a:t>Power BI service</a:t>
            </a:r>
          </a:p>
        </p:txBody>
      </p:sp>
      <p:sp>
        <p:nvSpPr>
          <p:cNvPr id="6" name="Oval 5"/>
          <p:cNvSpPr/>
          <p:nvPr/>
        </p:nvSpPr>
        <p:spPr bwMode="auto">
          <a:xfrm>
            <a:off x="1845728" y="4548852"/>
            <a:ext cx="887418" cy="887418"/>
          </a:xfrm>
          <a:prstGeom prst="ellipse">
            <a:avLst/>
          </a:prstGeom>
          <a:solidFill>
            <a:schemeClr val="bg1"/>
          </a:solidFill>
          <a:ln>
            <a:solidFill>
              <a:schemeClr val="accent1"/>
            </a:solidFill>
          </a:ln>
        </p:spPr>
        <p:txBody>
          <a:bodyPr vert="horz" wrap="square" lIns="91440" tIns="45720" rIns="91440" bIns="45720" numCol="1" rtlCol="0" anchor="t" anchorCtr="0" compatLnSpc="1">
            <a:prstTxWarp prst="textNoShape">
              <a:avLst/>
            </a:prstTxWarp>
            <a:noAutofit/>
          </a:bodyPr>
          <a:lstStyle/>
          <a:p>
            <a:pPr algn="ctr"/>
            <a:endParaRPr lang="en-US"/>
          </a:p>
        </p:txBody>
      </p:sp>
      <p:sp>
        <p:nvSpPr>
          <p:cNvPr id="43" name="Oval 42"/>
          <p:cNvSpPr/>
          <p:nvPr/>
        </p:nvSpPr>
        <p:spPr bwMode="auto">
          <a:xfrm>
            <a:off x="5649959" y="4548852"/>
            <a:ext cx="887418" cy="887418"/>
          </a:xfrm>
          <a:prstGeom prst="ellipse">
            <a:avLst/>
          </a:prstGeom>
          <a:solidFill>
            <a:schemeClr val="bg1"/>
          </a:solidFill>
          <a:ln>
            <a:solidFill>
              <a:schemeClr val="accent1"/>
            </a:solidFill>
          </a:ln>
        </p:spPr>
        <p:txBody>
          <a:bodyPr vert="horz" wrap="square" lIns="91440" tIns="45720" rIns="91440" bIns="45720" numCol="1" rtlCol="0" anchor="t" anchorCtr="0" compatLnSpc="1">
            <a:prstTxWarp prst="textNoShape">
              <a:avLst/>
            </a:prstTxWarp>
            <a:noAutofit/>
          </a:bodyPr>
          <a:lstStyle/>
          <a:p>
            <a:pPr algn="ctr"/>
            <a:endParaRPr lang="en-US"/>
          </a:p>
        </p:txBody>
      </p:sp>
      <p:sp>
        <p:nvSpPr>
          <p:cNvPr id="44" name="Oval 43"/>
          <p:cNvSpPr/>
          <p:nvPr/>
        </p:nvSpPr>
        <p:spPr bwMode="auto">
          <a:xfrm>
            <a:off x="9454190" y="4548852"/>
            <a:ext cx="887418" cy="887418"/>
          </a:xfrm>
          <a:prstGeom prst="ellipse">
            <a:avLst/>
          </a:prstGeom>
          <a:solidFill>
            <a:schemeClr val="bg1"/>
          </a:solidFill>
          <a:ln>
            <a:solidFill>
              <a:schemeClr val="accent1"/>
            </a:solidFill>
          </a:ln>
        </p:spPr>
        <p:txBody>
          <a:bodyPr vert="horz" wrap="square" lIns="91440" tIns="45720" rIns="91440" bIns="45720" numCol="1" rtlCol="0" anchor="t" anchorCtr="0" compatLnSpc="1">
            <a:prstTxWarp prst="textNoShape">
              <a:avLst/>
            </a:prstTxWarp>
            <a:noAutofit/>
          </a:bodyPr>
          <a:lstStyle/>
          <a:p>
            <a:pPr algn="ctr"/>
            <a:endParaRPr lang="en-US"/>
          </a:p>
        </p:txBody>
      </p:sp>
      <p:grpSp>
        <p:nvGrpSpPr>
          <p:cNvPr id="45" name="Group 44"/>
          <p:cNvGrpSpPr/>
          <p:nvPr/>
        </p:nvGrpSpPr>
        <p:grpSpPr>
          <a:xfrm>
            <a:off x="2055390" y="4715628"/>
            <a:ext cx="468095" cy="553866"/>
            <a:chOff x="9057963" y="258646"/>
            <a:chExt cx="386652" cy="457500"/>
          </a:xfrm>
          <a:solidFill>
            <a:schemeClr val="accent1"/>
          </a:solidFill>
        </p:grpSpPr>
        <p:sp>
          <p:nvSpPr>
            <p:cNvPr id="46" name="Freeform 60"/>
            <p:cNvSpPr>
              <a:spLocks noChangeAspect="1"/>
            </p:cNvSpPr>
            <p:nvPr/>
          </p:nvSpPr>
          <p:spPr bwMode="auto">
            <a:xfrm>
              <a:off x="9160013" y="258646"/>
              <a:ext cx="284602" cy="381543"/>
            </a:xfrm>
            <a:custGeom>
              <a:avLst/>
              <a:gdLst>
                <a:gd name="connsiteX0" fmla="*/ 1582005 w 2470151"/>
                <a:gd name="connsiteY0" fmla="*/ 2540000 h 3311525"/>
                <a:gd name="connsiteX1" fmla="*/ 1582005 w 2470151"/>
                <a:gd name="connsiteY1" fmla="*/ 2595049 h 3311525"/>
                <a:gd name="connsiteX2" fmla="*/ 1582005 w 2470151"/>
                <a:gd name="connsiteY2" fmla="*/ 2715234 h 3311525"/>
                <a:gd name="connsiteX3" fmla="*/ 1970820 w 2470151"/>
                <a:gd name="connsiteY3" fmla="*/ 2715234 h 3311525"/>
                <a:gd name="connsiteX4" fmla="*/ 1970820 w 2470151"/>
                <a:gd name="connsiteY4" fmla="*/ 2540000 h 3311525"/>
                <a:gd name="connsiteX5" fmla="*/ 1892570 w 2470151"/>
                <a:gd name="connsiteY5" fmla="*/ 2540000 h 3311525"/>
                <a:gd name="connsiteX6" fmla="*/ 1640443 w 2470151"/>
                <a:gd name="connsiteY6" fmla="*/ 2540000 h 3311525"/>
                <a:gd name="connsiteX7" fmla="*/ 1582005 w 2470151"/>
                <a:gd name="connsiteY7" fmla="*/ 2241551 h 3311525"/>
                <a:gd name="connsiteX8" fmla="*/ 1582005 w 2470151"/>
                <a:gd name="connsiteY8" fmla="*/ 2248858 h 3311525"/>
                <a:gd name="connsiteX9" fmla="*/ 1582005 w 2470151"/>
                <a:gd name="connsiteY9" fmla="*/ 2364839 h 3311525"/>
                <a:gd name="connsiteX10" fmla="*/ 1582005 w 2470151"/>
                <a:gd name="connsiteY10" fmla="*/ 2417763 h 3311525"/>
                <a:gd name="connsiteX11" fmla="*/ 1970820 w 2470151"/>
                <a:gd name="connsiteY11" fmla="*/ 2417763 h 3311525"/>
                <a:gd name="connsiteX12" fmla="*/ 1970820 w 2470151"/>
                <a:gd name="connsiteY12" fmla="*/ 2336849 h 3311525"/>
                <a:gd name="connsiteX13" fmla="*/ 1970820 w 2470151"/>
                <a:gd name="connsiteY13" fmla="*/ 2241551 h 3311525"/>
                <a:gd name="connsiteX14" fmla="*/ 1892569 w 2470151"/>
                <a:gd name="connsiteY14" fmla="*/ 2241551 h 3311525"/>
                <a:gd name="connsiteX15" fmla="*/ 1666396 w 2470151"/>
                <a:gd name="connsiteY15" fmla="*/ 2241551 h 3311525"/>
                <a:gd name="connsiteX16" fmla="*/ 1071563 w 2470151"/>
                <a:gd name="connsiteY16" fmla="*/ 2241551 h 3311525"/>
                <a:gd name="connsiteX17" fmla="*/ 1071563 w 2470151"/>
                <a:gd name="connsiteY17" fmla="*/ 2265725 h 3311525"/>
                <a:gd name="connsiteX18" fmla="*/ 1071563 w 2470151"/>
                <a:gd name="connsiteY18" fmla="*/ 2415902 h 3311525"/>
                <a:gd name="connsiteX19" fmla="*/ 1071563 w 2470151"/>
                <a:gd name="connsiteY19" fmla="*/ 2417763 h 3311525"/>
                <a:gd name="connsiteX20" fmla="*/ 1460500 w 2470151"/>
                <a:gd name="connsiteY20" fmla="*/ 2417763 h 3311525"/>
                <a:gd name="connsiteX21" fmla="*/ 1460500 w 2470151"/>
                <a:gd name="connsiteY21" fmla="*/ 2282241 h 3311525"/>
                <a:gd name="connsiteX22" fmla="*/ 1460500 w 2470151"/>
                <a:gd name="connsiteY22" fmla="*/ 2241551 h 3311525"/>
                <a:gd name="connsiteX23" fmla="*/ 1290351 w 2470151"/>
                <a:gd name="connsiteY23" fmla="*/ 2241551 h 3311525"/>
                <a:gd name="connsiteX24" fmla="*/ 1137314 w 2470151"/>
                <a:gd name="connsiteY24" fmla="*/ 2241551 h 3311525"/>
                <a:gd name="connsiteX25" fmla="*/ 563563 w 2470151"/>
                <a:gd name="connsiteY25" fmla="*/ 2241551 h 3311525"/>
                <a:gd name="connsiteX26" fmla="*/ 563563 w 2470151"/>
                <a:gd name="connsiteY26" fmla="*/ 2417763 h 3311525"/>
                <a:gd name="connsiteX27" fmla="*/ 949325 w 2470151"/>
                <a:gd name="connsiteY27" fmla="*/ 2417763 h 3311525"/>
                <a:gd name="connsiteX28" fmla="*/ 949325 w 2470151"/>
                <a:gd name="connsiteY28" fmla="*/ 2268067 h 3311525"/>
                <a:gd name="connsiteX29" fmla="*/ 949325 w 2470151"/>
                <a:gd name="connsiteY29" fmla="*/ 2241551 h 3311525"/>
                <a:gd name="connsiteX30" fmla="*/ 893297 w 2470151"/>
                <a:gd name="connsiteY30" fmla="*/ 2241551 h 3311525"/>
                <a:gd name="connsiteX31" fmla="*/ 582787 w 2470151"/>
                <a:gd name="connsiteY31" fmla="*/ 2241551 h 3311525"/>
                <a:gd name="connsiteX32" fmla="*/ 1582005 w 2470151"/>
                <a:gd name="connsiteY32" fmla="*/ 1939925 h 3311525"/>
                <a:gd name="connsiteX33" fmla="*/ 1582005 w 2470151"/>
                <a:gd name="connsiteY33" fmla="*/ 1945416 h 3311525"/>
                <a:gd name="connsiteX34" fmla="*/ 1582005 w 2470151"/>
                <a:gd name="connsiteY34" fmla="*/ 2109751 h 3311525"/>
                <a:gd name="connsiteX35" fmla="*/ 1582005 w 2470151"/>
                <a:gd name="connsiteY35" fmla="*/ 2119313 h 3311525"/>
                <a:gd name="connsiteX36" fmla="*/ 1605040 w 2470151"/>
                <a:gd name="connsiteY36" fmla="*/ 2119313 h 3311525"/>
                <a:gd name="connsiteX37" fmla="*/ 1950864 w 2470151"/>
                <a:gd name="connsiteY37" fmla="*/ 2119313 h 3311525"/>
                <a:gd name="connsiteX38" fmla="*/ 1970820 w 2470151"/>
                <a:gd name="connsiteY38" fmla="*/ 2119313 h 3311525"/>
                <a:gd name="connsiteX39" fmla="*/ 1970820 w 2470151"/>
                <a:gd name="connsiteY39" fmla="*/ 2052500 h 3311525"/>
                <a:gd name="connsiteX40" fmla="*/ 1970820 w 2470151"/>
                <a:gd name="connsiteY40" fmla="*/ 1941391 h 3311525"/>
                <a:gd name="connsiteX41" fmla="*/ 1970820 w 2470151"/>
                <a:gd name="connsiteY41" fmla="*/ 1939925 h 3311525"/>
                <a:gd name="connsiteX42" fmla="*/ 1892569 w 2470151"/>
                <a:gd name="connsiteY42" fmla="*/ 1939925 h 3311525"/>
                <a:gd name="connsiteX43" fmla="*/ 1666396 w 2470151"/>
                <a:gd name="connsiteY43" fmla="*/ 1939925 h 3311525"/>
                <a:gd name="connsiteX44" fmla="*/ 1071563 w 2470151"/>
                <a:gd name="connsiteY44" fmla="*/ 1939925 h 3311525"/>
                <a:gd name="connsiteX45" fmla="*/ 1071563 w 2470151"/>
                <a:gd name="connsiteY45" fmla="*/ 1973277 h 3311525"/>
                <a:gd name="connsiteX46" fmla="*/ 1071563 w 2470151"/>
                <a:gd name="connsiteY46" fmla="*/ 2089495 h 3311525"/>
                <a:gd name="connsiteX47" fmla="*/ 1071563 w 2470151"/>
                <a:gd name="connsiteY47" fmla="*/ 2119313 h 3311525"/>
                <a:gd name="connsiteX48" fmla="*/ 1187300 w 2470151"/>
                <a:gd name="connsiteY48" fmla="*/ 2119313 h 3311525"/>
                <a:gd name="connsiteX49" fmla="*/ 1347760 w 2470151"/>
                <a:gd name="connsiteY49" fmla="*/ 2119313 h 3311525"/>
                <a:gd name="connsiteX50" fmla="*/ 1460500 w 2470151"/>
                <a:gd name="connsiteY50" fmla="*/ 2119313 h 3311525"/>
                <a:gd name="connsiteX51" fmla="*/ 1460500 w 2470151"/>
                <a:gd name="connsiteY51" fmla="*/ 2082453 h 3311525"/>
                <a:gd name="connsiteX52" fmla="*/ 1460500 w 2470151"/>
                <a:gd name="connsiteY52" fmla="*/ 1939925 h 3311525"/>
                <a:gd name="connsiteX53" fmla="*/ 1290351 w 2470151"/>
                <a:gd name="connsiteY53" fmla="*/ 1939925 h 3311525"/>
                <a:gd name="connsiteX54" fmla="*/ 1137314 w 2470151"/>
                <a:gd name="connsiteY54" fmla="*/ 1939925 h 3311525"/>
                <a:gd name="connsiteX55" fmla="*/ 563563 w 2470151"/>
                <a:gd name="connsiteY55" fmla="*/ 1939925 h 3311525"/>
                <a:gd name="connsiteX56" fmla="*/ 563563 w 2470151"/>
                <a:gd name="connsiteY56" fmla="*/ 2119313 h 3311525"/>
                <a:gd name="connsiteX57" fmla="*/ 641081 w 2470151"/>
                <a:gd name="connsiteY57" fmla="*/ 2119313 h 3311525"/>
                <a:gd name="connsiteX58" fmla="*/ 936798 w 2470151"/>
                <a:gd name="connsiteY58" fmla="*/ 2119313 h 3311525"/>
                <a:gd name="connsiteX59" fmla="*/ 949325 w 2470151"/>
                <a:gd name="connsiteY59" fmla="*/ 2119313 h 3311525"/>
                <a:gd name="connsiteX60" fmla="*/ 949325 w 2470151"/>
                <a:gd name="connsiteY60" fmla="*/ 2083348 h 3311525"/>
                <a:gd name="connsiteX61" fmla="*/ 949325 w 2470151"/>
                <a:gd name="connsiteY61" fmla="*/ 1939925 h 3311525"/>
                <a:gd name="connsiteX62" fmla="*/ 893297 w 2470151"/>
                <a:gd name="connsiteY62" fmla="*/ 1939925 h 3311525"/>
                <a:gd name="connsiteX63" fmla="*/ 582787 w 2470151"/>
                <a:gd name="connsiteY63" fmla="*/ 1939925 h 3311525"/>
                <a:gd name="connsiteX64" fmla="*/ 1582005 w 2470151"/>
                <a:gd name="connsiteY64" fmla="*/ 1643063 h 3311525"/>
                <a:gd name="connsiteX65" fmla="*/ 1582005 w 2470151"/>
                <a:gd name="connsiteY65" fmla="*/ 1753749 h 3311525"/>
                <a:gd name="connsiteX66" fmla="*/ 1582005 w 2470151"/>
                <a:gd name="connsiteY66" fmla="*/ 1819275 h 3311525"/>
                <a:gd name="connsiteX67" fmla="*/ 1605040 w 2470151"/>
                <a:gd name="connsiteY67" fmla="*/ 1819275 h 3311525"/>
                <a:gd name="connsiteX68" fmla="*/ 1950864 w 2470151"/>
                <a:gd name="connsiteY68" fmla="*/ 1819275 h 3311525"/>
                <a:gd name="connsiteX69" fmla="*/ 1970820 w 2470151"/>
                <a:gd name="connsiteY69" fmla="*/ 1819275 h 3311525"/>
                <a:gd name="connsiteX70" fmla="*/ 1970820 w 2470151"/>
                <a:gd name="connsiteY70" fmla="*/ 1772909 h 3311525"/>
                <a:gd name="connsiteX71" fmla="*/ 1970820 w 2470151"/>
                <a:gd name="connsiteY71" fmla="*/ 1664879 h 3311525"/>
                <a:gd name="connsiteX72" fmla="*/ 1970820 w 2470151"/>
                <a:gd name="connsiteY72" fmla="*/ 1643063 h 3311525"/>
                <a:gd name="connsiteX73" fmla="*/ 1892569 w 2470151"/>
                <a:gd name="connsiteY73" fmla="*/ 1643063 h 3311525"/>
                <a:gd name="connsiteX74" fmla="*/ 1666396 w 2470151"/>
                <a:gd name="connsiteY74" fmla="*/ 1643063 h 3311525"/>
                <a:gd name="connsiteX75" fmla="*/ 1071563 w 2470151"/>
                <a:gd name="connsiteY75" fmla="*/ 1643063 h 3311525"/>
                <a:gd name="connsiteX76" fmla="*/ 1071563 w 2470151"/>
                <a:gd name="connsiteY76" fmla="*/ 1675852 h 3311525"/>
                <a:gd name="connsiteX77" fmla="*/ 1071563 w 2470151"/>
                <a:gd name="connsiteY77" fmla="*/ 1819275 h 3311525"/>
                <a:gd name="connsiteX78" fmla="*/ 1187300 w 2470151"/>
                <a:gd name="connsiteY78" fmla="*/ 1819275 h 3311525"/>
                <a:gd name="connsiteX79" fmla="*/ 1347760 w 2470151"/>
                <a:gd name="connsiteY79" fmla="*/ 1819275 h 3311525"/>
                <a:gd name="connsiteX80" fmla="*/ 1460500 w 2470151"/>
                <a:gd name="connsiteY80" fmla="*/ 1819275 h 3311525"/>
                <a:gd name="connsiteX81" fmla="*/ 1460500 w 2470151"/>
                <a:gd name="connsiteY81" fmla="*/ 1766153 h 3311525"/>
                <a:gd name="connsiteX82" fmla="*/ 1460500 w 2470151"/>
                <a:gd name="connsiteY82" fmla="*/ 1645257 h 3311525"/>
                <a:gd name="connsiteX83" fmla="*/ 1460500 w 2470151"/>
                <a:gd name="connsiteY83" fmla="*/ 1643063 h 3311525"/>
                <a:gd name="connsiteX84" fmla="*/ 1290351 w 2470151"/>
                <a:gd name="connsiteY84" fmla="*/ 1643063 h 3311525"/>
                <a:gd name="connsiteX85" fmla="*/ 1137314 w 2470151"/>
                <a:gd name="connsiteY85" fmla="*/ 1643063 h 3311525"/>
                <a:gd name="connsiteX86" fmla="*/ 563563 w 2470151"/>
                <a:gd name="connsiteY86" fmla="*/ 1643063 h 3311525"/>
                <a:gd name="connsiteX87" fmla="*/ 563563 w 2470151"/>
                <a:gd name="connsiteY87" fmla="*/ 1819275 h 3311525"/>
                <a:gd name="connsiteX88" fmla="*/ 641081 w 2470151"/>
                <a:gd name="connsiteY88" fmla="*/ 1819275 h 3311525"/>
                <a:gd name="connsiteX89" fmla="*/ 936798 w 2470151"/>
                <a:gd name="connsiteY89" fmla="*/ 1819275 h 3311525"/>
                <a:gd name="connsiteX90" fmla="*/ 949325 w 2470151"/>
                <a:gd name="connsiteY90" fmla="*/ 1819275 h 3311525"/>
                <a:gd name="connsiteX91" fmla="*/ 949325 w 2470151"/>
                <a:gd name="connsiteY91" fmla="*/ 1785923 h 3311525"/>
                <a:gd name="connsiteX92" fmla="*/ 949325 w 2470151"/>
                <a:gd name="connsiteY92" fmla="*/ 1669705 h 3311525"/>
                <a:gd name="connsiteX93" fmla="*/ 949325 w 2470151"/>
                <a:gd name="connsiteY93" fmla="*/ 1643063 h 3311525"/>
                <a:gd name="connsiteX94" fmla="*/ 893297 w 2470151"/>
                <a:gd name="connsiteY94" fmla="*/ 1643063 h 3311525"/>
                <a:gd name="connsiteX95" fmla="*/ 582787 w 2470151"/>
                <a:gd name="connsiteY95" fmla="*/ 1643063 h 3311525"/>
                <a:gd name="connsiteX96" fmla="*/ 1582005 w 2470151"/>
                <a:gd name="connsiteY96" fmla="*/ 1341438 h 3311525"/>
                <a:gd name="connsiteX97" fmla="*/ 1582005 w 2470151"/>
                <a:gd name="connsiteY97" fmla="*/ 1520825 h 3311525"/>
                <a:gd name="connsiteX98" fmla="*/ 1605040 w 2470151"/>
                <a:gd name="connsiteY98" fmla="*/ 1520825 h 3311525"/>
                <a:gd name="connsiteX99" fmla="*/ 1950864 w 2470151"/>
                <a:gd name="connsiteY99" fmla="*/ 1520825 h 3311525"/>
                <a:gd name="connsiteX100" fmla="*/ 1971676 w 2470151"/>
                <a:gd name="connsiteY100" fmla="*/ 1520825 h 3311525"/>
                <a:gd name="connsiteX101" fmla="*/ 1971676 w 2470151"/>
                <a:gd name="connsiteY101" fmla="*/ 1341438 h 3311525"/>
                <a:gd name="connsiteX102" fmla="*/ 1071563 w 2470151"/>
                <a:gd name="connsiteY102" fmla="*/ 1341438 h 3311525"/>
                <a:gd name="connsiteX103" fmla="*/ 1071563 w 2470151"/>
                <a:gd name="connsiteY103" fmla="*/ 1491133 h 3311525"/>
                <a:gd name="connsiteX104" fmla="*/ 1071563 w 2470151"/>
                <a:gd name="connsiteY104" fmla="*/ 1520825 h 3311525"/>
                <a:gd name="connsiteX105" fmla="*/ 1187300 w 2470151"/>
                <a:gd name="connsiteY105" fmla="*/ 1520825 h 3311525"/>
                <a:gd name="connsiteX106" fmla="*/ 1347760 w 2470151"/>
                <a:gd name="connsiteY106" fmla="*/ 1520825 h 3311525"/>
                <a:gd name="connsiteX107" fmla="*/ 1460500 w 2470151"/>
                <a:gd name="connsiteY107" fmla="*/ 1520825 h 3311525"/>
                <a:gd name="connsiteX108" fmla="*/ 1460500 w 2470151"/>
                <a:gd name="connsiteY108" fmla="*/ 1467019 h 3311525"/>
                <a:gd name="connsiteX109" fmla="*/ 1460500 w 2470151"/>
                <a:gd name="connsiteY109" fmla="*/ 1358907 h 3311525"/>
                <a:gd name="connsiteX110" fmla="*/ 1460500 w 2470151"/>
                <a:gd name="connsiteY110" fmla="*/ 1341438 h 3311525"/>
                <a:gd name="connsiteX111" fmla="*/ 563563 w 2470151"/>
                <a:gd name="connsiteY111" fmla="*/ 1341438 h 3311525"/>
                <a:gd name="connsiteX112" fmla="*/ 563563 w 2470151"/>
                <a:gd name="connsiteY112" fmla="*/ 1520825 h 3311525"/>
                <a:gd name="connsiteX113" fmla="*/ 641081 w 2470151"/>
                <a:gd name="connsiteY113" fmla="*/ 1520825 h 3311525"/>
                <a:gd name="connsiteX114" fmla="*/ 936798 w 2470151"/>
                <a:gd name="connsiteY114" fmla="*/ 1520825 h 3311525"/>
                <a:gd name="connsiteX115" fmla="*/ 949325 w 2470151"/>
                <a:gd name="connsiteY115" fmla="*/ 1520825 h 3311525"/>
                <a:gd name="connsiteX116" fmla="*/ 949325 w 2470151"/>
                <a:gd name="connsiteY116" fmla="*/ 1493475 h 3311525"/>
                <a:gd name="connsiteX117" fmla="*/ 949325 w 2470151"/>
                <a:gd name="connsiteY117" fmla="*/ 1343298 h 3311525"/>
                <a:gd name="connsiteX118" fmla="*/ 949325 w 2470151"/>
                <a:gd name="connsiteY118" fmla="*/ 1341438 h 3311525"/>
                <a:gd name="connsiteX119" fmla="*/ 502136 w 2470151"/>
                <a:gd name="connsiteY119" fmla="*/ 1219200 h 3311525"/>
                <a:gd name="connsiteX120" fmla="*/ 1006951 w 2470151"/>
                <a:gd name="connsiteY120" fmla="*/ 1219200 h 3311525"/>
                <a:gd name="connsiteX121" fmla="*/ 1010444 w 2470151"/>
                <a:gd name="connsiteY121" fmla="*/ 1219200 h 3311525"/>
                <a:gd name="connsiteX122" fmla="*/ 1112852 w 2470151"/>
                <a:gd name="connsiteY122" fmla="*/ 1219200 h 3311525"/>
                <a:gd name="connsiteX123" fmla="*/ 1416083 w 2470151"/>
                <a:gd name="connsiteY123" fmla="*/ 1219200 h 3311525"/>
                <a:gd name="connsiteX124" fmla="*/ 1521253 w 2470151"/>
                <a:gd name="connsiteY124" fmla="*/ 1219200 h 3311525"/>
                <a:gd name="connsiteX125" fmla="*/ 1538765 w 2470151"/>
                <a:gd name="connsiteY125" fmla="*/ 1219200 h 3311525"/>
                <a:gd name="connsiteX126" fmla="*/ 2031515 w 2470151"/>
                <a:gd name="connsiteY126" fmla="*/ 1219200 h 3311525"/>
                <a:gd name="connsiteX127" fmla="*/ 2092325 w 2470151"/>
                <a:gd name="connsiteY127" fmla="*/ 1280066 h 3311525"/>
                <a:gd name="connsiteX128" fmla="*/ 2092325 w 2470151"/>
                <a:gd name="connsiteY128" fmla="*/ 1491133 h 3311525"/>
                <a:gd name="connsiteX129" fmla="*/ 2092325 w 2470151"/>
                <a:gd name="connsiteY129" fmla="*/ 1568883 h 3311525"/>
                <a:gd name="connsiteX130" fmla="*/ 2092325 w 2470151"/>
                <a:gd name="connsiteY130" fmla="*/ 1581944 h 3311525"/>
                <a:gd name="connsiteX131" fmla="*/ 2092325 w 2470151"/>
                <a:gd name="connsiteY131" fmla="*/ 1675852 h 3311525"/>
                <a:gd name="connsiteX132" fmla="*/ 2092325 w 2470151"/>
                <a:gd name="connsiteY132" fmla="*/ 1781375 h 3311525"/>
                <a:gd name="connsiteX133" fmla="*/ 2092325 w 2470151"/>
                <a:gd name="connsiteY133" fmla="*/ 1817250 h 3311525"/>
                <a:gd name="connsiteX134" fmla="*/ 2092325 w 2470151"/>
                <a:gd name="connsiteY134" fmla="*/ 1879600 h 3311525"/>
                <a:gd name="connsiteX135" fmla="*/ 2092325 w 2470151"/>
                <a:gd name="connsiteY135" fmla="*/ 1940998 h 3311525"/>
                <a:gd name="connsiteX136" fmla="*/ 2092325 w 2470151"/>
                <a:gd name="connsiteY136" fmla="*/ 1967342 h 3311525"/>
                <a:gd name="connsiteX137" fmla="*/ 2092325 w 2470151"/>
                <a:gd name="connsiteY137" fmla="*/ 2035724 h 3311525"/>
                <a:gd name="connsiteX138" fmla="*/ 2092325 w 2470151"/>
                <a:gd name="connsiteY138" fmla="*/ 2118625 h 3311525"/>
                <a:gd name="connsiteX139" fmla="*/ 2092325 w 2470151"/>
                <a:gd name="connsiteY139" fmla="*/ 2128553 h 3311525"/>
                <a:gd name="connsiteX140" fmla="*/ 2092325 w 2470151"/>
                <a:gd name="connsiteY140" fmla="*/ 2180432 h 3311525"/>
                <a:gd name="connsiteX141" fmla="*/ 2092325 w 2470151"/>
                <a:gd name="connsiteY141" fmla="*/ 2190490 h 3311525"/>
                <a:gd name="connsiteX142" fmla="*/ 2092325 w 2470151"/>
                <a:gd name="connsiteY142" fmla="*/ 2266776 h 3311525"/>
                <a:gd name="connsiteX143" fmla="*/ 2092325 w 2470151"/>
                <a:gd name="connsiteY143" fmla="*/ 2285765 h 3311525"/>
                <a:gd name="connsiteX144" fmla="*/ 2092325 w 2470151"/>
                <a:gd name="connsiteY144" fmla="*/ 2357363 h 3311525"/>
                <a:gd name="connsiteX145" fmla="*/ 2092325 w 2470151"/>
                <a:gd name="connsiteY145" fmla="*/ 2383779 h 3311525"/>
                <a:gd name="connsiteX146" fmla="*/ 2092325 w 2470151"/>
                <a:gd name="connsiteY146" fmla="*/ 2408664 h 3311525"/>
                <a:gd name="connsiteX147" fmla="*/ 2092325 w 2470151"/>
                <a:gd name="connsiteY147" fmla="*/ 2479134 h 3311525"/>
                <a:gd name="connsiteX148" fmla="*/ 2092325 w 2470151"/>
                <a:gd name="connsiteY148" fmla="*/ 2481331 h 3311525"/>
                <a:gd name="connsiteX149" fmla="*/ 2092325 w 2470151"/>
                <a:gd name="connsiteY149" fmla="*/ 2776049 h 3311525"/>
                <a:gd name="connsiteX150" fmla="*/ 2031573 w 2470151"/>
                <a:gd name="connsiteY150" fmla="*/ 2836863 h 3311525"/>
                <a:gd name="connsiteX151" fmla="*/ 1521253 w 2470151"/>
                <a:gd name="connsiteY151" fmla="*/ 2836863 h 3311525"/>
                <a:gd name="connsiteX152" fmla="*/ 1460500 w 2470151"/>
                <a:gd name="connsiteY152" fmla="*/ 2776049 h 3311525"/>
                <a:gd name="connsiteX153" fmla="*/ 1460500 w 2470151"/>
                <a:gd name="connsiteY153" fmla="*/ 2540000 h 3311525"/>
                <a:gd name="connsiteX154" fmla="*/ 1420800 w 2470151"/>
                <a:gd name="connsiteY154" fmla="*/ 2540000 h 3311525"/>
                <a:gd name="connsiteX155" fmla="*/ 1147343 w 2470151"/>
                <a:gd name="connsiteY155" fmla="*/ 2540000 h 3311525"/>
                <a:gd name="connsiteX156" fmla="*/ 1010444 w 2470151"/>
                <a:gd name="connsiteY156" fmla="*/ 2540000 h 3311525"/>
                <a:gd name="connsiteX157" fmla="*/ 999110 w 2470151"/>
                <a:gd name="connsiteY157" fmla="*/ 2540000 h 3311525"/>
                <a:gd name="connsiteX158" fmla="*/ 502136 w 2470151"/>
                <a:gd name="connsiteY158" fmla="*/ 2540000 h 3311525"/>
                <a:gd name="connsiteX159" fmla="*/ 441325 w 2470151"/>
                <a:gd name="connsiteY159" fmla="*/ 2479134 h 3311525"/>
                <a:gd name="connsiteX160" fmla="*/ 441325 w 2470151"/>
                <a:gd name="connsiteY160" fmla="*/ 2219487 h 3311525"/>
                <a:gd name="connsiteX161" fmla="*/ 441325 w 2470151"/>
                <a:gd name="connsiteY161" fmla="*/ 2180432 h 3311525"/>
                <a:gd name="connsiteX162" fmla="*/ 441325 w 2470151"/>
                <a:gd name="connsiteY162" fmla="*/ 2105057 h 3311525"/>
                <a:gd name="connsiteX163" fmla="*/ 441325 w 2470151"/>
                <a:gd name="connsiteY163" fmla="*/ 2000319 h 3311525"/>
                <a:gd name="connsiteX164" fmla="*/ 441325 w 2470151"/>
                <a:gd name="connsiteY164" fmla="*/ 1879600 h 3311525"/>
                <a:gd name="connsiteX165" fmla="*/ 441325 w 2470151"/>
                <a:gd name="connsiteY165" fmla="*/ 1818202 h 3311525"/>
                <a:gd name="connsiteX166" fmla="*/ 441325 w 2470151"/>
                <a:gd name="connsiteY166" fmla="*/ 1669705 h 3311525"/>
                <a:gd name="connsiteX167" fmla="*/ 441325 w 2470151"/>
                <a:gd name="connsiteY167" fmla="*/ 1581944 h 3311525"/>
                <a:gd name="connsiteX168" fmla="*/ 441325 w 2470151"/>
                <a:gd name="connsiteY168" fmla="*/ 1572807 h 3311525"/>
                <a:gd name="connsiteX169" fmla="*/ 441325 w 2470151"/>
                <a:gd name="connsiteY169" fmla="*/ 1280066 h 3311525"/>
                <a:gd name="connsiteX170" fmla="*/ 502136 w 2470151"/>
                <a:gd name="connsiteY170" fmla="*/ 1219200 h 3311525"/>
                <a:gd name="connsiteX171" fmla="*/ 502116 w 2470151"/>
                <a:gd name="connsiteY171" fmla="*/ 946150 h 3311525"/>
                <a:gd name="connsiteX172" fmla="*/ 1520360 w 2470151"/>
                <a:gd name="connsiteY172" fmla="*/ 946150 h 3311525"/>
                <a:gd name="connsiteX173" fmla="*/ 1581150 w 2470151"/>
                <a:gd name="connsiteY173" fmla="*/ 1007269 h 3311525"/>
                <a:gd name="connsiteX174" fmla="*/ 1520360 w 2470151"/>
                <a:gd name="connsiteY174" fmla="*/ 1068388 h 3311525"/>
                <a:gd name="connsiteX175" fmla="*/ 502116 w 2470151"/>
                <a:gd name="connsiteY175" fmla="*/ 1068388 h 3311525"/>
                <a:gd name="connsiteX176" fmla="*/ 441325 w 2470151"/>
                <a:gd name="connsiteY176" fmla="*/ 1007269 h 3311525"/>
                <a:gd name="connsiteX177" fmla="*/ 502116 w 2470151"/>
                <a:gd name="connsiteY177" fmla="*/ 946150 h 3311525"/>
                <a:gd name="connsiteX178" fmla="*/ 502098 w 2470151"/>
                <a:gd name="connsiteY178" fmla="*/ 690563 h 3311525"/>
                <a:gd name="connsiteX179" fmla="*/ 1264791 w 2470151"/>
                <a:gd name="connsiteY179" fmla="*/ 690563 h 3311525"/>
                <a:gd name="connsiteX180" fmla="*/ 1325563 w 2470151"/>
                <a:gd name="connsiteY180" fmla="*/ 751682 h 3311525"/>
                <a:gd name="connsiteX181" fmla="*/ 1264791 w 2470151"/>
                <a:gd name="connsiteY181" fmla="*/ 812801 h 3311525"/>
                <a:gd name="connsiteX182" fmla="*/ 502098 w 2470151"/>
                <a:gd name="connsiteY182" fmla="*/ 812801 h 3311525"/>
                <a:gd name="connsiteX183" fmla="*/ 441325 w 2470151"/>
                <a:gd name="connsiteY183" fmla="*/ 751682 h 3311525"/>
                <a:gd name="connsiteX184" fmla="*/ 502098 w 2470151"/>
                <a:gd name="connsiteY184" fmla="*/ 690563 h 3311525"/>
                <a:gd name="connsiteX185" fmla="*/ 502153 w 2470151"/>
                <a:gd name="connsiteY185" fmla="*/ 454025 h 3311525"/>
                <a:gd name="connsiteX186" fmla="*/ 994860 w 2470151"/>
                <a:gd name="connsiteY186" fmla="*/ 454025 h 3311525"/>
                <a:gd name="connsiteX187" fmla="*/ 1055688 w 2470151"/>
                <a:gd name="connsiteY187" fmla="*/ 514350 h 3311525"/>
                <a:gd name="connsiteX188" fmla="*/ 994860 w 2470151"/>
                <a:gd name="connsiteY188" fmla="*/ 574675 h 3311525"/>
                <a:gd name="connsiteX189" fmla="*/ 502153 w 2470151"/>
                <a:gd name="connsiteY189" fmla="*/ 574675 h 3311525"/>
                <a:gd name="connsiteX190" fmla="*/ 441325 w 2470151"/>
                <a:gd name="connsiteY190" fmla="*/ 514350 h 3311525"/>
                <a:gd name="connsiteX191" fmla="*/ 502153 w 2470151"/>
                <a:gd name="connsiteY191" fmla="*/ 454025 h 3311525"/>
                <a:gd name="connsiteX192" fmla="*/ 1901273 w 2470151"/>
                <a:gd name="connsiteY192" fmla="*/ 207410 h 3311525"/>
                <a:gd name="connsiteX193" fmla="*/ 1901273 w 2470151"/>
                <a:gd name="connsiteY193" fmla="*/ 228534 h 3311525"/>
                <a:gd name="connsiteX194" fmla="*/ 1901273 w 2470151"/>
                <a:gd name="connsiteY194" fmla="*/ 568878 h 3311525"/>
                <a:gd name="connsiteX195" fmla="*/ 2244222 w 2470151"/>
                <a:gd name="connsiteY195" fmla="*/ 568878 h 3311525"/>
                <a:gd name="connsiteX196" fmla="*/ 2262740 w 2470151"/>
                <a:gd name="connsiteY196" fmla="*/ 568878 h 3311525"/>
                <a:gd name="connsiteX197" fmla="*/ 122238 w 2470151"/>
                <a:gd name="connsiteY197" fmla="*/ 122238 h 3311525"/>
                <a:gd name="connsiteX198" fmla="*/ 122238 w 2470151"/>
                <a:gd name="connsiteY198" fmla="*/ 3190876 h 3311525"/>
                <a:gd name="connsiteX199" fmla="*/ 2347913 w 2470151"/>
                <a:gd name="connsiteY199" fmla="*/ 3190876 h 3311525"/>
                <a:gd name="connsiteX200" fmla="*/ 2347913 w 2470151"/>
                <a:gd name="connsiteY200" fmla="*/ 690563 h 3311525"/>
                <a:gd name="connsiteX201" fmla="*/ 2309172 w 2470151"/>
                <a:gd name="connsiteY201" fmla="*/ 690563 h 3311525"/>
                <a:gd name="connsiteX202" fmla="*/ 1840431 w 2470151"/>
                <a:gd name="connsiteY202" fmla="*/ 690563 h 3311525"/>
                <a:gd name="connsiteX203" fmla="*/ 1779588 w 2470151"/>
                <a:gd name="connsiteY203" fmla="*/ 629721 h 3311525"/>
                <a:gd name="connsiteX204" fmla="*/ 1779588 w 2470151"/>
                <a:gd name="connsiteY204" fmla="*/ 131952 h 3311525"/>
                <a:gd name="connsiteX205" fmla="*/ 1779588 w 2470151"/>
                <a:gd name="connsiteY205" fmla="*/ 122238 h 3311525"/>
                <a:gd name="connsiteX206" fmla="*/ 60841 w 2470151"/>
                <a:gd name="connsiteY206" fmla="*/ 0 h 3311525"/>
                <a:gd name="connsiteX207" fmla="*/ 1836968 w 2470151"/>
                <a:gd name="connsiteY207" fmla="*/ 0 h 3311525"/>
                <a:gd name="connsiteX208" fmla="*/ 1840430 w 2470151"/>
                <a:gd name="connsiteY208" fmla="*/ 0 h 3311525"/>
                <a:gd name="connsiteX209" fmla="*/ 1840431 w 2470151"/>
                <a:gd name="connsiteY209" fmla="*/ 0 h 3311525"/>
                <a:gd name="connsiteX210" fmla="*/ 1840431 w 2470151"/>
                <a:gd name="connsiteY210" fmla="*/ 0 h 3311525"/>
                <a:gd name="connsiteX211" fmla="*/ 1840444 w 2470151"/>
                <a:gd name="connsiteY211" fmla="*/ 0 h 3311525"/>
                <a:gd name="connsiteX212" fmla="*/ 1865161 w 2470151"/>
                <a:gd name="connsiteY212" fmla="*/ 4562 h 3311525"/>
                <a:gd name="connsiteX213" fmla="*/ 1876125 w 2470151"/>
                <a:gd name="connsiteY213" fmla="*/ 12957 h 3311525"/>
                <a:gd name="connsiteX214" fmla="*/ 1883401 w 2470151"/>
                <a:gd name="connsiteY214" fmla="*/ 17873 h 3311525"/>
                <a:gd name="connsiteX215" fmla="*/ 1884922 w 2470151"/>
                <a:gd name="connsiteY215" fmla="*/ 20124 h 3311525"/>
                <a:gd name="connsiteX216" fmla="*/ 1983703 w 2470151"/>
                <a:gd name="connsiteY216" fmla="*/ 118342 h 3311525"/>
                <a:gd name="connsiteX217" fmla="*/ 2454940 w 2470151"/>
                <a:gd name="connsiteY217" fmla="*/ 586891 h 3311525"/>
                <a:gd name="connsiteX218" fmla="*/ 2463504 w 2470151"/>
                <a:gd name="connsiteY218" fmla="*/ 602537 h 3311525"/>
                <a:gd name="connsiteX219" fmla="*/ 2465778 w 2470151"/>
                <a:gd name="connsiteY219" fmla="*/ 606097 h 3311525"/>
                <a:gd name="connsiteX220" fmla="*/ 2465945 w 2470151"/>
                <a:gd name="connsiteY220" fmla="*/ 606995 h 3311525"/>
                <a:gd name="connsiteX221" fmla="*/ 2465968 w 2470151"/>
                <a:gd name="connsiteY221" fmla="*/ 607037 h 3311525"/>
                <a:gd name="connsiteX222" fmla="*/ 2470150 w 2470151"/>
                <a:gd name="connsiteY222" fmla="*/ 629464 h 3311525"/>
                <a:gd name="connsiteX223" fmla="*/ 2470150 w 2470151"/>
                <a:gd name="connsiteY223" fmla="*/ 629715 h 3311525"/>
                <a:gd name="connsiteX224" fmla="*/ 2470151 w 2470151"/>
                <a:gd name="connsiteY224" fmla="*/ 629721 h 3311525"/>
                <a:gd name="connsiteX225" fmla="*/ 2470150 w 2470151"/>
                <a:gd name="connsiteY225" fmla="*/ 629726 h 3311525"/>
                <a:gd name="connsiteX226" fmla="*/ 2470150 w 2470151"/>
                <a:gd name="connsiteY226" fmla="*/ 867606 h 3311525"/>
                <a:gd name="connsiteX227" fmla="*/ 2470150 w 2470151"/>
                <a:gd name="connsiteY227" fmla="*/ 3250707 h 3311525"/>
                <a:gd name="connsiteX228" fmla="*/ 2409309 w 2470151"/>
                <a:gd name="connsiteY228" fmla="*/ 3311525 h 3311525"/>
                <a:gd name="connsiteX229" fmla="*/ 60841 w 2470151"/>
                <a:gd name="connsiteY229" fmla="*/ 3311525 h 3311525"/>
                <a:gd name="connsiteX230" fmla="*/ 0 w 2470151"/>
                <a:gd name="connsiteY230" fmla="*/ 3250707 h 3311525"/>
                <a:gd name="connsiteX231" fmla="*/ 0 w 2470151"/>
                <a:gd name="connsiteY231" fmla="*/ 60818 h 3311525"/>
                <a:gd name="connsiteX232" fmla="*/ 60841 w 2470151"/>
                <a:gd name="connsiteY232" fmla="*/ 0 h 331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Lst>
              <a:rect l="l" t="t" r="r" b="b"/>
              <a:pathLst>
                <a:path w="2470151" h="3311525">
                  <a:moveTo>
                    <a:pt x="1582005" y="2540000"/>
                  </a:moveTo>
                  <a:lnTo>
                    <a:pt x="1582005" y="2595049"/>
                  </a:lnTo>
                  <a:cubicBezTo>
                    <a:pt x="1582005" y="2715234"/>
                    <a:pt x="1582005" y="2715234"/>
                    <a:pt x="1582005" y="2715234"/>
                  </a:cubicBezTo>
                  <a:cubicBezTo>
                    <a:pt x="1970820" y="2715234"/>
                    <a:pt x="1970820" y="2715234"/>
                    <a:pt x="1970820" y="2715234"/>
                  </a:cubicBezTo>
                  <a:lnTo>
                    <a:pt x="1970820" y="2540000"/>
                  </a:lnTo>
                  <a:lnTo>
                    <a:pt x="1892570" y="2540000"/>
                  </a:lnTo>
                  <a:cubicBezTo>
                    <a:pt x="1802865" y="2540000"/>
                    <a:pt x="1718947" y="2540000"/>
                    <a:pt x="1640443" y="2540000"/>
                  </a:cubicBezTo>
                  <a:close/>
                  <a:moveTo>
                    <a:pt x="1582005" y="2241551"/>
                  </a:moveTo>
                  <a:lnTo>
                    <a:pt x="1582005" y="2248858"/>
                  </a:lnTo>
                  <a:cubicBezTo>
                    <a:pt x="1582005" y="2291256"/>
                    <a:pt x="1582005" y="2329799"/>
                    <a:pt x="1582005" y="2364839"/>
                  </a:cubicBezTo>
                  <a:lnTo>
                    <a:pt x="1582005" y="2417763"/>
                  </a:lnTo>
                  <a:lnTo>
                    <a:pt x="1970820" y="2417763"/>
                  </a:lnTo>
                  <a:lnTo>
                    <a:pt x="1970820" y="2336849"/>
                  </a:lnTo>
                  <a:lnTo>
                    <a:pt x="1970820" y="2241551"/>
                  </a:lnTo>
                  <a:lnTo>
                    <a:pt x="1892569" y="2241551"/>
                  </a:lnTo>
                  <a:cubicBezTo>
                    <a:pt x="1812675" y="2241551"/>
                    <a:pt x="1737372" y="2241551"/>
                    <a:pt x="1666396" y="2241551"/>
                  </a:cubicBezTo>
                  <a:close/>
                  <a:moveTo>
                    <a:pt x="1071563" y="2241551"/>
                  </a:moveTo>
                  <a:lnTo>
                    <a:pt x="1071563" y="2265725"/>
                  </a:lnTo>
                  <a:cubicBezTo>
                    <a:pt x="1071563" y="2336862"/>
                    <a:pt x="1071563" y="2384286"/>
                    <a:pt x="1071563" y="2415902"/>
                  </a:cubicBezTo>
                  <a:lnTo>
                    <a:pt x="1071563" y="2417763"/>
                  </a:lnTo>
                  <a:lnTo>
                    <a:pt x="1460500" y="2417763"/>
                  </a:lnTo>
                  <a:lnTo>
                    <a:pt x="1460500" y="2282241"/>
                  </a:lnTo>
                  <a:lnTo>
                    <a:pt x="1460500" y="2241551"/>
                  </a:lnTo>
                  <a:lnTo>
                    <a:pt x="1290351" y="2241551"/>
                  </a:lnTo>
                  <a:cubicBezTo>
                    <a:pt x="1235627" y="2241551"/>
                    <a:pt x="1184703" y="2241551"/>
                    <a:pt x="1137314" y="2241551"/>
                  </a:cubicBezTo>
                  <a:close/>
                  <a:moveTo>
                    <a:pt x="563563" y="2241551"/>
                  </a:moveTo>
                  <a:lnTo>
                    <a:pt x="563563" y="2417763"/>
                  </a:lnTo>
                  <a:lnTo>
                    <a:pt x="949325" y="2417763"/>
                  </a:lnTo>
                  <a:lnTo>
                    <a:pt x="949325" y="2268067"/>
                  </a:lnTo>
                  <a:lnTo>
                    <a:pt x="949325" y="2241551"/>
                  </a:lnTo>
                  <a:lnTo>
                    <a:pt x="893297" y="2241551"/>
                  </a:lnTo>
                  <a:cubicBezTo>
                    <a:pt x="733222" y="2241551"/>
                    <a:pt x="638654" y="2241551"/>
                    <a:pt x="582787" y="2241551"/>
                  </a:cubicBezTo>
                  <a:close/>
                  <a:moveTo>
                    <a:pt x="1582005" y="1939925"/>
                  </a:moveTo>
                  <a:lnTo>
                    <a:pt x="1582005" y="1945416"/>
                  </a:lnTo>
                  <a:cubicBezTo>
                    <a:pt x="1582005" y="2004632"/>
                    <a:pt x="1582005" y="2059294"/>
                    <a:pt x="1582005" y="2109751"/>
                  </a:cubicBezTo>
                  <a:lnTo>
                    <a:pt x="1582005" y="2119313"/>
                  </a:lnTo>
                  <a:lnTo>
                    <a:pt x="1605040" y="2119313"/>
                  </a:lnTo>
                  <a:cubicBezTo>
                    <a:pt x="1786722" y="2119313"/>
                    <a:pt x="1891006" y="2119313"/>
                    <a:pt x="1950864" y="2119313"/>
                  </a:cubicBezTo>
                  <a:lnTo>
                    <a:pt x="1970820" y="2119313"/>
                  </a:lnTo>
                  <a:lnTo>
                    <a:pt x="1970820" y="2052500"/>
                  </a:lnTo>
                  <a:cubicBezTo>
                    <a:pt x="1970820" y="2012198"/>
                    <a:pt x="1970820" y="1975255"/>
                    <a:pt x="1970820" y="1941391"/>
                  </a:cubicBezTo>
                  <a:lnTo>
                    <a:pt x="1970820" y="1939925"/>
                  </a:lnTo>
                  <a:lnTo>
                    <a:pt x="1892569" y="1939925"/>
                  </a:lnTo>
                  <a:cubicBezTo>
                    <a:pt x="1812675" y="1939925"/>
                    <a:pt x="1737372" y="1939925"/>
                    <a:pt x="1666396" y="1939925"/>
                  </a:cubicBezTo>
                  <a:close/>
                  <a:moveTo>
                    <a:pt x="1071563" y="1939925"/>
                  </a:moveTo>
                  <a:lnTo>
                    <a:pt x="1071563" y="1973277"/>
                  </a:lnTo>
                  <a:cubicBezTo>
                    <a:pt x="1071563" y="2015432"/>
                    <a:pt x="1071563" y="2054074"/>
                    <a:pt x="1071563" y="2089495"/>
                  </a:cubicBezTo>
                  <a:lnTo>
                    <a:pt x="1071563" y="2119313"/>
                  </a:lnTo>
                  <a:lnTo>
                    <a:pt x="1187300" y="2119313"/>
                  </a:lnTo>
                  <a:cubicBezTo>
                    <a:pt x="1244586" y="2119313"/>
                    <a:pt x="1297985" y="2119313"/>
                    <a:pt x="1347760" y="2119313"/>
                  </a:cubicBezTo>
                  <a:lnTo>
                    <a:pt x="1460500" y="2119313"/>
                  </a:lnTo>
                  <a:lnTo>
                    <a:pt x="1460500" y="2082453"/>
                  </a:lnTo>
                  <a:lnTo>
                    <a:pt x="1460500" y="1939925"/>
                  </a:lnTo>
                  <a:lnTo>
                    <a:pt x="1290351" y="1939925"/>
                  </a:lnTo>
                  <a:cubicBezTo>
                    <a:pt x="1235627" y="1939925"/>
                    <a:pt x="1184703" y="1939925"/>
                    <a:pt x="1137314" y="1939925"/>
                  </a:cubicBezTo>
                  <a:close/>
                  <a:moveTo>
                    <a:pt x="563563" y="1939925"/>
                  </a:moveTo>
                  <a:lnTo>
                    <a:pt x="563563" y="2119313"/>
                  </a:lnTo>
                  <a:lnTo>
                    <a:pt x="641081" y="2119313"/>
                  </a:lnTo>
                  <a:cubicBezTo>
                    <a:pt x="747606" y="2119313"/>
                    <a:pt x="845970" y="2119313"/>
                    <a:pt x="936798" y="2119313"/>
                  </a:cubicBezTo>
                  <a:lnTo>
                    <a:pt x="949325" y="2119313"/>
                  </a:lnTo>
                  <a:lnTo>
                    <a:pt x="949325" y="2083348"/>
                  </a:lnTo>
                  <a:lnTo>
                    <a:pt x="949325" y="1939925"/>
                  </a:lnTo>
                  <a:lnTo>
                    <a:pt x="893297" y="1939925"/>
                  </a:lnTo>
                  <a:cubicBezTo>
                    <a:pt x="733222" y="1939925"/>
                    <a:pt x="638654" y="1939925"/>
                    <a:pt x="582787" y="1939925"/>
                  </a:cubicBezTo>
                  <a:close/>
                  <a:moveTo>
                    <a:pt x="1582005" y="1643063"/>
                  </a:moveTo>
                  <a:lnTo>
                    <a:pt x="1582005" y="1753749"/>
                  </a:lnTo>
                  <a:lnTo>
                    <a:pt x="1582005" y="1819275"/>
                  </a:lnTo>
                  <a:lnTo>
                    <a:pt x="1605040" y="1819275"/>
                  </a:lnTo>
                  <a:cubicBezTo>
                    <a:pt x="1786722" y="1819275"/>
                    <a:pt x="1891006" y="1819275"/>
                    <a:pt x="1950864" y="1819275"/>
                  </a:cubicBezTo>
                  <a:lnTo>
                    <a:pt x="1970820" y="1819275"/>
                  </a:lnTo>
                  <a:lnTo>
                    <a:pt x="1970820" y="1772909"/>
                  </a:lnTo>
                  <a:cubicBezTo>
                    <a:pt x="1970820" y="1727570"/>
                    <a:pt x="1970820" y="1692306"/>
                    <a:pt x="1970820" y="1664879"/>
                  </a:cubicBezTo>
                  <a:lnTo>
                    <a:pt x="1970820" y="1643063"/>
                  </a:lnTo>
                  <a:lnTo>
                    <a:pt x="1892569" y="1643063"/>
                  </a:lnTo>
                  <a:cubicBezTo>
                    <a:pt x="1812675" y="1643063"/>
                    <a:pt x="1737372" y="1643063"/>
                    <a:pt x="1666396" y="1643063"/>
                  </a:cubicBezTo>
                  <a:close/>
                  <a:moveTo>
                    <a:pt x="1071563" y="1643063"/>
                  </a:moveTo>
                  <a:lnTo>
                    <a:pt x="1071563" y="1675852"/>
                  </a:lnTo>
                  <a:lnTo>
                    <a:pt x="1071563" y="1819275"/>
                  </a:lnTo>
                  <a:lnTo>
                    <a:pt x="1187300" y="1819275"/>
                  </a:lnTo>
                  <a:cubicBezTo>
                    <a:pt x="1244586" y="1819275"/>
                    <a:pt x="1297985" y="1819275"/>
                    <a:pt x="1347760" y="1819275"/>
                  </a:cubicBezTo>
                  <a:lnTo>
                    <a:pt x="1460500" y="1819275"/>
                  </a:lnTo>
                  <a:lnTo>
                    <a:pt x="1460500" y="1766153"/>
                  </a:lnTo>
                  <a:cubicBezTo>
                    <a:pt x="1460500" y="1721958"/>
                    <a:pt x="1460500" y="1681782"/>
                    <a:pt x="1460500" y="1645257"/>
                  </a:cubicBezTo>
                  <a:lnTo>
                    <a:pt x="1460500" y="1643063"/>
                  </a:lnTo>
                  <a:lnTo>
                    <a:pt x="1290351" y="1643063"/>
                  </a:lnTo>
                  <a:cubicBezTo>
                    <a:pt x="1235627" y="1643063"/>
                    <a:pt x="1184703" y="1643063"/>
                    <a:pt x="1137314" y="1643063"/>
                  </a:cubicBezTo>
                  <a:close/>
                  <a:moveTo>
                    <a:pt x="563563" y="1643063"/>
                  </a:moveTo>
                  <a:lnTo>
                    <a:pt x="563563" y="1819275"/>
                  </a:lnTo>
                  <a:lnTo>
                    <a:pt x="641081" y="1819275"/>
                  </a:lnTo>
                  <a:cubicBezTo>
                    <a:pt x="747606" y="1819275"/>
                    <a:pt x="845970" y="1819275"/>
                    <a:pt x="936798" y="1819275"/>
                  </a:cubicBezTo>
                  <a:lnTo>
                    <a:pt x="949325" y="1819275"/>
                  </a:lnTo>
                  <a:lnTo>
                    <a:pt x="949325" y="1785923"/>
                  </a:lnTo>
                  <a:cubicBezTo>
                    <a:pt x="949325" y="1743768"/>
                    <a:pt x="949325" y="1705126"/>
                    <a:pt x="949325" y="1669705"/>
                  </a:cubicBezTo>
                  <a:lnTo>
                    <a:pt x="949325" y="1643063"/>
                  </a:lnTo>
                  <a:lnTo>
                    <a:pt x="893297" y="1643063"/>
                  </a:lnTo>
                  <a:cubicBezTo>
                    <a:pt x="733222" y="1643063"/>
                    <a:pt x="638654" y="1643063"/>
                    <a:pt x="582787" y="1643063"/>
                  </a:cubicBezTo>
                  <a:close/>
                  <a:moveTo>
                    <a:pt x="1582005" y="1341438"/>
                  </a:moveTo>
                  <a:lnTo>
                    <a:pt x="1582005" y="1520825"/>
                  </a:lnTo>
                  <a:lnTo>
                    <a:pt x="1605040" y="1520825"/>
                  </a:lnTo>
                  <a:cubicBezTo>
                    <a:pt x="1786722" y="1520825"/>
                    <a:pt x="1891006" y="1520825"/>
                    <a:pt x="1950864" y="1520825"/>
                  </a:cubicBezTo>
                  <a:lnTo>
                    <a:pt x="1971676" y="1520825"/>
                  </a:lnTo>
                  <a:lnTo>
                    <a:pt x="1971676" y="1341438"/>
                  </a:lnTo>
                  <a:close/>
                  <a:moveTo>
                    <a:pt x="1071563" y="1341438"/>
                  </a:moveTo>
                  <a:lnTo>
                    <a:pt x="1071563" y="1491133"/>
                  </a:lnTo>
                  <a:lnTo>
                    <a:pt x="1071563" y="1520825"/>
                  </a:lnTo>
                  <a:lnTo>
                    <a:pt x="1187300" y="1520825"/>
                  </a:lnTo>
                  <a:cubicBezTo>
                    <a:pt x="1244586" y="1520825"/>
                    <a:pt x="1297985" y="1520825"/>
                    <a:pt x="1347760" y="1520825"/>
                  </a:cubicBezTo>
                  <a:lnTo>
                    <a:pt x="1460500" y="1520825"/>
                  </a:lnTo>
                  <a:lnTo>
                    <a:pt x="1460500" y="1467019"/>
                  </a:lnTo>
                  <a:cubicBezTo>
                    <a:pt x="1460500" y="1420268"/>
                    <a:pt x="1460500" y="1385205"/>
                    <a:pt x="1460500" y="1358907"/>
                  </a:cubicBezTo>
                  <a:lnTo>
                    <a:pt x="1460500" y="1341438"/>
                  </a:lnTo>
                  <a:close/>
                  <a:moveTo>
                    <a:pt x="563563" y="1341438"/>
                  </a:moveTo>
                  <a:lnTo>
                    <a:pt x="563563" y="1520825"/>
                  </a:lnTo>
                  <a:lnTo>
                    <a:pt x="641081" y="1520825"/>
                  </a:lnTo>
                  <a:cubicBezTo>
                    <a:pt x="747606" y="1520825"/>
                    <a:pt x="845970" y="1520825"/>
                    <a:pt x="936798" y="1520825"/>
                  </a:cubicBezTo>
                  <a:lnTo>
                    <a:pt x="949325" y="1520825"/>
                  </a:lnTo>
                  <a:lnTo>
                    <a:pt x="949325" y="1493475"/>
                  </a:lnTo>
                  <a:cubicBezTo>
                    <a:pt x="949325" y="1422339"/>
                    <a:pt x="949325" y="1374915"/>
                    <a:pt x="949325" y="1343298"/>
                  </a:cubicBezTo>
                  <a:lnTo>
                    <a:pt x="949325" y="1341438"/>
                  </a:lnTo>
                  <a:close/>
                  <a:moveTo>
                    <a:pt x="502136" y="1219200"/>
                  </a:moveTo>
                  <a:cubicBezTo>
                    <a:pt x="693309" y="1219200"/>
                    <a:pt x="860584" y="1219200"/>
                    <a:pt x="1006951" y="1219200"/>
                  </a:cubicBezTo>
                  <a:lnTo>
                    <a:pt x="1010444" y="1219200"/>
                  </a:lnTo>
                  <a:lnTo>
                    <a:pt x="1112852" y="1219200"/>
                  </a:lnTo>
                  <a:cubicBezTo>
                    <a:pt x="1227685" y="1219200"/>
                    <a:pt x="1328164" y="1219200"/>
                    <a:pt x="1416083" y="1219200"/>
                  </a:cubicBezTo>
                  <a:lnTo>
                    <a:pt x="1521253" y="1219200"/>
                  </a:lnTo>
                  <a:lnTo>
                    <a:pt x="1538765" y="1219200"/>
                  </a:lnTo>
                  <a:cubicBezTo>
                    <a:pt x="2031515" y="1219200"/>
                    <a:pt x="2031515" y="1219200"/>
                    <a:pt x="2031515" y="1219200"/>
                  </a:cubicBezTo>
                  <a:cubicBezTo>
                    <a:pt x="2064961" y="1219200"/>
                    <a:pt x="2092325" y="1246590"/>
                    <a:pt x="2092325" y="1280066"/>
                  </a:cubicBezTo>
                  <a:cubicBezTo>
                    <a:pt x="2092325" y="1355008"/>
                    <a:pt x="2092325" y="1425266"/>
                    <a:pt x="2092325" y="1491133"/>
                  </a:cubicBezTo>
                  <a:lnTo>
                    <a:pt x="2092325" y="1568883"/>
                  </a:lnTo>
                  <a:lnTo>
                    <a:pt x="2092325" y="1581944"/>
                  </a:lnTo>
                  <a:lnTo>
                    <a:pt x="2092325" y="1675852"/>
                  </a:lnTo>
                  <a:lnTo>
                    <a:pt x="2092325" y="1781375"/>
                  </a:lnTo>
                  <a:lnTo>
                    <a:pt x="2092325" y="1817250"/>
                  </a:lnTo>
                  <a:lnTo>
                    <a:pt x="2092325" y="1879600"/>
                  </a:lnTo>
                  <a:lnTo>
                    <a:pt x="2092325" y="1940998"/>
                  </a:lnTo>
                  <a:lnTo>
                    <a:pt x="2092325" y="1967342"/>
                  </a:lnTo>
                  <a:lnTo>
                    <a:pt x="2092325" y="2035724"/>
                  </a:lnTo>
                  <a:cubicBezTo>
                    <a:pt x="2092325" y="2065285"/>
                    <a:pt x="2092325" y="2092874"/>
                    <a:pt x="2092325" y="2118625"/>
                  </a:cubicBezTo>
                  <a:lnTo>
                    <a:pt x="2092325" y="2128553"/>
                  </a:lnTo>
                  <a:lnTo>
                    <a:pt x="2092325" y="2180432"/>
                  </a:lnTo>
                  <a:lnTo>
                    <a:pt x="2092325" y="2190490"/>
                  </a:lnTo>
                  <a:lnTo>
                    <a:pt x="2092325" y="2266776"/>
                  </a:lnTo>
                  <a:lnTo>
                    <a:pt x="2092325" y="2285765"/>
                  </a:lnTo>
                  <a:cubicBezTo>
                    <a:pt x="2092325" y="2313389"/>
                    <a:pt x="2092325" y="2337067"/>
                    <a:pt x="2092325" y="2357363"/>
                  </a:cubicBezTo>
                  <a:lnTo>
                    <a:pt x="2092325" y="2383779"/>
                  </a:lnTo>
                  <a:lnTo>
                    <a:pt x="2092325" y="2408664"/>
                  </a:lnTo>
                  <a:cubicBezTo>
                    <a:pt x="2092325" y="2479134"/>
                    <a:pt x="2092325" y="2479134"/>
                    <a:pt x="2092325" y="2479134"/>
                  </a:cubicBezTo>
                  <a:lnTo>
                    <a:pt x="2092325" y="2481331"/>
                  </a:lnTo>
                  <a:cubicBezTo>
                    <a:pt x="2092325" y="2776049"/>
                    <a:pt x="2092325" y="2776049"/>
                    <a:pt x="2092325" y="2776049"/>
                  </a:cubicBezTo>
                  <a:cubicBezTo>
                    <a:pt x="2092325" y="2809497"/>
                    <a:pt x="2064987" y="2836863"/>
                    <a:pt x="2031573" y="2836863"/>
                  </a:cubicBezTo>
                  <a:cubicBezTo>
                    <a:pt x="1521253" y="2836863"/>
                    <a:pt x="1521253" y="2836863"/>
                    <a:pt x="1521253" y="2836863"/>
                  </a:cubicBezTo>
                  <a:cubicBezTo>
                    <a:pt x="1487839" y="2836863"/>
                    <a:pt x="1460500" y="2809497"/>
                    <a:pt x="1460500" y="2776049"/>
                  </a:cubicBezTo>
                  <a:lnTo>
                    <a:pt x="1460500" y="2540000"/>
                  </a:lnTo>
                  <a:lnTo>
                    <a:pt x="1420800" y="2540000"/>
                  </a:lnTo>
                  <a:cubicBezTo>
                    <a:pt x="1318726" y="2540000"/>
                    <a:pt x="1227994" y="2540000"/>
                    <a:pt x="1147343" y="2540000"/>
                  </a:cubicBezTo>
                  <a:lnTo>
                    <a:pt x="1010444" y="2540000"/>
                  </a:lnTo>
                  <a:lnTo>
                    <a:pt x="999110" y="2540000"/>
                  </a:lnTo>
                  <a:cubicBezTo>
                    <a:pt x="502136" y="2540000"/>
                    <a:pt x="502136" y="2540000"/>
                    <a:pt x="502136" y="2540000"/>
                  </a:cubicBezTo>
                  <a:cubicBezTo>
                    <a:pt x="468690" y="2540000"/>
                    <a:pt x="441325" y="2512610"/>
                    <a:pt x="441325" y="2479134"/>
                  </a:cubicBezTo>
                  <a:cubicBezTo>
                    <a:pt x="441325" y="2385457"/>
                    <a:pt x="441325" y="2299098"/>
                    <a:pt x="441325" y="2219487"/>
                  </a:cubicBezTo>
                  <a:lnTo>
                    <a:pt x="441325" y="2180432"/>
                  </a:lnTo>
                  <a:lnTo>
                    <a:pt x="441325" y="2105057"/>
                  </a:lnTo>
                  <a:cubicBezTo>
                    <a:pt x="441325" y="2068553"/>
                    <a:pt x="441325" y="2033664"/>
                    <a:pt x="441325" y="2000319"/>
                  </a:cubicBezTo>
                  <a:lnTo>
                    <a:pt x="441325" y="1879600"/>
                  </a:lnTo>
                  <a:lnTo>
                    <a:pt x="441325" y="1818202"/>
                  </a:lnTo>
                  <a:cubicBezTo>
                    <a:pt x="441325" y="1763290"/>
                    <a:pt x="441325" y="1713982"/>
                    <a:pt x="441325" y="1669705"/>
                  </a:cubicBezTo>
                  <a:lnTo>
                    <a:pt x="441325" y="1581944"/>
                  </a:lnTo>
                  <a:lnTo>
                    <a:pt x="441325" y="1572807"/>
                  </a:lnTo>
                  <a:cubicBezTo>
                    <a:pt x="441325" y="1280066"/>
                    <a:pt x="441325" y="1280066"/>
                    <a:pt x="441325" y="1280066"/>
                  </a:cubicBezTo>
                  <a:cubicBezTo>
                    <a:pt x="441325" y="1246590"/>
                    <a:pt x="468690" y="1219200"/>
                    <a:pt x="502136" y="1219200"/>
                  </a:cubicBezTo>
                  <a:close/>
                  <a:moveTo>
                    <a:pt x="502116" y="946150"/>
                  </a:moveTo>
                  <a:cubicBezTo>
                    <a:pt x="1520360" y="946150"/>
                    <a:pt x="1520360" y="946150"/>
                    <a:pt x="1520360" y="946150"/>
                  </a:cubicBezTo>
                  <a:cubicBezTo>
                    <a:pt x="1553794" y="946150"/>
                    <a:pt x="1581150" y="973654"/>
                    <a:pt x="1581150" y="1007269"/>
                  </a:cubicBezTo>
                  <a:cubicBezTo>
                    <a:pt x="1581150" y="1040885"/>
                    <a:pt x="1553794" y="1068388"/>
                    <a:pt x="1520360" y="1068388"/>
                  </a:cubicBezTo>
                  <a:cubicBezTo>
                    <a:pt x="502116" y="1068388"/>
                    <a:pt x="502116" y="1068388"/>
                    <a:pt x="502116" y="1068388"/>
                  </a:cubicBezTo>
                  <a:cubicBezTo>
                    <a:pt x="468681" y="1068388"/>
                    <a:pt x="441325" y="1040885"/>
                    <a:pt x="441325" y="1007269"/>
                  </a:cubicBezTo>
                  <a:cubicBezTo>
                    <a:pt x="441325" y="973654"/>
                    <a:pt x="468681" y="946150"/>
                    <a:pt x="502116" y="946150"/>
                  </a:cubicBezTo>
                  <a:close/>
                  <a:moveTo>
                    <a:pt x="502098" y="690563"/>
                  </a:moveTo>
                  <a:cubicBezTo>
                    <a:pt x="1264791" y="690563"/>
                    <a:pt x="1264791" y="690563"/>
                    <a:pt x="1264791" y="690563"/>
                  </a:cubicBezTo>
                  <a:cubicBezTo>
                    <a:pt x="1298216" y="690563"/>
                    <a:pt x="1325563" y="718067"/>
                    <a:pt x="1325563" y="751682"/>
                  </a:cubicBezTo>
                  <a:cubicBezTo>
                    <a:pt x="1325563" y="785298"/>
                    <a:pt x="1298216" y="812801"/>
                    <a:pt x="1264791" y="812801"/>
                  </a:cubicBezTo>
                  <a:cubicBezTo>
                    <a:pt x="502098" y="812801"/>
                    <a:pt x="502098" y="812801"/>
                    <a:pt x="502098" y="812801"/>
                  </a:cubicBezTo>
                  <a:cubicBezTo>
                    <a:pt x="468673" y="812801"/>
                    <a:pt x="441325" y="785298"/>
                    <a:pt x="441325" y="751682"/>
                  </a:cubicBezTo>
                  <a:cubicBezTo>
                    <a:pt x="441325" y="718067"/>
                    <a:pt x="468673" y="690563"/>
                    <a:pt x="502098" y="690563"/>
                  </a:cubicBezTo>
                  <a:close/>
                  <a:moveTo>
                    <a:pt x="502153" y="454025"/>
                  </a:moveTo>
                  <a:cubicBezTo>
                    <a:pt x="994860" y="454025"/>
                    <a:pt x="994860" y="454025"/>
                    <a:pt x="994860" y="454025"/>
                  </a:cubicBezTo>
                  <a:cubicBezTo>
                    <a:pt x="1028316" y="454025"/>
                    <a:pt x="1055688" y="481171"/>
                    <a:pt x="1055688" y="514350"/>
                  </a:cubicBezTo>
                  <a:cubicBezTo>
                    <a:pt x="1055688" y="547529"/>
                    <a:pt x="1028316" y="574675"/>
                    <a:pt x="994860" y="574675"/>
                  </a:cubicBezTo>
                  <a:cubicBezTo>
                    <a:pt x="502153" y="574675"/>
                    <a:pt x="502153" y="574675"/>
                    <a:pt x="502153" y="574675"/>
                  </a:cubicBezTo>
                  <a:cubicBezTo>
                    <a:pt x="468698" y="574675"/>
                    <a:pt x="441325" y="547529"/>
                    <a:pt x="441325" y="514350"/>
                  </a:cubicBezTo>
                  <a:cubicBezTo>
                    <a:pt x="441325" y="481171"/>
                    <a:pt x="468698" y="454025"/>
                    <a:pt x="502153" y="454025"/>
                  </a:cubicBezTo>
                  <a:close/>
                  <a:moveTo>
                    <a:pt x="1901273" y="207410"/>
                  </a:moveTo>
                  <a:lnTo>
                    <a:pt x="1901273" y="228534"/>
                  </a:lnTo>
                  <a:cubicBezTo>
                    <a:pt x="1901273" y="568878"/>
                    <a:pt x="1901273" y="568878"/>
                    <a:pt x="1901273" y="568878"/>
                  </a:cubicBezTo>
                  <a:cubicBezTo>
                    <a:pt x="2060034" y="568878"/>
                    <a:pt x="2169183" y="568878"/>
                    <a:pt x="2244222" y="568878"/>
                  </a:cubicBezTo>
                  <a:lnTo>
                    <a:pt x="2262740" y="568878"/>
                  </a:lnTo>
                  <a:close/>
                  <a:moveTo>
                    <a:pt x="122238" y="122238"/>
                  </a:moveTo>
                  <a:lnTo>
                    <a:pt x="122238" y="3190876"/>
                  </a:lnTo>
                  <a:lnTo>
                    <a:pt x="2347913" y="3190876"/>
                  </a:lnTo>
                  <a:lnTo>
                    <a:pt x="2347913" y="690563"/>
                  </a:lnTo>
                  <a:lnTo>
                    <a:pt x="2309172" y="690563"/>
                  </a:lnTo>
                  <a:cubicBezTo>
                    <a:pt x="1840431" y="690563"/>
                    <a:pt x="1840431" y="690563"/>
                    <a:pt x="1840431" y="690563"/>
                  </a:cubicBezTo>
                  <a:cubicBezTo>
                    <a:pt x="1806967" y="690563"/>
                    <a:pt x="1779588" y="663184"/>
                    <a:pt x="1779588" y="629721"/>
                  </a:cubicBezTo>
                  <a:cubicBezTo>
                    <a:pt x="1779588" y="345281"/>
                    <a:pt x="1779588" y="203062"/>
                    <a:pt x="1779588" y="131952"/>
                  </a:cubicBezTo>
                  <a:lnTo>
                    <a:pt x="1779588" y="122238"/>
                  </a:lnTo>
                  <a:close/>
                  <a:moveTo>
                    <a:pt x="60841" y="0"/>
                  </a:moveTo>
                  <a:cubicBezTo>
                    <a:pt x="1617994" y="0"/>
                    <a:pt x="1812638" y="0"/>
                    <a:pt x="1836968" y="0"/>
                  </a:cubicBezTo>
                  <a:lnTo>
                    <a:pt x="1840430" y="0"/>
                  </a:lnTo>
                  <a:lnTo>
                    <a:pt x="1840431" y="0"/>
                  </a:lnTo>
                  <a:lnTo>
                    <a:pt x="1840431" y="0"/>
                  </a:lnTo>
                  <a:lnTo>
                    <a:pt x="1840444" y="0"/>
                  </a:lnTo>
                  <a:cubicBezTo>
                    <a:pt x="1849571" y="0"/>
                    <a:pt x="1857936" y="1521"/>
                    <a:pt x="1865161" y="4562"/>
                  </a:cubicBezTo>
                  <a:lnTo>
                    <a:pt x="1876125" y="12957"/>
                  </a:lnTo>
                  <a:lnTo>
                    <a:pt x="1883401" y="17873"/>
                  </a:lnTo>
                  <a:lnTo>
                    <a:pt x="1884922" y="20124"/>
                  </a:lnTo>
                  <a:lnTo>
                    <a:pt x="1983703" y="118342"/>
                  </a:lnTo>
                  <a:cubicBezTo>
                    <a:pt x="2454940" y="586891"/>
                    <a:pt x="2454940" y="586891"/>
                    <a:pt x="2454940" y="586891"/>
                  </a:cubicBezTo>
                  <a:lnTo>
                    <a:pt x="2463504" y="602537"/>
                  </a:lnTo>
                  <a:lnTo>
                    <a:pt x="2465778" y="606097"/>
                  </a:lnTo>
                  <a:lnTo>
                    <a:pt x="2465945" y="606995"/>
                  </a:lnTo>
                  <a:lnTo>
                    <a:pt x="2465968" y="607037"/>
                  </a:lnTo>
                  <a:cubicBezTo>
                    <a:pt x="2468629" y="614259"/>
                    <a:pt x="2470150" y="621862"/>
                    <a:pt x="2470150" y="629464"/>
                  </a:cubicBezTo>
                  <a:lnTo>
                    <a:pt x="2470150" y="629715"/>
                  </a:lnTo>
                  <a:lnTo>
                    <a:pt x="2470151" y="629721"/>
                  </a:lnTo>
                  <a:lnTo>
                    <a:pt x="2470150" y="629726"/>
                  </a:lnTo>
                  <a:lnTo>
                    <a:pt x="2470150" y="867606"/>
                  </a:lnTo>
                  <a:cubicBezTo>
                    <a:pt x="2470150" y="3250707"/>
                    <a:pt x="2470150" y="3250707"/>
                    <a:pt x="2470150" y="3250707"/>
                  </a:cubicBezTo>
                  <a:cubicBezTo>
                    <a:pt x="2470150" y="3284157"/>
                    <a:pt x="2445814" y="3311525"/>
                    <a:pt x="2409309" y="3311525"/>
                  </a:cubicBezTo>
                  <a:cubicBezTo>
                    <a:pt x="60841" y="3311525"/>
                    <a:pt x="60841" y="3311525"/>
                    <a:pt x="60841" y="3311525"/>
                  </a:cubicBezTo>
                  <a:cubicBezTo>
                    <a:pt x="27379" y="3311525"/>
                    <a:pt x="0" y="3284157"/>
                    <a:pt x="0" y="3250707"/>
                  </a:cubicBezTo>
                  <a:cubicBezTo>
                    <a:pt x="0" y="60818"/>
                    <a:pt x="0" y="60818"/>
                    <a:pt x="0" y="60818"/>
                  </a:cubicBezTo>
                  <a:cubicBezTo>
                    <a:pt x="0" y="27368"/>
                    <a:pt x="27379" y="0"/>
                    <a:pt x="60841"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en-US"/>
            </a:p>
          </p:txBody>
        </p:sp>
        <p:sp>
          <p:nvSpPr>
            <p:cNvPr id="47" name="Rectangle 46"/>
            <p:cNvSpPr/>
            <p:nvPr/>
          </p:nvSpPr>
          <p:spPr bwMode="auto">
            <a:xfrm>
              <a:off x="9127768" y="338965"/>
              <a:ext cx="214797" cy="3433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Freeform 60"/>
            <p:cNvSpPr>
              <a:spLocks noChangeAspect="1"/>
            </p:cNvSpPr>
            <p:nvPr/>
          </p:nvSpPr>
          <p:spPr bwMode="auto">
            <a:xfrm>
              <a:off x="9057963" y="334603"/>
              <a:ext cx="284602" cy="381543"/>
            </a:xfrm>
            <a:custGeom>
              <a:avLst/>
              <a:gdLst>
                <a:gd name="connsiteX0" fmla="*/ 1582005 w 2470151"/>
                <a:gd name="connsiteY0" fmla="*/ 2540000 h 3311525"/>
                <a:gd name="connsiteX1" fmla="*/ 1582005 w 2470151"/>
                <a:gd name="connsiteY1" fmla="*/ 2595049 h 3311525"/>
                <a:gd name="connsiteX2" fmla="*/ 1582005 w 2470151"/>
                <a:gd name="connsiteY2" fmla="*/ 2715234 h 3311525"/>
                <a:gd name="connsiteX3" fmla="*/ 1970820 w 2470151"/>
                <a:gd name="connsiteY3" fmla="*/ 2715234 h 3311525"/>
                <a:gd name="connsiteX4" fmla="*/ 1970820 w 2470151"/>
                <a:gd name="connsiteY4" fmla="*/ 2540000 h 3311525"/>
                <a:gd name="connsiteX5" fmla="*/ 1892570 w 2470151"/>
                <a:gd name="connsiteY5" fmla="*/ 2540000 h 3311525"/>
                <a:gd name="connsiteX6" fmla="*/ 1640443 w 2470151"/>
                <a:gd name="connsiteY6" fmla="*/ 2540000 h 3311525"/>
                <a:gd name="connsiteX7" fmla="*/ 1582005 w 2470151"/>
                <a:gd name="connsiteY7" fmla="*/ 2241551 h 3311525"/>
                <a:gd name="connsiteX8" fmla="*/ 1582005 w 2470151"/>
                <a:gd name="connsiteY8" fmla="*/ 2248858 h 3311525"/>
                <a:gd name="connsiteX9" fmla="*/ 1582005 w 2470151"/>
                <a:gd name="connsiteY9" fmla="*/ 2364839 h 3311525"/>
                <a:gd name="connsiteX10" fmla="*/ 1582005 w 2470151"/>
                <a:gd name="connsiteY10" fmla="*/ 2417763 h 3311525"/>
                <a:gd name="connsiteX11" fmla="*/ 1970820 w 2470151"/>
                <a:gd name="connsiteY11" fmla="*/ 2417763 h 3311525"/>
                <a:gd name="connsiteX12" fmla="*/ 1970820 w 2470151"/>
                <a:gd name="connsiteY12" fmla="*/ 2336849 h 3311525"/>
                <a:gd name="connsiteX13" fmla="*/ 1970820 w 2470151"/>
                <a:gd name="connsiteY13" fmla="*/ 2241551 h 3311525"/>
                <a:gd name="connsiteX14" fmla="*/ 1892569 w 2470151"/>
                <a:gd name="connsiteY14" fmla="*/ 2241551 h 3311525"/>
                <a:gd name="connsiteX15" fmla="*/ 1666396 w 2470151"/>
                <a:gd name="connsiteY15" fmla="*/ 2241551 h 3311525"/>
                <a:gd name="connsiteX16" fmla="*/ 1071563 w 2470151"/>
                <a:gd name="connsiteY16" fmla="*/ 2241551 h 3311525"/>
                <a:gd name="connsiteX17" fmla="*/ 1071563 w 2470151"/>
                <a:gd name="connsiteY17" fmla="*/ 2265725 h 3311525"/>
                <a:gd name="connsiteX18" fmla="*/ 1071563 w 2470151"/>
                <a:gd name="connsiteY18" fmla="*/ 2415902 h 3311525"/>
                <a:gd name="connsiteX19" fmla="*/ 1071563 w 2470151"/>
                <a:gd name="connsiteY19" fmla="*/ 2417763 h 3311525"/>
                <a:gd name="connsiteX20" fmla="*/ 1460500 w 2470151"/>
                <a:gd name="connsiteY20" fmla="*/ 2417763 h 3311525"/>
                <a:gd name="connsiteX21" fmla="*/ 1460500 w 2470151"/>
                <a:gd name="connsiteY21" fmla="*/ 2282241 h 3311525"/>
                <a:gd name="connsiteX22" fmla="*/ 1460500 w 2470151"/>
                <a:gd name="connsiteY22" fmla="*/ 2241551 h 3311525"/>
                <a:gd name="connsiteX23" fmla="*/ 1290351 w 2470151"/>
                <a:gd name="connsiteY23" fmla="*/ 2241551 h 3311525"/>
                <a:gd name="connsiteX24" fmla="*/ 1137314 w 2470151"/>
                <a:gd name="connsiteY24" fmla="*/ 2241551 h 3311525"/>
                <a:gd name="connsiteX25" fmla="*/ 563563 w 2470151"/>
                <a:gd name="connsiteY25" fmla="*/ 2241551 h 3311525"/>
                <a:gd name="connsiteX26" fmla="*/ 563563 w 2470151"/>
                <a:gd name="connsiteY26" fmla="*/ 2417763 h 3311525"/>
                <a:gd name="connsiteX27" fmla="*/ 949325 w 2470151"/>
                <a:gd name="connsiteY27" fmla="*/ 2417763 h 3311525"/>
                <a:gd name="connsiteX28" fmla="*/ 949325 w 2470151"/>
                <a:gd name="connsiteY28" fmla="*/ 2268067 h 3311525"/>
                <a:gd name="connsiteX29" fmla="*/ 949325 w 2470151"/>
                <a:gd name="connsiteY29" fmla="*/ 2241551 h 3311525"/>
                <a:gd name="connsiteX30" fmla="*/ 893297 w 2470151"/>
                <a:gd name="connsiteY30" fmla="*/ 2241551 h 3311525"/>
                <a:gd name="connsiteX31" fmla="*/ 582787 w 2470151"/>
                <a:gd name="connsiteY31" fmla="*/ 2241551 h 3311525"/>
                <a:gd name="connsiteX32" fmla="*/ 1582005 w 2470151"/>
                <a:gd name="connsiteY32" fmla="*/ 1939925 h 3311525"/>
                <a:gd name="connsiteX33" fmla="*/ 1582005 w 2470151"/>
                <a:gd name="connsiteY33" fmla="*/ 1945416 h 3311525"/>
                <a:gd name="connsiteX34" fmla="*/ 1582005 w 2470151"/>
                <a:gd name="connsiteY34" fmla="*/ 2109751 h 3311525"/>
                <a:gd name="connsiteX35" fmla="*/ 1582005 w 2470151"/>
                <a:gd name="connsiteY35" fmla="*/ 2119313 h 3311525"/>
                <a:gd name="connsiteX36" fmla="*/ 1605040 w 2470151"/>
                <a:gd name="connsiteY36" fmla="*/ 2119313 h 3311525"/>
                <a:gd name="connsiteX37" fmla="*/ 1950864 w 2470151"/>
                <a:gd name="connsiteY37" fmla="*/ 2119313 h 3311525"/>
                <a:gd name="connsiteX38" fmla="*/ 1970820 w 2470151"/>
                <a:gd name="connsiteY38" fmla="*/ 2119313 h 3311525"/>
                <a:gd name="connsiteX39" fmla="*/ 1970820 w 2470151"/>
                <a:gd name="connsiteY39" fmla="*/ 2052500 h 3311525"/>
                <a:gd name="connsiteX40" fmla="*/ 1970820 w 2470151"/>
                <a:gd name="connsiteY40" fmla="*/ 1941391 h 3311525"/>
                <a:gd name="connsiteX41" fmla="*/ 1970820 w 2470151"/>
                <a:gd name="connsiteY41" fmla="*/ 1939925 h 3311525"/>
                <a:gd name="connsiteX42" fmla="*/ 1892569 w 2470151"/>
                <a:gd name="connsiteY42" fmla="*/ 1939925 h 3311525"/>
                <a:gd name="connsiteX43" fmla="*/ 1666396 w 2470151"/>
                <a:gd name="connsiteY43" fmla="*/ 1939925 h 3311525"/>
                <a:gd name="connsiteX44" fmla="*/ 1071563 w 2470151"/>
                <a:gd name="connsiteY44" fmla="*/ 1939925 h 3311525"/>
                <a:gd name="connsiteX45" fmla="*/ 1071563 w 2470151"/>
                <a:gd name="connsiteY45" fmla="*/ 1973277 h 3311525"/>
                <a:gd name="connsiteX46" fmla="*/ 1071563 w 2470151"/>
                <a:gd name="connsiteY46" fmla="*/ 2089495 h 3311525"/>
                <a:gd name="connsiteX47" fmla="*/ 1071563 w 2470151"/>
                <a:gd name="connsiteY47" fmla="*/ 2119313 h 3311525"/>
                <a:gd name="connsiteX48" fmla="*/ 1187300 w 2470151"/>
                <a:gd name="connsiteY48" fmla="*/ 2119313 h 3311525"/>
                <a:gd name="connsiteX49" fmla="*/ 1347760 w 2470151"/>
                <a:gd name="connsiteY49" fmla="*/ 2119313 h 3311525"/>
                <a:gd name="connsiteX50" fmla="*/ 1460500 w 2470151"/>
                <a:gd name="connsiteY50" fmla="*/ 2119313 h 3311525"/>
                <a:gd name="connsiteX51" fmla="*/ 1460500 w 2470151"/>
                <a:gd name="connsiteY51" fmla="*/ 2082453 h 3311525"/>
                <a:gd name="connsiteX52" fmla="*/ 1460500 w 2470151"/>
                <a:gd name="connsiteY52" fmla="*/ 1939925 h 3311525"/>
                <a:gd name="connsiteX53" fmla="*/ 1290351 w 2470151"/>
                <a:gd name="connsiteY53" fmla="*/ 1939925 h 3311525"/>
                <a:gd name="connsiteX54" fmla="*/ 1137314 w 2470151"/>
                <a:gd name="connsiteY54" fmla="*/ 1939925 h 3311525"/>
                <a:gd name="connsiteX55" fmla="*/ 563563 w 2470151"/>
                <a:gd name="connsiteY55" fmla="*/ 1939925 h 3311525"/>
                <a:gd name="connsiteX56" fmla="*/ 563563 w 2470151"/>
                <a:gd name="connsiteY56" fmla="*/ 2119313 h 3311525"/>
                <a:gd name="connsiteX57" fmla="*/ 641081 w 2470151"/>
                <a:gd name="connsiteY57" fmla="*/ 2119313 h 3311525"/>
                <a:gd name="connsiteX58" fmla="*/ 936798 w 2470151"/>
                <a:gd name="connsiteY58" fmla="*/ 2119313 h 3311525"/>
                <a:gd name="connsiteX59" fmla="*/ 949325 w 2470151"/>
                <a:gd name="connsiteY59" fmla="*/ 2119313 h 3311525"/>
                <a:gd name="connsiteX60" fmla="*/ 949325 w 2470151"/>
                <a:gd name="connsiteY60" fmla="*/ 2083348 h 3311525"/>
                <a:gd name="connsiteX61" fmla="*/ 949325 w 2470151"/>
                <a:gd name="connsiteY61" fmla="*/ 1939925 h 3311525"/>
                <a:gd name="connsiteX62" fmla="*/ 893297 w 2470151"/>
                <a:gd name="connsiteY62" fmla="*/ 1939925 h 3311525"/>
                <a:gd name="connsiteX63" fmla="*/ 582787 w 2470151"/>
                <a:gd name="connsiteY63" fmla="*/ 1939925 h 3311525"/>
                <a:gd name="connsiteX64" fmla="*/ 1582005 w 2470151"/>
                <a:gd name="connsiteY64" fmla="*/ 1643063 h 3311525"/>
                <a:gd name="connsiteX65" fmla="*/ 1582005 w 2470151"/>
                <a:gd name="connsiteY65" fmla="*/ 1753749 h 3311525"/>
                <a:gd name="connsiteX66" fmla="*/ 1582005 w 2470151"/>
                <a:gd name="connsiteY66" fmla="*/ 1819275 h 3311525"/>
                <a:gd name="connsiteX67" fmla="*/ 1605040 w 2470151"/>
                <a:gd name="connsiteY67" fmla="*/ 1819275 h 3311525"/>
                <a:gd name="connsiteX68" fmla="*/ 1950864 w 2470151"/>
                <a:gd name="connsiteY68" fmla="*/ 1819275 h 3311525"/>
                <a:gd name="connsiteX69" fmla="*/ 1970820 w 2470151"/>
                <a:gd name="connsiteY69" fmla="*/ 1819275 h 3311525"/>
                <a:gd name="connsiteX70" fmla="*/ 1970820 w 2470151"/>
                <a:gd name="connsiteY70" fmla="*/ 1772909 h 3311525"/>
                <a:gd name="connsiteX71" fmla="*/ 1970820 w 2470151"/>
                <a:gd name="connsiteY71" fmla="*/ 1664879 h 3311525"/>
                <a:gd name="connsiteX72" fmla="*/ 1970820 w 2470151"/>
                <a:gd name="connsiteY72" fmla="*/ 1643063 h 3311525"/>
                <a:gd name="connsiteX73" fmla="*/ 1892569 w 2470151"/>
                <a:gd name="connsiteY73" fmla="*/ 1643063 h 3311525"/>
                <a:gd name="connsiteX74" fmla="*/ 1666396 w 2470151"/>
                <a:gd name="connsiteY74" fmla="*/ 1643063 h 3311525"/>
                <a:gd name="connsiteX75" fmla="*/ 1071563 w 2470151"/>
                <a:gd name="connsiteY75" fmla="*/ 1643063 h 3311525"/>
                <a:gd name="connsiteX76" fmla="*/ 1071563 w 2470151"/>
                <a:gd name="connsiteY76" fmla="*/ 1675852 h 3311525"/>
                <a:gd name="connsiteX77" fmla="*/ 1071563 w 2470151"/>
                <a:gd name="connsiteY77" fmla="*/ 1819275 h 3311525"/>
                <a:gd name="connsiteX78" fmla="*/ 1187300 w 2470151"/>
                <a:gd name="connsiteY78" fmla="*/ 1819275 h 3311525"/>
                <a:gd name="connsiteX79" fmla="*/ 1347760 w 2470151"/>
                <a:gd name="connsiteY79" fmla="*/ 1819275 h 3311525"/>
                <a:gd name="connsiteX80" fmla="*/ 1460500 w 2470151"/>
                <a:gd name="connsiteY80" fmla="*/ 1819275 h 3311525"/>
                <a:gd name="connsiteX81" fmla="*/ 1460500 w 2470151"/>
                <a:gd name="connsiteY81" fmla="*/ 1766153 h 3311525"/>
                <a:gd name="connsiteX82" fmla="*/ 1460500 w 2470151"/>
                <a:gd name="connsiteY82" fmla="*/ 1645257 h 3311525"/>
                <a:gd name="connsiteX83" fmla="*/ 1460500 w 2470151"/>
                <a:gd name="connsiteY83" fmla="*/ 1643063 h 3311525"/>
                <a:gd name="connsiteX84" fmla="*/ 1290351 w 2470151"/>
                <a:gd name="connsiteY84" fmla="*/ 1643063 h 3311525"/>
                <a:gd name="connsiteX85" fmla="*/ 1137314 w 2470151"/>
                <a:gd name="connsiteY85" fmla="*/ 1643063 h 3311525"/>
                <a:gd name="connsiteX86" fmla="*/ 563563 w 2470151"/>
                <a:gd name="connsiteY86" fmla="*/ 1643063 h 3311525"/>
                <a:gd name="connsiteX87" fmla="*/ 563563 w 2470151"/>
                <a:gd name="connsiteY87" fmla="*/ 1819275 h 3311525"/>
                <a:gd name="connsiteX88" fmla="*/ 641081 w 2470151"/>
                <a:gd name="connsiteY88" fmla="*/ 1819275 h 3311525"/>
                <a:gd name="connsiteX89" fmla="*/ 936798 w 2470151"/>
                <a:gd name="connsiteY89" fmla="*/ 1819275 h 3311525"/>
                <a:gd name="connsiteX90" fmla="*/ 949325 w 2470151"/>
                <a:gd name="connsiteY90" fmla="*/ 1819275 h 3311525"/>
                <a:gd name="connsiteX91" fmla="*/ 949325 w 2470151"/>
                <a:gd name="connsiteY91" fmla="*/ 1785923 h 3311525"/>
                <a:gd name="connsiteX92" fmla="*/ 949325 w 2470151"/>
                <a:gd name="connsiteY92" fmla="*/ 1669705 h 3311525"/>
                <a:gd name="connsiteX93" fmla="*/ 949325 w 2470151"/>
                <a:gd name="connsiteY93" fmla="*/ 1643063 h 3311525"/>
                <a:gd name="connsiteX94" fmla="*/ 893297 w 2470151"/>
                <a:gd name="connsiteY94" fmla="*/ 1643063 h 3311525"/>
                <a:gd name="connsiteX95" fmla="*/ 582787 w 2470151"/>
                <a:gd name="connsiteY95" fmla="*/ 1643063 h 3311525"/>
                <a:gd name="connsiteX96" fmla="*/ 1582005 w 2470151"/>
                <a:gd name="connsiteY96" fmla="*/ 1341438 h 3311525"/>
                <a:gd name="connsiteX97" fmla="*/ 1582005 w 2470151"/>
                <a:gd name="connsiteY97" fmla="*/ 1520825 h 3311525"/>
                <a:gd name="connsiteX98" fmla="*/ 1605040 w 2470151"/>
                <a:gd name="connsiteY98" fmla="*/ 1520825 h 3311525"/>
                <a:gd name="connsiteX99" fmla="*/ 1950864 w 2470151"/>
                <a:gd name="connsiteY99" fmla="*/ 1520825 h 3311525"/>
                <a:gd name="connsiteX100" fmla="*/ 1971676 w 2470151"/>
                <a:gd name="connsiteY100" fmla="*/ 1520825 h 3311525"/>
                <a:gd name="connsiteX101" fmla="*/ 1971676 w 2470151"/>
                <a:gd name="connsiteY101" fmla="*/ 1341438 h 3311525"/>
                <a:gd name="connsiteX102" fmla="*/ 1071563 w 2470151"/>
                <a:gd name="connsiteY102" fmla="*/ 1341438 h 3311525"/>
                <a:gd name="connsiteX103" fmla="*/ 1071563 w 2470151"/>
                <a:gd name="connsiteY103" fmla="*/ 1491133 h 3311525"/>
                <a:gd name="connsiteX104" fmla="*/ 1071563 w 2470151"/>
                <a:gd name="connsiteY104" fmla="*/ 1520825 h 3311525"/>
                <a:gd name="connsiteX105" fmla="*/ 1187300 w 2470151"/>
                <a:gd name="connsiteY105" fmla="*/ 1520825 h 3311525"/>
                <a:gd name="connsiteX106" fmla="*/ 1347760 w 2470151"/>
                <a:gd name="connsiteY106" fmla="*/ 1520825 h 3311525"/>
                <a:gd name="connsiteX107" fmla="*/ 1460500 w 2470151"/>
                <a:gd name="connsiteY107" fmla="*/ 1520825 h 3311525"/>
                <a:gd name="connsiteX108" fmla="*/ 1460500 w 2470151"/>
                <a:gd name="connsiteY108" fmla="*/ 1467019 h 3311525"/>
                <a:gd name="connsiteX109" fmla="*/ 1460500 w 2470151"/>
                <a:gd name="connsiteY109" fmla="*/ 1358907 h 3311525"/>
                <a:gd name="connsiteX110" fmla="*/ 1460500 w 2470151"/>
                <a:gd name="connsiteY110" fmla="*/ 1341438 h 3311525"/>
                <a:gd name="connsiteX111" fmla="*/ 563563 w 2470151"/>
                <a:gd name="connsiteY111" fmla="*/ 1341438 h 3311525"/>
                <a:gd name="connsiteX112" fmla="*/ 563563 w 2470151"/>
                <a:gd name="connsiteY112" fmla="*/ 1520825 h 3311525"/>
                <a:gd name="connsiteX113" fmla="*/ 641081 w 2470151"/>
                <a:gd name="connsiteY113" fmla="*/ 1520825 h 3311525"/>
                <a:gd name="connsiteX114" fmla="*/ 936798 w 2470151"/>
                <a:gd name="connsiteY114" fmla="*/ 1520825 h 3311525"/>
                <a:gd name="connsiteX115" fmla="*/ 949325 w 2470151"/>
                <a:gd name="connsiteY115" fmla="*/ 1520825 h 3311525"/>
                <a:gd name="connsiteX116" fmla="*/ 949325 w 2470151"/>
                <a:gd name="connsiteY116" fmla="*/ 1493475 h 3311525"/>
                <a:gd name="connsiteX117" fmla="*/ 949325 w 2470151"/>
                <a:gd name="connsiteY117" fmla="*/ 1343298 h 3311525"/>
                <a:gd name="connsiteX118" fmla="*/ 949325 w 2470151"/>
                <a:gd name="connsiteY118" fmla="*/ 1341438 h 3311525"/>
                <a:gd name="connsiteX119" fmla="*/ 502136 w 2470151"/>
                <a:gd name="connsiteY119" fmla="*/ 1219200 h 3311525"/>
                <a:gd name="connsiteX120" fmla="*/ 1006951 w 2470151"/>
                <a:gd name="connsiteY120" fmla="*/ 1219200 h 3311525"/>
                <a:gd name="connsiteX121" fmla="*/ 1010444 w 2470151"/>
                <a:gd name="connsiteY121" fmla="*/ 1219200 h 3311525"/>
                <a:gd name="connsiteX122" fmla="*/ 1112852 w 2470151"/>
                <a:gd name="connsiteY122" fmla="*/ 1219200 h 3311525"/>
                <a:gd name="connsiteX123" fmla="*/ 1416083 w 2470151"/>
                <a:gd name="connsiteY123" fmla="*/ 1219200 h 3311525"/>
                <a:gd name="connsiteX124" fmla="*/ 1521253 w 2470151"/>
                <a:gd name="connsiteY124" fmla="*/ 1219200 h 3311525"/>
                <a:gd name="connsiteX125" fmla="*/ 1538765 w 2470151"/>
                <a:gd name="connsiteY125" fmla="*/ 1219200 h 3311525"/>
                <a:gd name="connsiteX126" fmla="*/ 2031515 w 2470151"/>
                <a:gd name="connsiteY126" fmla="*/ 1219200 h 3311525"/>
                <a:gd name="connsiteX127" fmla="*/ 2092325 w 2470151"/>
                <a:gd name="connsiteY127" fmla="*/ 1280066 h 3311525"/>
                <a:gd name="connsiteX128" fmla="*/ 2092325 w 2470151"/>
                <a:gd name="connsiteY128" fmla="*/ 1491133 h 3311525"/>
                <a:gd name="connsiteX129" fmla="*/ 2092325 w 2470151"/>
                <a:gd name="connsiteY129" fmla="*/ 1568883 h 3311525"/>
                <a:gd name="connsiteX130" fmla="*/ 2092325 w 2470151"/>
                <a:gd name="connsiteY130" fmla="*/ 1581944 h 3311525"/>
                <a:gd name="connsiteX131" fmla="*/ 2092325 w 2470151"/>
                <a:gd name="connsiteY131" fmla="*/ 1675852 h 3311525"/>
                <a:gd name="connsiteX132" fmla="*/ 2092325 w 2470151"/>
                <a:gd name="connsiteY132" fmla="*/ 1781375 h 3311525"/>
                <a:gd name="connsiteX133" fmla="*/ 2092325 w 2470151"/>
                <a:gd name="connsiteY133" fmla="*/ 1817250 h 3311525"/>
                <a:gd name="connsiteX134" fmla="*/ 2092325 w 2470151"/>
                <a:gd name="connsiteY134" fmla="*/ 1879600 h 3311525"/>
                <a:gd name="connsiteX135" fmla="*/ 2092325 w 2470151"/>
                <a:gd name="connsiteY135" fmla="*/ 1940998 h 3311525"/>
                <a:gd name="connsiteX136" fmla="*/ 2092325 w 2470151"/>
                <a:gd name="connsiteY136" fmla="*/ 1967342 h 3311525"/>
                <a:gd name="connsiteX137" fmla="*/ 2092325 w 2470151"/>
                <a:gd name="connsiteY137" fmla="*/ 2035724 h 3311525"/>
                <a:gd name="connsiteX138" fmla="*/ 2092325 w 2470151"/>
                <a:gd name="connsiteY138" fmla="*/ 2118625 h 3311525"/>
                <a:gd name="connsiteX139" fmla="*/ 2092325 w 2470151"/>
                <a:gd name="connsiteY139" fmla="*/ 2128553 h 3311525"/>
                <a:gd name="connsiteX140" fmla="*/ 2092325 w 2470151"/>
                <a:gd name="connsiteY140" fmla="*/ 2180432 h 3311525"/>
                <a:gd name="connsiteX141" fmla="*/ 2092325 w 2470151"/>
                <a:gd name="connsiteY141" fmla="*/ 2190490 h 3311525"/>
                <a:gd name="connsiteX142" fmla="*/ 2092325 w 2470151"/>
                <a:gd name="connsiteY142" fmla="*/ 2266776 h 3311525"/>
                <a:gd name="connsiteX143" fmla="*/ 2092325 w 2470151"/>
                <a:gd name="connsiteY143" fmla="*/ 2285765 h 3311525"/>
                <a:gd name="connsiteX144" fmla="*/ 2092325 w 2470151"/>
                <a:gd name="connsiteY144" fmla="*/ 2357363 h 3311525"/>
                <a:gd name="connsiteX145" fmla="*/ 2092325 w 2470151"/>
                <a:gd name="connsiteY145" fmla="*/ 2383779 h 3311525"/>
                <a:gd name="connsiteX146" fmla="*/ 2092325 w 2470151"/>
                <a:gd name="connsiteY146" fmla="*/ 2408664 h 3311525"/>
                <a:gd name="connsiteX147" fmla="*/ 2092325 w 2470151"/>
                <a:gd name="connsiteY147" fmla="*/ 2479134 h 3311525"/>
                <a:gd name="connsiteX148" fmla="*/ 2092325 w 2470151"/>
                <a:gd name="connsiteY148" fmla="*/ 2481331 h 3311525"/>
                <a:gd name="connsiteX149" fmla="*/ 2092325 w 2470151"/>
                <a:gd name="connsiteY149" fmla="*/ 2776049 h 3311525"/>
                <a:gd name="connsiteX150" fmla="*/ 2031573 w 2470151"/>
                <a:gd name="connsiteY150" fmla="*/ 2836863 h 3311525"/>
                <a:gd name="connsiteX151" fmla="*/ 1521253 w 2470151"/>
                <a:gd name="connsiteY151" fmla="*/ 2836863 h 3311525"/>
                <a:gd name="connsiteX152" fmla="*/ 1460500 w 2470151"/>
                <a:gd name="connsiteY152" fmla="*/ 2776049 h 3311525"/>
                <a:gd name="connsiteX153" fmla="*/ 1460500 w 2470151"/>
                <a:gd name="connsiteY153" fmla="*/ 2540000 h 3311525"/>
                <a:gd name="connsiteX154" fmla="*/ 1420800 w 2470151"/>
                <a:gd name="connsiteY154" fmla="*/ 2540000 h 3311525"/>
                <a:gd name="connsiteX155" fmla="*/ 1147343 w 2470151"/>
                <a:gd name="connsiteY155" fmla="*/ 2540000 h 3311525"/>
                <a:gd name="connsiteX156" fmla="*/ 1010444 w 2470151"/>
                <a:gd name="connsiteY156" fmla="*/ 2540000 h 3311525"/>
                <a:gd name="connsiteX157" fmla="*/ 999110 w 2470151"/>
                <a:gd name="connsiteY157" fmla="*/ 2540000 h 3311525"/>
                <a:gd name="connsiteX158" fmla="*/ 502136 w 2470151"/>
                <a:gd name="connsiteY158" fmla="*/ 2540000 h 3311525"/>
                <a:gd name="connsiteX159" fmla="*/ 441325 w 2470151"/>
                <a:gd name="connsiteY159" fmla="*/ 2479134 h 3311525"/>
                <a:gd name="connsiteX160" fmla="*/ 441325 w 2470151"/>
                <a:gd name="connsiteY160" fmla="*/ 2219487 h 3311525"/>
                <a:gd name="connsiteX161" fmla="*/ 441325 w 2470151"/>
                <a:gd name="connsiteY161" fmla="*/ 2180432 h 3311525"/>
                <a:gd name="connsiteX162" fmla="*/ 441325 w 2470151"/>
                <a:gd name="connsiteY162" fmla="*/ 2105057 h 3311525"/>
                <a:gd name="connsiteX163" fmla="*/ 441325 w 2470151"/>
                <a:gd name="connsiteY163" fmla="*/ 2000319 h 3311525"/>
                <a:gd name="connsiteX164" fmla="*/ 441325 w 2470151"/>
                <a:gd name="connsiteY164" fmla="*/ 1879600 h 3311525"/>
                <a:gd name="connsiteX165" fmla="*/ 441325 w 2470151"/>
                <a:gd name="connsiteY165" fmla="*/ 1818202 h 3311525"/>
                <a:gd name="connsiteX166" fmla="*/ 441325 w 2470151"/>
                <a:gd name="connsiteY166" fmla="*/ 1669705 h 3311525"/>
                <a:gd name="connsiteX167" fmla="*/ 441325 w 2470151"/>
                <a:gd name="connsiteY167" fmla="*/ 1581944 h 3311525"/>
                <a:gd name="connsiteX168" fmla="*/ 441325 w 2470151"/>
                <a:gd name="connsiteY168" fmla="*/ 1572807 h 3311525"/>
                <a:gd name="connsiteX169" fmla="*/ 441325 w 2470151"/>
                <a:gd name="connsiteY169" fmla="*/ 1280066 h 3311525"/>
                <a:gd name="connsiteX170" fmla="*/ 502136 w 2470151"/>
                <a:gd name="connsiteY170" fmla="*/ 1219200 h 3311525"/>
                <a:gd name="connsiteX171" fmla="*/ 502116 w 2470151"/>
                <a:gd name="connsiteY171" fmla="*/ 946150 h 3311525"/>
                <a:gd name="connsiteX172" fmla="*/ 1520360 w 2470151"/>
                <a:gd name="connsiteY172" fmla="*/ 946150 h 3311525"/>
                <a:gd name="connsiteX173" fmla="*/ 1581150 w 2470151"/>
                <a:gd name="connsiteY173" fmla="*/ 1007269 h 3311525"/>
                <a:gd name="connsiteX174" fmla="*/ 1520360 w 2470151"/>
                <a:gd name="connsiteY174" fmla="*/ 1068388 h 3311525"/>
                <a:gd name="connsiteX175" fmla="*/ 502116 w 2470151"/>
                <a:gd name="connsiteY175" fmla="*/ 1068388 h 3311525"/>
                <a:gd name="connsiteX176" fmla="*/ 441325 w 2470151"/>
                <a:gd name="connsiteY176" fmla="*/ 1007269 h 3311525"/>
                <a:gd name="connsiteX177" fmla="*/ 502116 w 2470151"/>
                <a:gd name="connsiteY177" fmla="*/ 946150 h 3311525"/>
                <a:gd name="connsiteX178" fmla="*/ 502098 w 2470151"/>
                <a:gd name="connsiteY178" fmla="*/ 690563 h 3311525"/>
                <a:gd name="connsiteX179" fmla="*/ 1264791 w 2470151"/>
                <a:gd name="connsiteY179" fmla="*/ 690563 h 3311525"/>
                <a:gd name="connsiteX180" fmla="*/ 1325563 w 2470151"/>
                <a:gd name="connsiteY180" fmla="*/ 751682 h 3311525"/>
                <a:gd name="connsiteX181" fmla="*/ 1264791 w 2470151"/>
                <a:gd name="connsiteY181" fmla="*/ 812801 h 3311525"/>
                <a:gd name="connsiteX182" fmla="*/ 502098 w 2470151"/>
                <a:gd name="connsiteY182" fmla="*/ 812801 h 3311525"/>
                <a:gd name="connsiteX183" fmla="*/ 441325 w 2470151"/>
                <a:gd name="connsiteY183" fmla="*/ 751682 h 3311525"/>
                <a:gd name="connsiteX184" fmla="*/ 502098 w 2470151"/>
                <a:gd name="connsiteY184" fmla="*/ 690563 h 3311525"/>
                <a:gd name="connsiteX185" fmla="*/ 502153 w 2470151"/>
                <a:gd name="connsiteY185" fmla="*/ 454025 h 3311525"/>
                <a:gd name="connsiteX186" fmla="*/ 994860 w 2470151"/>
                <a:gd name="connsiteY186" fmla="*/ 454025 h 3311525"/>
                <a:gd name="connsiteX187" fmla="*/ 1055688 w 2470151"/>
                <a:gd name="connsiteY187" fmla="*/ 514350 h 3311525"/>
                <a:gd name="connsiteX188" fmla="*/ 994860 w 2470151"/>
                <a:gd name="connsiteY188" fmla="*/ 574675 h 3311525"/>
                <a:gd name="connsiteX189" fmla="*/ 502153 w 2470151"/>
                <a:gd name="connsiteY189" fmla="*/ 574675 h 3311525"/>
                <a:gd name="connsiteX190" fmla="*/ 441325 w 2470151"/>
                <a:gd name="connsiteY190" fmla="*/ 514350 h 3311525"/>
                <a:gd name="connsiteX191" fmla="*/ 502153 w 2470151"/>
                <a:gd name="connsiteY191" fmla="*/ 454025 h 3311525"/>
                <a:gd name="connsiteX192" fmla="*/ 1901273 w 2470151"/>
                <a:gd name="connsiteY192" fmla="*/ 207410 h 3311525"/>
                <a:gd name="connsiteX193" fmla="*/ 1901273 w 2470151"/>
                <a:gd name="connsiteY193" fmla="*/ 228534 h 3311525"/>
                <a:gd name="connsiteX194" fmla="*/ 1901273 w 2470151"/>
                <a:gd name="connsiteY194" fmla="*/ 568878 h 3311525"/>
                <a:gd name="connsiteX195" fmla="*/ 2244222 w 2470151"/>
                <a:gd name="connsiteY195" fmla="*/ 568878 h 3311525"/>
                <a:gd name="connsiteX196" fmla="*/ 2262740 w 2470151"/>
                <a:gd name="connsiteY196" fmla="*/ 568878 h 3311525"/>
                <a:gd name="connsiteX197" fmla="*/ 122238 w 2470151"/>
                <a:gd name="connsiteY197" fmla="*/ 122238 h 3311525"/>
                <a:gd name="connsiteX198" fmla="*/ 122238 w 2470151"/>
                <a:gd name="connsiteY198" fmla="*/ 3190876 h 3311525"/>
                <a:gd name="connsiteX199" fmla="*/ 2347913 w 2470151"/>
                <a:gd name="connsiteY199" fmla="*/ 3190876 h 3311525"/>
                <a:gd name="connsiteX200" fmla="*/ 2347913 w 2470151"/>
                <a:gd name="connsiteY200" fmla="*/ 690563 h 3311525"/>
                <a:gd name="connsiteX201" fmla="*/ 2309172 w 2470151"/>
                <a:gd name="connsiteY201" fmla="*/ 690563 h 3311525"/>
                <a:gd name="connsiteX202" fmla="*/ 1840431 w 2470151"/>
                <a:gd name="connsiteY202" fmla="*/ 690563 h 3311525"/>
                <a:gd name="connsiteX203" fmla="*/ 1779588 w 2470151"/>
                <a:gd name="connsiteY203" fmla="*/ 629721 h 3311525"/>
                <a:gd name="connsiteX204" fmla="*/ 1779588 w 2470151"/>
                <a:gd name="connsiteY204" fmla="*/ 131952 h 3311525"/>
                <a:gd name="connsiteX205" fmla="*/ 1779588 w 2470151"/>
                <a:gd name="connsiteY205" fmla="*/ 122238 h 3311525"/>
                <a:gd name="connsiteX206" fmla="*/ 60841 w 2470151"/>
                <a:gd name="connsiteY206" fmla="*/ 0 h 3311525"/>
                <a:gd name="connsiteX207" fmla="*/ 1836968 w 2470151"/>
                <a:gd name="connsiteY207" fmla="*/ 0 h 3311525"/>
                <a:gd name="connsiteX208" fmla="*/ 1840430 w 2470151"/>
                <a:gd name="connsiteY208" fmla="*/ 0 h 3311525"/>
                <a:gd name="connsiteX209" fmla="*/ 1840431 w 2470151"/>
                <a:gd name="connsiteY209" fmla="*/ 0 h 3311525"/>
                <a:gd name="connsiteX210" fmla="*/ 1840431 w 2470151"/>
                <a:gd name="connsiteY210" fmla="*/ 0 h 3311525"/>
                <a:gd name="connsiteX211" fmla="*/ 1840444 w 2470151"/>
                <a:gd name="connsiteY211" fmla="*/ 0 h 3311525"/>
                <a:gd name="connsiteX212" fmla="*/ 1865161 w 2470151"/>
                <a:gd name="connsiteY212" fmla="*/ 4562 h 3311525"/>
                <a:gd name="connsiteX213" fmla="*/ 1876125 w 2470151"/>
                <a:gd name="connsiteY213" fmla="*/ 12957 h 3311525"/>
                <a:gd name="connsiteX214" fmla="*/ 1883401 w 2470151"/>
                <a:gd name="connsiteY214" fmla="*/ 17873 h 3311525"/>
                <a:gd name="connsiteX215" fmla="*/ 1884922 w 2470151"/>
                <a:gd name="connsiteY215" fmla="*/ 20124 h 3311525"/>
                <a:gd name="connsiteX216" fmla="*/ 1983703 w 2470151"/>
                <a:gd name="connsiteY216" fmla="*/ 118342 h 3311525"/>
                <a:gd name="connsiteX217" fmla="*/ 2454940 w 2470151"/>
                <a:gd name="connsiteY217" fmla="*/ 586891 h 3311525"/>
                <a:gd name="connsiteX218" fmla="*/ 2463504 w 2470151"/>
                <a:gd name="connsiteY218" fmla="*/ 602537 h 3311525"/>
                <a:gd name="connsiteX219" fmla="*/ 2465778 w 2470151"/>
                <a:gd name="connsiteY219" fmla="*/ 606097 h 3311525"/>
                <a:gd name="connsiteX220" fmla="*/ 2465945 w 2470151"/>
                <a:gd name="connsiteY220" fmla="*/ 606995 h 3311525"/>
                <a:gd name="connsiteX221" fmla="*/ 2465968 w 2470151"/>
                <a:gd name="connsiteY221" fmla="*/ 607037 h 3311525"/>
                <a:gd name="connsiteX222" fmla="*/ 2470150 w 2470151"/>
                <a:gd name="connsiteY222" fmla="*/ 629464 h 3311525"/>
                <a:gd name="connsiteX223" fmla="*/ 2470150 w 2470151"/>
                <a:gd name="connsiteY223" fmla="*/ 629715 h 3311525"/>
                <a:gd name="connsiteX224" fmla="*/ 2470151 w 2470151"/>
                <a:gd name="connsiteY224" fmla="*/ 629721 h 3311525"/>
                <a:gd name="connsiteX225" fmla="*/ 2470150 w 2470151"/>
                <a:gd name="connsiteY225" fmla="*/ 629726 h 3311525"/>
                <a:gd name="connsiteX226" fmla="*/ 2470150 w 2470151"/>
                <a:gd name="connsiteY226" fmla="*/ 867606 h 3311525"/>
                <a:gd name="connsiteX227" fmla="*/ 2470150 w 2470151"/>
                <a:gd name="connsiteY227" fmla="*/ 3250707 h 3311525"/>
                <a:gd name="connsiteX228" fmla="*/ 2409309 w 2470151"/>
                <a:gd name="connsiteY228" fmla="*/ 3311525 h 3311525"/>
                <a:gd name="connsiteX229" fmla="*/ 60841 w 2470151"/>
                <a:gd name="connsiteY229" fmla="*/ 3311525 h 3311525"/>
                <a:gd name="connsiteX230" fmla="*/ 0 w 2470151"/>
                <a:gd name="connsiteY230" fmla="*/ 3250707 h 3311525"/>
                <a:gd name="connsiteX231" fmla="*/ 0 w 2470151"/>
                <a:gd name="connsiteY231" fmla="*/ 60818 h 3311525"/>
                <a:gd name="connsiteX232" fmla="*/ 60841 w 2470151"/>
                <a:gd name="connsiteY232" fmla="*/ 0 h 331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Lst>
              <a:rect l="l" t="t" r="r" b="b"/>
              <a:pathLst>
                <a:path w="2470151" h="3311525">
                  <a:moveTo>
                    <a:pt x="1582005" y="2540000"/>
                  </a:moveTo>
                  <a:lnTo>
                    <a:pt x="1582005" y="2595049"/>
                  </a:lnTo>
                  <a:cubicBezTo>
                    <a:pt x="1582005" y="2715234"/>
                    <a:pt x="1582005" y="2715234"/>
                    <a:pt x="1582005" y="2715234"/>
                  </a:cubicBezTo>
                  <a:cubicBezTo>
                    <a:pt x="1970820" y="2715234"/>
                    <a:pt x="1970820" y="2715234"/>
                    <a:pt x="1970820" y="2715234"/>
                  </a:cubicBezTo>
                  <a:lnTo>
                    <a:pt x="1970820" y="2540000"/>
                  </a:lnTo>
                  <a:lnTo>
                    <a:pt x="1892570" y="2540000"/>
                  </a:lnTo>
                  <a:cubicBezTo>
                    <a:pt x="1802865" y="2540000"/>
                    <a:pt x="1718947" y="2540000"/>
                    <a:pt x="1640443" y="2540000"/>
                  </a:cubicBezTo>
                  <a:close/>
                  <a:moveTo>
                    <a:pt x="1582005" y="2241551"/>
                  </a:moveTo>
                  <a:lnTo>
                    <a:pt x="1582005" y="2248858"/>
                  </a:lnTo>
                  <a:cubicBezTo>
                    <a:pt x="1582005" y="2291256"/>
                    <a:pt x="1582005" y="2329799"/>
                    <a:pt x="1582005" y="2364839"/>
                  </a:cubicBezTo>
                  <a:lnTo>
                    <a:pt x="1582005" y="2417763"/>
                  </a:lnTo>
                  <a:lnTo>
                    <a:pt x="1970820" y="2417763"/>
                  </a:lnTo>
                  <a:lnTo>
                    <a:pt x="1970820" y="2336849"/>
                  </a:lnTo>
                  <a:lnTo>
                    <a:pt x="1970820" y="2241551"/>
                  </a:lnTo>
                  <a:lnTo>
                    <a:pt x="1892569" y="2241551"/>
                  </a:lnTo>
                  <a:cubicBezTo>
                    <a:pt x="1812675" y="2241551"/>
                    <a:pt x="1737372" y="2241551"/>
                    <a:pt x="1666396" y="2241551"/>
                  </a:cubicBezTo>
                  <a:close/>
                  <a:moveTo>
                    <a:pt x="1071563" y="2241551"/>
                  </a:moveTo>
                  <a:lnTo>
                    <a:pt x="1071563" y="2265725"/>
                  </a:lnTo>
                  <a:cubicBezTo>
                    <a:pt x="1071563" y="2336862"/>
                    <a:pt x="1071563" y="2384286"/>
                    <a:pt x="1071563" y="2415902"/>
                  </a:cubicBezTo>
                  <a:lnTo>
                    <a:pt x="1071563" y="2417763"/>
                  </a:lnTo>
                  <a:lnTo>
                    <a:pt x="1460500" y="2417763"/>
                  </a:lnTo>
                  <a:lnTo>
                    <a:pt x="1460500" y="2282241"/>
                  </a:lnTo>
                  <a:lnTo>
                    <a:pt x="1460500" y="2241551"/>
                  </a:lnTo>
                  <a:lnTo>
                    <a:pt x="1290351" y="2241551"/>
                  </a:lnTo>
                  <a:cubicBezTo>
                    <a:pt x="1235627" y="2241551"/>
                    <a:pt x="1184703" y="2241551"/>
                    <a:pt x="1137314" y="2241551"/>
                  </a:cubicBezTo>
                  <a:close/>
                  <a:moveTo>
                    <a:pt x="563563" y="2241551"/>
                  </a:moveTo>
                  <a:lnTo>
                    <a:pt x="563563" y="2417763"/>
                  </a:lnTo>
                  <a:lnTo>
                    <a:pt x="949325" y="2417763"/>
                  </a:lnTo>
                  <a:lnTo>
                    <a:pt x="949325" y="2268067"/>
                  </a:lnTo>
                  <a:lnTo>
                    <a:pt x="949325" y="2241551"/>
                  </a:lnTo>
                  <a:lnTo>
                    <a:pt x="893297" y="2241551"/>
                  </a:lnTo>
                  <a:cubicBezTo>
                    <a:pt x="733222" y="2241551"/>
                    <a:pt x="638654" y="2241551"/>
                    <a:pt x="582787" y="2241551"/>
                  </a:cubicBezTo>
                  <a:close/>
                  <a:moveTo>
                    <a:pt x="1582005" y="1939925"/>
                  </a:moveTo>
                  <a:lnTo>
                    <a:pt x="1582005" y="1945416"/>
                  </a:lnTo>
                  <a:cubicBezTo>
                    <a:pt x="1582005" y="2004632"/>
                    <a:pt x="1582005" y="2059294"/>
                    <a:pt x="1582005" y="2109751"/>
                  </a:cubicBezTo>
                  <a:lnTo>
                    <a:pt x="1582005" y="2119313"/>
                  </a:lnTo>
                  <a:lnTo>
                    <a:pt x="1605040" y="2119313"/>
                  </a:lnTo>
                  <a:cubicBezTo>
                    <a:pt x="1786722" y="2119313"/>
                    <a:pt x="1891006" y="2119313"/>
                    <a:pt x="1950864" y="2119313"/>
                  </a:cubicBezTo>
                  <a:lnTo>
                    <a:pt x="1970820" y="2119313"/>
                  </a:lnTo>
                  <a:lnTo>
                    <a:pt x="1970820" y="2052500"/>
                  </a:lnTo>
                  <a:cubicBezTo>
                    <a:pt x="1970820" y="2012198"/>
                    <a:pt x="1970820" y="1975255"/>
                    <a:pt x="1970820" y="1941391"/>
                  </a:cubicBezTo>
                  <a:lnTo>
                    <a:pt x="1970820" y="1939925"/>
                  </a:lnTo>
                  <a:lnTo>
                    <a:pt x="1892569" y="1939925"/>
                  </a:lnTo>
                  <a:cubicBezTo>
                    <a:pt x="1812675" y="1939925"/>
                    <a:pt x="1737372" y="1939925"/>
                    <a:pt x="1666396" y="1939925"/>
                  </a:cubicBezTo>
                  <a:close/>
                  <a:moveTo>
                    <a:pt x="1071563" y="1939925"/>
                  </a:moveTo>
                  <a:lnTo>
                    <a:pt x="1071563" y="1973277"/>
                  </a:lnTo>
                  <a:cubicBezTo>
                    <a:pt x="1071563" y="2015432"/>
                    <a:pt x="1071563" y="2054074"/>
                    <a:pt x="1071563" y="2089495"/>
                  </a:cubicBezTo>
                  <a:lnTo>
                    <a:pt x="1071563" y="2119313"/>
                  </a:lnTo>
                  <a:lnTo>
                    <a:pt x="1187300" y="2119313"/>
                  </a:lnTo>
                  <a:cubicBezTo>
                    <a:pt x="1244586" y="2119313"/>
                    <a:pt x="1297985" y="2119313"/>
                    <a:pt x="1347760" y="2119313"/>
                  </a:cubicBezTo>
                  <a:lnTo>
                    <a:pt x="1460500" y="2119313"/>
                  </a:lnTo>
                  <a:lnTo>
                    <a:pt x="1460500" y="2082453"/>
                  </a:lnTo>
                  <a:lnTo>
                    <a:pt x="1460500" y="1939925"/>
                  </a:lnTo>
                  <a:lnTo>
                    <a:pt x="1290351" y="1939925"/>
                  </a:lnTo>
                  <a:cubicBezTo>
                    <a:pt x="1235627" y="1939925"/>
                    <a:pt x="1184703" y="1939925"/>
                    <a:pt x="1137314" y="1939925"/>
                  </a:cubicBezTo>
                  <a:close/>
                  <a:moveTo>
                    <a:pt x="563563" y="1939925"/>
                  </a:moveTo>
                  <a:lnTo>
                    <a:pt x="563563" y="2119313"/>
                  </a:lnTo>
                  <a:lnTo>
                    <a:pt x="641081" y="2119313"/>
                  </a:lnTo>
                  <a:cubicBezTo>
                    <a:pt x="747606" y="2119313"/>
                    <a:pt x="845970" y="2119313"/>
                    <a:pt x="936798" y="2119313"/>
                  </a:cubicBezTo>
                  <a:lnTo>
                    <a:pt x="949325" y="2119313"/>
                  </a:lnTo>
                  <a:lnTo>
                    <a:pt x="949325" y="2083348"/>
                  </a:lnTo>
                  <a:lnTo>
                    <a:pt x="949325" y="1939925"/>
                  </a:lnTo>
                  <a:lnTo>
                    <a:pt x="893297" y="1939925"/>
                  </a:lnTo>
                  <a:cubicBezTo>
                    <a:pt x="733222" y="1939925"/>
                    <a:pt x="638654" y="1939925"/>
                    <a:pt x="582787" y="1939925"/>
                  </a:cubicBezTo>
                  <a:close/>
                  <a:moveTo>
                    <a:pt x="1582005" y="1643063"/>
                  </a:moveTo>
                  <a:lnTo>
                    <a:pt x="1582005" y="1753749"/>
                  </a:lnTo>
                  <a:lnTo>
                    <a:pt x="1582005" y="1819275"/>
                  </a:lnTo>
                  <a:lnTo>
                    <a:pt x="1605040" y="1819275"/>
                  </a:lnTo>
                  <a:cubicBezTo>
                    <a:pt x="1786722" y="1819275"/>
                    <a:pt x="1891006" y="1819275"/>
                    <a:pt x="1950864" y="1819275"/>
                  </a:cubicBezTo>
                  <a:lnTo>
                    <a:pt x="1970820" y="1819275"/>
                  </a:lnTo>
                  <a:lnTo>
                    <a:pt x="1970820" y="1772909"/>
                  </a:lnTo>
                  <a:cubicBezTo>
                    <a:pt x="1970820" y="1727570"/>
                    <a:pt x="1970820" y="1692306"/>
                    <a:pt x="1970820" y="1664879"/>
                  </a:cubicBezTo>
                  <a:lnTo>
                    <a:pt x="1970820" y="1643063"/>
                  </a:lnTo>
                  <a:lnTo>
                    <a:pt x="1892569" y="1643063"/>
                  </a:lnTo>
                  <a:cubicBezTo>
                    <a:pt x="1812675" y="1643063"/>
                    <a:pt x="1737372" y="1643063"/>
                    <a:pt x="1666396" y="1643063"/>
                  </a:cubicBezTo>
                  <a:close/>
                  <a:moveTo>
                    <a:pt x="1071563" y="1643063"/>
                  </a:moveTo>
                  <a:lnTo>
                    <a:pt x="1071563" y="1675852"/>
                  </a:lnTo>
                  <a:lnTo>
                    <a:pt x="1071563" y="1819275"/>
                  </a:lnTo>
                  <a:lnTo>
                    <a:pt x="1187300" y="1819275"/>
                  </a:lnTo>
                  <a:cubicBezTo>
                    <a:pt x="1244586" y="1819275"/>
                    <a:pt x="1297985" y="1819275"/>
                    <a:pt x="1347760" y="1819275"/>
                  </a:cubicBezTo>
                  <a:lnTo>
                    <a:pt x="1460500" y="1819275"/>
                  </a:lnTo>
                  <a:lnTo>
                    <a:pt x="1460500" y="1766153"/>
                  </a:lnTo>
                  <a:cubicBezTo>
                    <a:pt x="1460500" y="1721958"/>
                    <a:pt x="1460500" y="1681782"/>
                    <a:pt x="1460500" y="1645257"/>
                  </a:cubicBezTo>
                  <a:lnTo>
                    <a:pt x="1460500" y="1643063"/>
                  </a:lnTo>
                  <a:lnTo>
                    <a:pt x="1290351" y="1643063"/>
                  </a:lnTo>
                  <a:cubicBezTo>
                    <a:pt x="1235627" y="1643063"/>
                    <a:pt x="1184703" y="1643063"/>
                    <a:pt x="1137314" y="1643063"/>
                  </a:cubicBezTo>
                  <a:close/>
                  <a:moveTo>
                    <a:pt x="563563" y="1643063"/>
                  </a:moveTo>
                  <a:lnTo>
                    <a:pt x="563563" y="1819275"/>
                  </a:lnTo>
                  <a:lnTo>
                    <a:pt x="641081" y="1819275"/>
                  </a:lnTo>
                  <a:cubicBezTo>
                    <a:pt x="747606" y="1819275"/>
                    <a:pt x="845970" y="1819275"/>
                    <a:pt x="936798" y="1819275"/>
                  </a:cubicBezTo>
                  <a:lnTo>
                    <a:pt x="949325" y="1819275"/>
                  </a:lnTo>
                  <a:lnTo>
                    <a:pt x="949325" y="1785923"/>
                  </a:lnTo>
                  <a:cubicBezTo>
                    <a:pt x="949325" y="1743768"/>
                    <a:pt x="949325" y="1705126"/>
                    <a:pt x="949325" y="1669705"/>
                  </a:cubicBezTo>
                  <a:lnTo>
                    <a:pt x="949325" y="1643063"/>
                  </a:lnTo>
                  <a:lnTo>
                    <a:pt x="893297" y="1643063"/>
                  </a:lnTo>
                  <a:cubicBezTo>
                    <a:pt x="733222" y="1643063"/>
                    <a:pt x="638654" y="1643063"/>
                    <a:pt x="582787" y="1643063"/>
                  </a:cubicBezTo>
                  <a:close/>
                  <a:moveTo>
                    <a:pt x="1582005" y="1341438"/>
                  </a:moveTo>
                  <a:lnTo>
                    <a:pt x="1582005" y="1520825"/>
                  </a:lnTo>
                  <a:lnTo>
                    <a:pt x="1605040" y="1520825"/>
                  </a:lnTo>
                  <a:cubicBezTo>
                    <a:pt x="1786722" y="1520825"/>
                    <a:pt x="1891006" y="1520825"/>
                    <a:pt x="1950864" y="1520825"/>
                  </a:cubicBezTo>
                  <a:lnTo>
                    <a:pt x="1971676" y="1520825"/>
                  </a:lnTo>
                  <a:lnTo>
                    <a:pt x="1971676" y="1341438"/>
                  </a:lnTo>
                  <a:close/>
                  <a:moveTo>
                    <a:pt x="1071563" y="1341438"/>
                  </a:moveTo>
                  <a:lnTo>
                    <a:pt x="1071563" y="1491133"/>
                  </a:lnTo>
                  <a:lnTo>
                    <a:pt x="1071563" y="1520825"/>
                  </a:lnTo>
                  <a:lnTo>
                    <a:pt x="1187300" y="1520825"/>
                  </a:lnTo>
                  <a:cubicBezTo>
                    <a:pt x="1244586" y="1520825"/>
                    <a:pt x="1297985" y="1520825"/>
                    <a:pt x="1347760" y="1520825"/>
                  </a:cubicBezTo>
                  <a:lnTo>
                    <a:pt x="1460500" y="1520825"/>
                  </a:lnTo>
                  <a:lnTo>
                    <a:pt x="1460500" y="1467019"/>
                  </a:lnTo>
                  <a:cubicBezTo>
                    <a:pt x="1460500" y="1420268"/>
                    <a:pt x="1460500" y="1385205"/>
                    <a:pt x="1460500" y="1358907"/>
                  </a:cubicBezTo>
                  <a:lnTo>
                    <a:pt x="1460500" y="1341438"/>
                  </a:lnTo>
                  <a:close/>
                  <a:moveTo>
                    <a:pt x="563563" y="1341438"/>
                  </a:moveTo>
                  <a:lnTo>
                    <a:pt x="563563" y="1520825"/>
                  </a:lnTo>
                  <a:lnTo>
                    <a:pt x="641081" y="1520825"/>
                  </a:lnTo>
                  <a:cubicBezTo>
                    <a:pt x="747606" y="1520825"/>
                    <a:pt x="845970" y="1520825"/>
                    <a:pt x="936798" y="1520825"/>
                  </a:cubicBezTo>
                  <a:lnTo>
                    <a:pt x="949325" y="1520825"/>
                  </a:lnTo>
                  <a:lnTo>
                    <a:pt x="949325" y="1493475"/>
                  </a:lnTo>
                  <a:cubicBezTo>
                    <a:pt x="949325" y="1422339"/>
                    <a:pt x="949325" y="1374915"/>
                    <a:pt x="949325" y="1343298"/>
                  </a:cubicBezTo>
                  <a:lnTo>
                    <a:pt x="949325" y="1341438"/>
                  </a:lnTo>
                  <a:close/>
                  <a:moveTo>
                    <a:pt x="502136" y="1219200"/>
                  </a:moveTo>
                  <a:cubicBezTo>
                    <a:pt x="693309" y="1219200"/>
                    <a:pt x="860584" y="1219200"/>
                    <a:pt x="1006951" y="1219200"/>
                  </a:cubicBezTo>
                  <a:lnTo>
                    <a:pt x="1010444" y="1219200"/>
                  </a:lnTo>
                  <a:lnTo>
                    <a:pt x="1112852" y="1219200"/>
                  </a:lnTo>
                  <a:cubicBezTo>
                    <a:pt x="1227685" y="1219200"/>
                    <a:pt x="1328164" y="1219200"/>
                    <a:pt x="1416083" y="1219200"/>
                  </a:cubicBezTo>
                  <a:lnTo>
                    <a:pt x="1521253" y="1219200"/>
                  </a:lnTo>
                  <a:lnTo>
                    <a:pt x="1538765" y="1219200"/>
                  </a:lnTo>
                  <a:cubicBezTo>
                    <a:pt x="2031515" y="1219200"/>
                    <a:pt x="2031515" y="1219200"/>
                    <a:pt x="2031515" y="1219200"/>
                  </a:cubicBezTo>
                  <a:cubicBezTo>
                    <a:pt x="2064961" y="1219200"/>
                    <a:pt x="2092325" y="1246590"/>
                    <a:pt x="2092325" y="1280066"/>
                  </a:cubicBezTo>
                  <a:cubicBezTo>
                    <a:pt x="2092325" y="1355008"/>
                    <a:pt x="2092325" y="1425266"/>
                    <a:pt x="2092325" y="1491133"/>
                  </a:cubicBezTo>
                  <a:lnTo>
                    <a:pt x="2092325" y="1568883"/>
                  </a:lnTo>
                  <a:lnTo>
                    <a:pt x="2092325" y="1581944"/>
                  </a:lnTo>
                  <a:lnTo>
                    <a:pt x="2092325" y="1675852"/>
                  </a:lnTo>
                  <a:lnTo>
                    <a:pt x="2092325" y="1781375"/>
                  </a:lnTo>
                  <a:lnTo>
                    <a:pt x="2092325" y="1817250"/>
                  </a:lnTo>
                  <a:lnTo>
                    <a:pt x="2092325" y="1879600"/>
                  </a:lnTo>
                  <a:lnTo>
                    <a:pt x="2092325" y="1940998"/>
                  </a:lnTo>
                  <a:lnTo>
                    <a:pt x="2092325" y="1967342"/>
                  </a:lnTo>
                  <a:lnTo>
                    <a:pt x="2092325" y="2035724"/>
                  </a:lnTo>
                  <a:cubicBezTo>
                    <a:pt x="2092325" y="2065285"/>
                    <a:pt x="2092325" y="2092874"/>
                    <a:pt x="2092325" y="2118625"/>
                  </a:cubicBezTo>
                  <a:lnTo>
                    <a:pt x="2092325" y="2128553"/>
                  </a:lnTo>
                  <a:lnTo>
                    <a:pt x="2092325" y="2180432"/>
                  </a:lnTo>
                  <a:lnTo>
                    <a:pt x="2092325" y="2190490"/>
                  </a:lnTo>
                  <a:lnTo>
                    <a:pt x="2092325" y="2266776"/>
                  </a:lnTo>
                  <a:lnTo>
                    <a:pt x="2092325" y="2285765"/>
                  </a:lnTo>
                  <a:cubicBezTo>
                    <a:pt x="2092325" y="2313389"/>
                    <a:pt x="2092325" y="2337067"/>
                    <a:pt x="2092325" y="2357363"/>
                  </a:cubicBezTo>
                  <a:lnTo>
                    <a:pt x="2092325" y="2383779"/>
                  </a:lnTo>
                  <a:lnTo>
                    <a:pt x="2092325" y="2408664"/>
                  </a:lnTo>
                  <a:cubicBezTo>
                    <a:pt x="2092325" y="2479134"/>
                    <a:pt x="2092325" y="2479134"/>
                    <a:pt x="2092325" y="2479134"/>
                  </a:cubicBezTo>
                  <a:lnTo>
                    <a:pt x="2092325" y="2481331"/>
                  </a:lnTo>
                  <a:cubicBezTo>
                    <a:pt x="2092325" y="2776049"/>
                    <a:pt x="2092325" y="2776049"/>
                    <a:pt x="2092325" y="2776049"/>
                  </a:cubicBezTo>
                  <a:cubicBezTo>
                    <a:pt x="2092325" y="2809497"/>
                    <a:pt x="2064987" y="2836863"/>
                    <a:pt x="2031573" y="2836863"/>
                  </a:cubicBezTo>
                  <a:cubicBezTo>
                    <a:pt x="1521253" y="2836863"/>
                    <a:pt x="1521253" y="2836863"/>
                    <a:pt x="1521253" y="2836863"/>
                  </a:cubicBezTo>
                  <a:cubicBezTo>
                    <a:pt x="1487839" y="2836863"/>
                    <a:pt x="1460500" y="2809497"/>
                    <a:pt x="1460500" y="2776049"/>
                  </a:cubicBezTo>
                  <a:lnTo>
                    <a:pt x="1460500" y="2540000"/>
                  </a:lnTo>
                  <a:lnTo>
                    <a:pt x="1420800" y="2540000"/>
                  </a:lnTo>
                  <a:cubicBezTo>
                    <a:pt x="1318726" y="2540000"/>
                    <a:pt x="1227994" y="2540000"/>
                    <a:pt x="1147343" y="2540000"/>
                  </a:cubicBezTo>
                  <a:lnTo>
                    <a:pt x="1010444" y="2540000"/>
                  </a:lnTo>
                  <a:lnTo>
                    <a:pt x="999110" y="2540000"/>
                  </a:lnTo>
                  <a:cubicBezTo>
                    <a:pt x="502136" y="2540000"/>
                    <a:pt x="502136" y="2540000"/>
                    <a:pt x="502136" y="2540000"/>
                  </a:cubicBezTo>
                  <a:cubicBezTo>
                    <a:pt x="468690" y="2540000"/>
                    <a:pt x="441325" y="2512610"/>
                    <a:pt x="441325" y="2479134"/>
                  </a:cubicBezTo>
                  <a:cubicBezTo>
                    <a:pt x="441325" y="2385457"/>
                    <a:pt x="441325" y="2299098"/>
                    <a:pt x="441325" y="2219487"/>
                  </a:cubicBezTo>
                  <a:lnTo>
                    <a:pt x="441325" y="2180432"/>
                  </a:lnTo>
                  <a:lnTo>
                    <a:pt x="441325" y="2105057"/>
                  </a:lnTo>
                  <a:cubicBezTo>
                    <a:pt x="441325" y="2068553"/>
                    <a:pt x="441325" y="2033664"/>
                    <a:pt x="441325" y="2000319"/>
                  </a:cubicBezTo>
                  <a:lnTo>
                    <a:pt x="441325" y="1879600"/>
                  </a:lnTo>
                  <a:lnTo>
                    <a:pt x="441325" y="1818202"/>
                  </a:lnTo>
                  <a:cubicBezTo>
                    <a:pt x="441325" y="1763290"/>
                    <a:pt x="441325" y="1713982"/>
                    <a:pt x="441325" y="1669705"/>
                  </a:cubicBezTo>
                  <a:lnTo>
                    <a:pt x="441325" y="1581944"/>
                  </a:lnTo>
                  <a:lnTo>
                    <a:pt x="441325" y="1572807"/>
                  </a:lnTo>
                  <a:cubicBezTo>
                    <a:pt x="441325" y="1280066"/>
                    <a:pt x="441325" y="1280066"/>
                    <a:pt x="441325" y="1280066"/>
                  </a:cubicBezTo>
                  <a:cubicBezTo>
                    <a:pt x="441325" y="1246590"/>
                    <a:pt x="468690" y="1219200"/>
                    <a:pt x="502136" y="1219200"/>
                  </a:cubicBezTo>
                  <a:close/>
                  <a:moveTo>
                    <a:pt x="502116" y="946150"/>
                  </a:moveTo>
                  <a:cubicBezTo>
                    <a:pt x="1520360" y="946150"/>
                    <a:pt x="1520360" y="946150"/>
                    <a:pt x="1520360" y="946150"/>
                  </a:cubicBezTo>
                  <a:cubicBezTo>
                    <a:pt x="1553794" y="946150"/>
                    <a:pt x="1581150" y="973654"/>
                    <a:pt x="1581150" y="1007269"/>
                  </a:cubicBezTo>
                  <a:cubicBezTo>
                    <a:pt x="1581150" y="1040885"/>
                    <a:pt x="1553794" y="1068388"/>
                    <a:pt x="1520360" y="1068388"/>
                  </a:cubicBezTo>
                  <a:cubicBezTo>
                    <a:pt x="502116" y="1068388"/>
                    <a:pt x="502116" y="1068388"/>
                    <a:pt x="502116" y="1068388"/>
                  </a:cubicBezTo>
                  <a:cubicBezTo>
                    <a:pt x="468681" y="1068388"/>
                    <a:pt x="441325" y="1040885"/>
                    <a:pt x="441325" y="1007269"/>
                  </a:cubicBezTo>
                  <a:cubicBezTo>
                    <a:pt x="441325" y="973654"/>
                    <a:pt x="468681" y="946150"/>
                    <a:pt x="502116" y="946150"/>
                  </a:cubicBezTo>
                  <a:close/>
                  <a:moveTo>
                    <a:pt x="502098" y="690563"/>
                  </a:moveTo>
                  <a:cubicBezTo>
                    <a:pt x="1264791" y="690563"/>
                    <a:pt x="1264791" y="690563"/>
                    <a:pt x="1264791" y="690563"/>
                  </a:cubicBezTo>
                  <a:cubicBezTo>
                    <a:pt x="1298216" y="690563"/>
                    <a:pt x="1325563" y="718067"/>
                    <a:pt x="1325563" y="751682"/>
                  </a:cubicBezTo>
                  <a:cubicBezTo>
                    <a:pt x="1325563" y="785298"/>
                    <a:pt x="1298216" y="812801"/>
                    <a:pt x="1264791" y="812801"/>
                  </a:cubicBezTo>
                  <a:cubicBezTo>
                    <a:pt x="502098" y="812801"/>
                    <a:pt x="502098" y="812801"/>
                    <a:pt x="502098" y="812801"/>
                  </a:cubicBezTo>
                  <a:cubicBezTo>
                    <a:pt x="468673" y="812801"/>
                    <a:pt x="441325" y="785298"/>
                    <a:pt x="441325" y="751682"/>
                  </a:cubicBezTo>
                  <a:cubicBezTo>
                    <a:pt x="441325" y="718067"/>
                    <a:pt x="468673" y="690563"/>
                    <a:pt x="502098" y="690563"/>
                  </a:cubicBezTo>
                  <a:close/>
                  <a:moveTo>
                    <a:pt x="502153" y="454025"/>
                  </a:moveTo>
                  <a:cubicBezTo>
                    <a:pt x="994860" y="454025"/>
                    <a:pt x="994860" y="454025"/>
                    <a:pt x="994860" y="454025"/>
                  </a:cubicBezTo>
                  <a:cubicBezTo>
                    <a:pt x="1028316" y="454025"/>
                    <a:pt x="1055688" y="481171"/>
                    <a:pt x="1055688" y="514350"/>
                  </a:cubicBezTo>
                  <a:cubicBezTo>
                    <a:pt x="1055688" y="547529"/>
                    <a:pt x="1028316" y="574675"/>
                    <a:pt x="994860" y="574675"/>
                  </a:cubicBezTo>
                  <a:cubicBezTo>
                    <a:pt x="502153" y="574675"/>
                    <a:pt x="502153" y="574675"/>
                    <a:pt x="502153" y="574675"/>
                  </a:cubicBezTo>
                  <a:cubicBezTo>
                    <a:pt x="468698" y="574675"/>
                    <a:pt x="441325" y="547529"/>
                    <a:pt x="441325" y="514350"/>
                  </a:cubicBezTo>
                  <a:cubicBezTo>
                    <a:pt x="441325" y="481171"/>
                    <a:pt x="468698" y="454025"/>
                    <a:pt x="502153" y="454025"/>
                  </a:cubicBezTo>
                  <a:close/>
                  <a:moveTo>
                    <a:pt x="1901273" y="207410"/>
                  </a:moveTo>
                  <a:lnTo>
                    <a:pt x="1901273" y="228534"/>
                  </a:lnTo>
                  <a:cubicBezTo>
                    <a:pt x="1901273" y="568878"/>
                    <a:pt x="1901273" y="568878"/>
                    <a:pt x="1901273" y="568878"/>
                  </a:cubicBezTo>
                  <a:cubicBezTo>
                    <a:pt x="2060034" y="568878"/>
                    <a:pt x="2169183" y="568878"/>
                    <a:pt x="2244222" y="568878"/>
                  </a:cubicBezTo>
                  <a:lnTo>
                    <a:pt x="2262740" y="568878"/>
                  </a:lnTo>
                  <a:close/>
                  <a:moveTo>
                    <a:pt x="122238" y="122238"/>
                  </a:moveTo>
                  <a:lnTo>
                    <a:pt x="122238" y="3190876"/>
                  </a:lnTo>
                  <a:lnTo>
                    <a:pt x="2347913" y="3190876"/>
                  </a:lnTo>
                  <a:lnTo>
                    <a:pt x="2347913" y="690563"/>
                  </a:lnTo>
                  <a:lnTo>
                    <a:pt x="2309172" y="690563"/>
                  </a:lnTo>
                  <a:cubicBezTo>
                    <a:pt x="1840431" y="690563"/>
                    <a:pt x="1840431" y="690563"/>
                    <a:pt x="1840431" y="690563"/>
                  </a:cubicBezTo>
                  <a:cubicBezTo>
                    <a:pt x="1806967" y="690563"/>
                    <a:pt x="1779588" y="663184"/>
                    <a:pt x="1779588" y="629721"/>
                  </a:cubicBezTo>
                  <a:cubicBezTo>
                    <a:pt x="1779588" y="345281"/>
                    <a:pt x="1779588" y="203062"/>
                    <a:pt x="1779588" y="131952"/>
                  </a:cubicBezTo>
                  <a:lnTo>
                    <a:pt x="1779588" y="122238"/>
                  </a:lnTo>
                  <a:close/>
                  <a:moveTo>
                    <a:pt x="60841" y="0"/>
                  </a:moveTo>
                  <a:cubicBezTo>
                    <a:pt x="1617994" y="0"/>
                    <a:pt x="1812638" y="0"/>
                    <a:pt x="1836968" y="0"/>
                  </a:cubicBezTo>
                  <a:lnTo>
                    <a:pt x="1840430" y="0"/>
                  </a:lnTo>
                  <a:lnTo>
                    <a:pt x="1840431" y="0"/>
                  </a:lnTo>
                  <a:lnTo>
                    <a:pt x="1840431" y="0"/>
                  </a:lnTo>
                  <a:lnTo>
                    <a:pt x="1840444" y="0"/>
                  </a:lnTo>
                  <a:cubicBezTo>
                    <a:pt x="1849571" y="0"/>
                    <a:pt x="1857936" y="1521"/>
                    <a:pt x="1865161" y="4562"/>
                  </a:cubicBezTo>
                  <a:lnTo>
                    <a:pt x="1876125" y="12957"/>
                  </a:lnTo>
                  <a:lnTo>
                    <a:pt x="1883401" y="17873"/>
                  </a:lnTo>
                  <a:lnTo>
                    <a:pt x="1884922" y="20124"/>
                  </a:lnTo>
                  <a:lnTo>
                    <a:pt x="1983703" y="118342"/>
                  </a:lnTo>
                  <a:cubicBezTo>
                    <a:pt x="2454940" y="586891"/>
                    <a:pt x="2454940" y="586891"/>
                    <a:pt x="2454940" y="586891"/>
                  </a:cubicBezTo>
                  <a:lnTo>
                    <a:pt x="2463504" y="602537"/>
                  </a:lnTo>
                  <a:lnTo>
                    <a:pt x="2465778" y="606097"/>
                  </a:lnTo>
                  <a:lnTo>
                    <a:pt x="2465945" y="606995"/>
                  </a:lnTo>
                  <a:lnTo>
                    <a:pt x="2465968" y="607037"/>
                  </a:lnTo>
                  <a:cubicBezTo>
                    <a:pt x="2468629" y="614259"/>
                    <a:pt x="2470150" y="621862"/>
                    <a:pt x="2470150" y="629464"/>
                  </a:cubicBezTo>
                  <a:lnTo>
                    <a:pt x="2470150" y="629715"/>
                  </a:lnTo>
                  <a:lnTo>
                    <a:pt x="2470151" y="629721"/>
                  </a:lnTo>
                  <a:lnTo>
                    <a:pt x="2470150" y="629726"/>
                  </a:lnTo>
                  <a:lnTo>
                    <a:pt x="2470150" y="867606"/>
                  </a:lnTo>
                  <a:cubicBezTo>
                    <a:pt x="2470150" y="3250707"/>
                    <a:pt x="2470150" y="3250707"/>
                    <a:pt x="2470150" y="3250707"/>
                  </a:cubicBezTo>
                  <a:cubicBezTo>
                    <a:pt x="2470150" y="3284157"/>
                    <a:pt x="2445814" y="3311525"/>
                    <a:pt x="2409309" y="3311525"/>
                  </a:cubicBezTo>
                  <a:cubicBezTo>
                    <a:pt x="60841" y="3311525"/>
                    <a:pt x="60841" y="3311525"/>
                    <a:pt x="60841" y="3311525"/>
                  </a:cubicBezTo>
                  <a:cubicBezTo>
                    <a:pt x="27379" y="3311525"/>
                    <a:pt x="0" y="3284157"/>
                    <a:pt x="0" y="3250707"/>
                  </a:cubicBezTo>
                  <a:cubicBezTo>
                    <a:pt x="0" y="60818"/>
                    <a:pt x="0" y="60818"/>
                    <a:pt x="0" y="60818"/>
                  </a:cubicBezTo>
                  <a:cubicBezTo>
                    <a:pt x="0" y="27368"/>
                    <a:pt x="27379" y="0"/>
                    <a:pt x="60841"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51" name="Group 50"/>
          <p:cNvGrpSpPr/>
          <p:nvPr/>
        </p:nvGrpSpPr>
        <p:grpSpPr>
          <a:xfrm>
            <a:off x="5784204" y="4745514"/>
            <a:ext cx="618929" cy="494095"/>
            <a:chOff x="5948542" y="1437142"/>
            <a:chExt cx="717926" cy="573125"/>
          </a:xfrm>
          <a:solidFill>
            <a:schemeClr val="accent1"/>
          </a:solidFill>
        </p:grpSpPr>
        <p:sp>
          <p:nvSpPr>
            <p:cNvPr id="52" name="Freeform 87"/>
            <p:cNvSpPr>
              <a:spLocks/>
            </p:cNvSpPr>
            <p:nvPr/>
          </p:nvSpPr>
          <p:spPr bwMode="auto">
            <a:xfrm>
              <a:off x="5948542" y="1437142"/>
              <a:ext cx="391363" cy="573125"/>
            </a:xfrm>
            <a:custGeom>
              <a:avLst/>
              <a:gdLst>
                <a:gd name="connsiteX0" fmla="*/ 122238 w 2276475"/>
                <a:gd name="connsiteY0" fmla="*/ 2868613 h 3333750"/>
                <a:gd name="connsiteX1" fmla="*/ 122238 w 2276475"/>
                <a:gd name="connsiteY1" fmla="*/ 3185748 h 3333750"/>
                <a:gd name="connsiteX2" fmla="*/ 128322 w 2276475"/>
                <a:gd name="connsiteY2" fmla="*/ 3213101 h 3333750"/>
                <a:gd name="connsiteX3" fmla="*/ 2148154 w 2276475"/>
                <a:gd name="connsiteY3" fmla="*/ 3213101 h 3333750"/>
                <a:gd name="connsiteX4" fmla="*/ 2154238 w 2276475"/>
                <a:gd name="connsiteY4" fmla="*/ 3185748 h 3333750"/>
                <a:gd name="connsiteX5" fmla="*/ 2154238 w 2276475"/>
                <a:gd name="connsiteY5" fmla="*/ 2868613 h 3333750"/>
                <a:gd name="connsiteX6" fmla="*/ 2019847 w 2276475"/>
                <a:gd name="connsiteY6" fmla="*/ 2868613 h 3333750"/>
                <a:gd name="connsiteX7" fmla="*/ 126626 w 2276475"/>
                <a:gd name="connsiteY7" fmla="*/ 2868613 h 3333750"/>
                <a:gd name="connsiteX8" fmla="*/ 399008 w 2276475"/>
                <a:gd name="connsiteY8" fmla="*/ 2470150 h 3333750"/>
                <a:gd name="connsiteX9" fmla="*/ 1342482 w 2276475"/>
                <a:gd name="connsiteY9" fmla="*/ 2470150 h 3333750"/>
                <a:gd name="connsiteX10" fmla="*/ 1403351 w 2276475"/>
                <a:gd name="connsiteY10" fmla="*/ 2531269 h 3333750"/>
                <a:gd name="connsiteX11" fmla="*/ 1342482 w 2276475"/>
                <a:gd name="connsiteY11" fmla="*/ 2592388 h 3333750"/>
                <a:gd name="connsiteX12" fmla="*/ 399008 w 2276475"/>
                <a:gd name="connsiteY12" fmla="*/ 2592388 h 3333750"/>
                <a:gd name="connsiteX13" fmla="*/ 338138 w 2276475"/>
                <a:gd name="connsiteY13" fmla="*/ 2531269 h 3333750"/>
                <a:gd name="connsiteX14" fmla="*/ 399008 w 2276475"/>
                <a:gd name="connsiteY14" fmla="*/ 2470150 h 3333750"/>
                <a:gd name="connsiteX15" fmla="*/ 1677078 w 2276475"/>
                <a:gd name="connsiteY15" fmla="*/ 2373313 h 3333750"/>
                <a:gd name="connsiteX16" fmla="*/ 1600621 w 2276475"/>
                <a:gd name="connsiteY16" fmla="*/ 2403641 h 3333750"/>
                <a:gd name="connsiteX17" fmla="*/ 1570038 w 2276475"/>
                <a:gd name="connsiteY17" fmla="*/ 2473397 h 3333750"/>
                <a:gd name="connsiteX18" fmla="*/ 1600621 w 2276475"/>
                <a:gd name="connsiteY18" fmla="*/ 2546185 h 3333750"/>
                <a:gd name="connsiteX19" fmla="*/ 1674020 w 2276475"/>
                <a:gd name="connsiteY19" fmla="*/ 2576513 h 3333750"/>
                <a:gd name="connsiteX20" fmla="*/ 1747418 w 2276475"/>
                <a:gd name="connsiteY20" fmla="*/ 2546185 h 3333750"/>
                <a:gd name="connsiteX21" fmla="*/ 1778001 w 2276475"/>
                <a:gd name="connsiteY21" fmla="*/ 2473397 h 3333750"/>
                <a:gd name="connsiteX22" fmla="*/ 1677078 w 2276475"/>
                <a:gd name="connsiteY22" fmla="*/ 2373313 h 3333750"/>
                <a:gd name="connsiteX23" fmla="*/ 1676272 w 2276475"/>
                <a:gd name="connsiteY23" fmla="*/ 2252663 h 3333750"/>
                <a:gd name="connsiteX24" fmla="*/ 1898650 w 2276475"/>
                <a:gd name="connsiteY24" fmla="*/ 2474190 h 3333750"/>
                <a:gd name="connsiteX25" fmla="*/ 1834678 w 2276475"/>
                <a:gd name="connsiteY25" fmla="*/ 2631990 h 3333750"/>
                <a:gd name="connsiteX26" fmla="*/ 1673225 w 2276475"/>
                <a:gd name="connsiteY26" fmla="*/ 2698751 h 3333750"/>
                <a:gd name="connsiteX27" fmla="*/ 1514818 w 2276475"/>
                <a:gd name="connsiteY27" fmla="*/ 2631990 h 3333750"/>
                <a:gd name="connsiteX28" fmla="*/ 1447800 w 2276475"/>
                <a:gd name="connsiteY28" fmla="*/ 2474190 h 3333750"/>
                <a:gd name="connsiteX29" fmla="*/ 1514818 w 2276475"/>
                <a:gd name="connsiteY29" fmla="*/ 2316390 h 3333750"/>
                <a:gd name="connsiteX30" fmla="*/ 1676272 w 2276475"/>
                <a:gd name="connsiteY30" fmla="*/ 2252663 h 3333750"/>
                <a:gd name="connsiteX31" fmla="*/ 122238 w 2276475"/>
                <a:gd name="connsiteY31" fmla="*/ 2193925 h 3333750"/>
                <a:gd name="connsiteX32" fmla="*/ 122238 w 2276475"/>
                <a:gd name="connsiteY32" fmla="*/ 2203756 h 3333750"/>
                <a:gd name="connsiteX33" fmla="*/ 122238 w 2276475"/>
                <a:gd name="connsiteY33" fmla="*/ 2374283 h 3333750"/>
                <a:gd name="connsiteX34" fmla="*/ 122238 w 2276475"/>
                <a:gd name="connsiteY34" fmla="*/ 2574870 h 3333750"/>
                <a:gd name="connsiteX35" fmla="*/ 122238 w 2276475"/>
                <a:gd name="connsiteY35" fmla="*/ 2747963 h 3333750"/>
                <a:gd name="connsiteX36" fmla="*/ 256628 w 2276475"/>
                <a:gd name="connsiteY36" fmla="*/ 2747963 h 3333750"/>
                <a:gd name="connsiteX37" fmla="*/ 2149850 w 2276475"/>
                <a:gd name="connsiteY37" fmla="*/ 2747963 h 3333750"/>
                <a:gd name="connsiteX38" fmla="*/ 2154238 w 2276475"/>
                <a:gd name="connsiteY38" fmla="*/ 2747963 h 3333750"/>
                <a:gd name="connsiteX39" fmla="*/ 2154238 w 2276475"/>
                <a:gd name="connsiteY39" fmla="*/ 2193925 h 3333750"/>
                <a:gd name="connsiteX40" fmla="*/ 2019847 w 2276475"/>
                <a:gd name="connsiteY40" fmla="*/ 2193925 h 3333750"/>
                <a:gd name="connsiteX41" fmla="*/ 126626 w 2276475"/>
                <a:gd name="connsiteY41" fmla="*/ 2193925 h 3333750"/>
                <a:gd name="connsiteX42" fmla="*/ 399008 w 2276475"/>
                <a:gd name="connsiteY42" fmla="*/ 1808163 h 3333750"/>
                <a:gd name="connsiteX43" fmla="*/ 1342482 w 2276475"/>
                <a:gd name="connsiteY43" fmla="*/ 1808163 h 3333750"/>
                <a:gd name="connsiteX44" fmla="*/ 1403351 w 2276475"/>
                <a:gd name="connsiteY44" fmla="*/ 1869282 h 3333750"/>
                <a:gd name="connsiteX45" fmla="*/ 1342482 w 2276475"/>
                <a:gd name="connsiteY45" fmla="*/ 1930401 h 3333750"/>
                <a:gd name="connsiteX46" fmla="*/ 399008 w 2276475"/>
                <a:gd name="connsiteY46" fmla="*/ 1930401 h 3333750"/>
                <a:gd name="connsiteX47" fmla="*/ 338138 w 2276475"/>
                <a:gd name="connsiteY47" fmla="*/ 1869282 h 3333750"/>
                <a:gd name="connsiteX48" fmla="*/ 399008 w 2276475"/>
                <a:gd name="connsiteY48" fmla="*/ 1808163 h 3333750"/>
                <a:gd name="connsiteX49" fmla="*/ 1674020 w 2276475"/>
                <a:gd name="connsiteY49" fmla="*/ 1692275 h 3333750"/>
                <a:gd name="connsiteX50" fmla="*/ 1570038 w 2276475"/>
                <a:gd name="connsiteY50" fmla="*/ 1793141 h 3333750"/>
                <a:gd name="connsiteX51" fmla="*/ 1674020 w 2276475"/>
                <a:gd name="connsiteY51" fmla="*/ 1897063 h 3333750"/>
                <a:gd name="connsiteX52" fmla="*/ 1778001 w 2276475"/>
                <a:gd name="connsiteY52" fmla="*/ 1796197 h 3333750"/>
                <a:gd name="connsiteX53" fmla="*/ 1747418 w 2276475"/>
                <a:gd name="connsiteY53" fmla="*/ 1722840 h 3333750"/>
                <a:gd name="connsiteX54" fmla="*/ 1674020 w 2276475"/>
                <a:gd name="connsiteY54" fmla="*/ 1692275 h 3333750"/>
                <a:gd name="connsiteX55" fmla="*/ 1673225 w 2276475"/>
                <a:gd name="connsiteY55" fmla="*/ 1571625 h 3333750"/>
                <a:gd name="connsiteX56" fmla="*/ 1834678 w 2276475"/>
                <a:gd name="connsiteY56" fmla="*/ 1638387 h 3333750"/>
                <a:gd name="connsiteX57" fmla="*/ 1898650 w 2276475"/>
                <a:gd name="connsiteY57" fmla="*/ 1796186 h 3333750"/>
                <a:gd name="connsiteX58" fmla="*/ 1673225 w 2276475"/>
                <a:gd name="connsiteY58" fmla="*/ 2017713 h 3333750"/>
                <a:gd name="connsiteX59" fmla="*/ 1447800 w 2276475"/>
                <a:gd name="connsiteY59" fmla="*/ 1796186 h 3333750"/>
                <a:gd name="connsiteX60" fmla="*/ 1673225 w 2276475"/>
                <a:gd name="connsiteY60" fmla="*/ 1571625 h 3333750"/>
                <a:gd name="connsiteX61" fmla="*/ 122238 w 2276475"/>
                <a:gd name="connsiteY61" fmla="*/ 1519238 h 3333750"/>
                <a:gd name="connsiteX62" fmla="*/ 122238 w 2276475"/>
                <a:gd name="connsiteY62" fmla="*/ 1970070 h 3333750"/>
                <a:gd name="connsiteX63" fmla="*/ 122238 w 2276475"/>
                <a:gd name="connsiteY63" fmla="*/ 2073275 h 3333750"/>
                <a:gd name="connsiteX64" fmla="*/ 256628 w 2276475"/>
                <a:gd name="connsiteY64" fmla="*/ 2073275 h 3333750"/>
                <a:gd name="connsiteX65" fmla="*/ 2149850 w 2276475"/>
                <a:gd name="connsiteY65" fmla="*/ 2073275 h 3333750"/>
                <a:gd name="connsiteX66" fmla="*/ 2154238 w 2276475"/>
                <a:gd name="connsiteY66" fmla="*/ 2073275 h 3333750"/>
                <a:gd name="connsiteX67" fmla="*/ 2154238 w 2276475"/>
                <a:gd name="connsiteY67" fmla="*/ 1833306 h 3333750"/>
                <a:gd name="connsiteX68" fmla="*/ 2154238 w 2276475"/>
                <a:gd name="connsiteY68" fmla="*/ 1541561 h 3333750"/>
                <a:gd name="connsiteX69" fmla="*/ 2154238 w 2276475"/>
                <a:gd name="connsiteY69" fmla="*/ 1519238 h 3333750"/>
                <a:gd name="connsiteX70" fmla="*/ 2019847 w 2276475"/>
                <a:gd name="connsiteY70" fmla="*/ 1519238 h 3333750"/>
                <a:gd name="connsiteX71" fmla="*/ 126626 w 2276475"/>
                <a:gd name="connsiteY71" fmla="*/ 1519238 h 3333750"/>
                <a:gd name="connsiteX72" fmla="*/ 399000 w 2276475"/>
                <a:gd name="connsiteY72" fmla="*/ 1143000 h 3333750"/>
                <a:gd name="connsiteX73" fmla="*/ 1339314 w 2276475"/>
                <a:gd name="connsiteY73" fmla="*/ 1143000 h 3333750"/>
                <a:gd name="connsiteX74" fmla="*/ 1400176 w 2276475"/>
                <a:gd name="connsiteY74" fmla="*/ 1203325 h 3333750"/>
                <a:gd name="connsiteX75" fmla="*/ 1339314 w 2276475"/>
                <a:gd name="connsiteY75" fmla="*/ 1263650 h 3333750"/>
                <a:gd name="connsiteX76" fmla="*/ 399000 w 2276475"/>
                <a:gd name="connsiteY76" fmla="*/ 1263650 h 3333750"/>
                <a:gd name="connsiteX77" fmla="*/ 338138 w 2276475"/>
                <a:gd name="connsiteY77" fmla="*/ 1203325 h 3333750"/>
                <a:gd name="connsiteX78" fmla="*/ 399000 w 2276475"/>
                <a:gd name="connsiteY78" fmla="*/ 1143000 h 3333750"/>
                <a:gd name="connsiteX79" fmla="*/ 1674020 w 2276475"/>
                <a:gd name="connsiteY79" fmla="*/ 1012825 h 3333750"/>
                <a:gd name="connsiteX80" fmla="*/ 1603679 w 2276475"/>
                <a:gd name="connsiteY80" fmla="*/ 1043153 h 3333750"/>
                <a:gd name="connsiteX81" fmla="*/ 1570038 w 2276475"/>
                <a:gd name="connsiteY81" fmla="*/ 1115942 h 3333750"/>
                <a:gd name="connsiteX82" fmla="*/ 1674020 w 2276475"/>
                <a:gd name="connsiteY82" fmla="*/ 1216025 h 3333750"/>
                <a:gd name="connsiteX83" fmla="*/ 1778001 w 2276475"/>
                <a:gd name="connsiteY83" fmla="*/ 1115942 h 3333750"/>
                <a:gd name="connsiteX84" fmla="*/ 1747418 w 2276475"/>
                <a:gd name="connsiteY84" fmla="*/ 1043153 h 3333750"/>
                <a:gd name="connsiteX85" fmla="*/ 1674020 w 2276475"/>
                <a:gd name="connsiteY85" fmla="*/ 1012825 h 3333750"/>
                <a:gd name="connsiteX86" fmla="*/ 1673225 w 2276475"/>
                <a:gd name="connsiteY86" fmla="*/ 890588 h 3333750"/>
                <a:gd name="connsiteX87" fmla="*/ 1676272 w 2276475"/>
                <a:gd name="connsiteY87" fmla="*/ 890588 h 3333750"/>
                <a:gd name="connsiteX88" fmla="*/ 1831632 w 2276475"/>
                <a:gd name="connsiteY88" fmla="*/ 957350 h 3333750"/>
                <a:gd name="connsiteX89" fmla="*/ 1898650 w 2276475"/>
                <a:gd name="connsiteY89" fmla="*/ 1115149 h 3333750"/>
                <a:gd name="connsiteX90" fmla="*/ 1673225 w 2276475"/>
                <a:gd name="connsiteY90" fmla="*/ 1336676 h 3333750"/>
                <a:gd name="connsiteX91" fmla="*/ 1447800 w 2276475"/>
                <a:gd name="connsiteY91" fmla="*/ 1115149 h 3333750"/>
                <a:gd name="connsiteX92" fmla="*/ 1514818 w 2276475"/>
                <a:gd name="connsiteY92" fmla="*/ 954315 h 3333750"/>
                <a:gd name="connsiteX93" fmla="*/ 1673225 w 2276475"/>
                <a:gd name="connsiteY93" fmla="*/ 890588 h 3333750"/>
                <a:gd name="connsiteX94" fmla="*/ 122238 w 2276475"/>
                <a:gd name="connsiteY94" fmla="*/ 844550 h 3333750"/>
                <a:gd name="connsiteX95" fmla="*/ 122238 w 2276475"/>
                <a:gd name="connsiteY95" fmla="*/ 1398588 h 3333750"/>
                <a:gd name="connsiteX96" fmla="*/ 256628 w 2276475"/>
                <a:gd name="connsiteY96" fmla="*/ 1398588 h 3333750"/>
                <a:gd name="connsiteX97" fmla="*/ 2149850 w 2276475"/>
                <a:gd name="connsiteY97" fmla="*/ 1398588 h 3333750"/>
                <a:gd name="connsiteX98" fmla="*/ 2154238 w 2276475"/>
                <a:gd name="connsiteY98" fmla="*/ 1398588 h 3333750"/>
                <a:gd name="connsiteX99" fmla="*/ 2154238 w 2276475"/>
                <a:gd name="connsiteY99" fmla="*/ 1341995 h 3333750"/>
                <a:gd name="connsiteX100" fmla="*/ 2154238 w 2276475"/>
                <a:gd name="connsiteY100" fmla="*/ 1128212 h 3333750"/>
                <a:gd name="connsiteX101" fmla="*/ 2154238 w 2276475"/>
                <a:gd name="connsiteY101" fmla="*/ 844550 h 3333750"/>
                <a:gd name="connsiteX102" fmla="*/ 2019847 w 2276475"/>
                <a:gd name="connsiteY102" fmla="*/ 844550 h 3333750"/>
                <a:gd name="connsiteX103" fmla="*/ 126626 w 2276475"/>
                <a:gd name="connsiteY103" fmla="*/ 844550 h 3333750"/>
                <a:gd name="connsiteX104" fmla="*/ 395840 w 2276475"/>
                <a:gd name="connsiteY104" fmla="*/ 471488 h 3333750"/>
                <a:gd name="connsiteX105" fmla="*/ 1342474 w 2276475"/>
                <a:gd name="connsiteY105" fmla="*/ 471488 h 3333750"/>
                <a:gd name="connsiteX106" fmla="*/ 1403351 w 2276475"/>
                <a:gd name="connsiteY106" fmla="*/ 531813 h 3333750"/>
                <a:gd name="connsiteX107" fmla="*/ 1342474 w 2276475"/>
                <a:gd name="connsiteY107" fmla="*/ 592138 h 3333750"/>
                <a:gd name="connsiteX108" fmla="*/ 395840 w 2276475"/>
                <a:gd name="connsiteY108" fmla="*/ 592138 h 3333750"/>
                <a:gd name="connsiteX109" fmla="*/ 334963 w 2276475"/>
                <a:gd name="connsiteY109" fmla="*/ 531813 h 3333750"/>
                <a:gd name="connsiteX110" fmla="*/ 395840 w 2276475"/>
                <a:gd name="connsiteY110" fmla="*/ 471488 h 3333750"/>
                <a:gd name="connsiteX111" fmla="*/ 1677078 w 2276475"/>
                <a:gd name="connsiteY111" fmla="*/ 331788 h 3333750"/>
                <a:gd name="connsiteX112" fmla="*/ 1570038 w 2276475"/>
                <a:gd name="connsiteY112" fmla="*/ 431872 h 3333750"/>
                <a:gd name="connsiteX113" fmla="*/ 1600621 w 2276475"/>
                <a:gd name="connsiteY113" fmla="*/ 504660 h 3333750"/>
                <a:gd name="connsiteX114" fmla="*/ 1674020 w 2276475"/>
                <a:gd name="connsiteY114" fmla="*/ 534988 h 3333750"/>
                <a:gd name="connsiteX115" fmla="*/ 1747418 w 2276475"/>
                <a:gd name="connsiteY115" fmla="*/ 504660 h 3333750"/>
                <a:gd name="connsiteX116" fmla="*/ 1778001 w 2276475"/>
                <a:gd name="connsiteY116" fmla="*/ 434905 h 3333750"/>
                <a:gd name="connsiteX117" fmla="*/ 1677078 w 2276475"/>
                <a:gd name="connsiteY117" fmla="*/ 331788 h 3333750"/>
                <a:gd name="connsiteX118" fmla="*/ 1676272 w 2276475"/>
                <a:gd name="connsiteY118" fmla="*/ 209550 h 3333750"/>
                <a:gd name="connsiteX119" fmla="*/ 1898650 w 2276475"/>
                <a:gd name="connsiteY119" fmla="*/ 434910 h 3333750"/>
                <a:gd name="connsiteX120" fmla="*/ 1831632 w 2276475"/>
                <a:gd name="connsiteY120" fmla="*/ 593272 h 3333750"/>
                <a:gd name="connsiteX121" fmla="*/ 1673225 w 2276475"/>
                <a:gd name="connsiteY121" fmla="*/ 657225 h 3333750"/>
                <a:gd name="connsiteX122" fmla="*/ 1670179 w 2276475"/>
                <a:gd name="connsiteY122" fmla="*/ 657225 h 3333750"/>
                <a:gd name="connsiteX123" fmla="*/ 1514818 w 2276475"/>
                <a:gd name="connsiteY123" fmla="*/ 590226 h 3333750"/>
                <a:gd name="connsiteX124" fmla="*/ 1447800 w 2276475"/>
                <a:gd name="connsiteY124" fmla="*/ 431865 h 3333750"/>
                <a:gd name="connsiteX125" fmla="*/ 1676272 w 2276475"/>
                <a:gd name="connsiteY125" fmla="*/ 209550 h 3333750"/>
                <a:gd name="connsiteX126" fmla="*/ 128322 w 2276475"/>
                <a:gd name="connsiteY126" fmla="*/ 122238 h 3333750"/>
                <a:gd name="connsiteX127" fmla="*/ 122238 w 2276475"/>
                <a:gd name="connsiteY127" fmla="*/ 155669 h 3333750"/>
                <a:gd name="connsiteX128" fmla="*/ 122238 w 2276475"/>
                <a:gd name="connsiteY128" fmla="*/ 723900 h 3333750"/>
                <a:gd name="connsiteX129" fmla="*/ 256628 w 2276475"/>
                <a:gd name="connsiteY129" fmla="*/ 723900 h 3333750"/>
                <a:gd name="connsiteX130" fmla="*/ 2149850 w 2276475"/>
                <a:gd name="connsiteY130" fmla="*/ 723900 h 3333750"/>
                <a:gd name="connsiteX131" fmla="*/ 2154238 w 2276475"/>
                <a:gd name="connsiteY131" fmla="*/ 723900 h 3333750"/>
                <a:gd name="connsiteX132" fmla="*/ 2154238 w 2276475"/>
                <a:gd name="connsiteY132" fmla="*/ 152630 h 3333750"/>
                <a:gd name="connsiteX133" fmla="*/ 2148154 w 2276475"/>
                <a:gd name="connsiteY133" fmla="*/ 122238 h 3333750"/>
                <a:gd name="connsiteX134" fmla="*/ 128322 w 2276475"/>
                <a:gd name="connsiteY134" fmla="*/ 122238 h 3333750"/>
                <a:gd name="connsiteX135" fmla="*/ 106520 w 2276475"/>
                <a:gd name="connsiteY135" fmla="*/ 0 h 3333750"/>
                <a:gd name="connsiteX136" fmla="*/ 2169956 w 2276475"/>
                <a:gd name="connsiteY136" fmla="*/ 0 h 3333750"/>
                <a:gd name="connsiteX137" fmla="*/ 2197346 w 2276475"/>
                <a:gd name="connsiteY137" fmla="*/ 6078 h 3333750"/>
                <a:gd name="connsiteX138" fmla="*/ 2276475 w 2276475"/>
                <a:gd name="connsiteY138" fmla="*/ 151949 h 3333750"/>
                <a:gd name="connsiteX139" fmla="*/ 2276475 w 2276475"/>
                <a:gd name="connsiteY139" fmla="*/ 784225 h 3333750"/>
                <a:gd name="connsiteX140" fmla="*/ 2276475 w 2276475"/>
                <a:gd name="connsiteY140" fmla="*/ 1127458 h 3333750"/>
                <a:gd name="connsiteX141" fmla="*/ 2276475 w 2276475"/>
                <a:gd name="connsiteY141" fmla="*/ 1446550 h 3333750"/>
                <a:gd name="connsiteX142" fmla="*/ 2276475 w 2276475"/>
                <a:gd name="connsiteY142" fmla="*/ 1458913 h 3333750"/>
                <a:gd name="connsiteX143" fmla="*/ 2276475 w 2276475"/>
                <a:gd name="connsiteY143" fmla="*/ 1573943 h 3333750"/>
                <a:gd name="connsiteX144" fmla="*/ 2276475 w 2276475"/>
                <a:gd name="connsiteY144" fmla="*/ 1832499 h 3333750"/>
                <a:gd name="connsiteX145" fmla="*/ 2276475 w 2276475"/>
                <a:gd name="connsiteY145" fmla="*/ 2133600 h 3333750"/>
                <a:gd name="connsiteX146" fmla="*/ 2276475 w 2276475"/>
                <a:gd name="connsiteY146" fmla="*/ 2808288 h 3333750"/>
                <a:gd name="connsiteX147" fmla="*/ 2276475 w 2276475"/>
                <a:gd name="connsiteY147" fmla="*/ 3184841 h 3333750"/>
                <a:gd name="connsiteX148" fmla="*/ 2197346 w 2276475"/>
                <a:gd name="connsiteY148" fmla="*/ 3327672 h 3333750"/>
                <a:gd name="connsiteX149" fmla="*/ 2169956 w 2276475"/>
                <a:gd name="connsiteY149" fmla="*/ 3333750 h 3333750"/>
                <a:gd name="connsiteX150" fmla="*/ 106520 w 2276475"/>
                <a:gd name="connsiteY150" fmla="*/ 3333750 h 3333750"/>
                <a:gd name="connsiteX151" fmla="*/ 79129 w 2276475"/>
                <a:gd name="connsiteY151" fmla="*/ 3327672 h 3333750"/>
                <a:gd name="connsiteX152" fmla="*/ 0 w 2276475"/>
                <a:gd name="connsiteY152" fmla="*/ 3184841 h 3333750"/>
                <a:gd name="connsiteX153" fmla="*/ 0 w 2276475"/>
                <a:gd name="connsiteY153" fmla="*/ 2808288 h 3333750"/>
                <a:gd name="connsiteX154" fmla="*/ 0 w 2276475"/>
                <a:gd name="connsiteY154" fmla="*/ 2574008 h 3333750"/>
                <a:gd name="connsiteX155" fmla="*/ 0 w 2276475"/>
                <a:gd name="connsiteY155" fmla="*/ 2373436 h 3333750"/>
                <a:gd name="connsiteX156" fmla="*/ 0 w 2276475"/>
                <a:gd name="connsiteY156" fmla="*/ 2139768 h 3333750"/>
                <a:gd name="connsiteX157" fmla="*/ 0 w 2276475"/>
                <a:gd name="connsiteY157" fmla="*/ 2133600 h 3333750"/>
                <a:gd name="connsiteX158" fmla="*/ 0 w 2276475"/>
                <a:gd name="connsiteY158" fmla="*/ 2067930 h 3333750"/>
                <a:gd name="connsiteX159" fmla="*/ 0 w 2276475"/>
                <a:gd name="connsiteY159" fmla="*/ 1969253 h 3333750"/>
                <a:gd name="connsiteX160" fmla="*/ 0 w 2276475"/>
                <a:gd name="connsiteY160" fmla="*/ 1458913 h 3333750"/>
                <a:gd name="connsiteX161" fmla="*/ 0 w 2276475"/>
                <a:gd name="connsiteY161" fmla="*/ 784225 h 3333750"/>
                <a:gd name="connsiteX162" fmla="*/ 0 w 2276475"/>
                <a:gd name="connsiteY162" fmla="*/ 154988 h 3333750"/>
                <a:gd name="connsiteX163" fmla="*/ 79129 w 2276475"/>
                <a:gd name="connsiteY163" fmla="*/ 6078 h 3333750"/>
                <a:gd name="connsiteX164" fmla="*/ 106520 w 2276475"/>
                <a:gd name="connsiteY164" fmla="*/ 0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2276475" h="3333750">
                  <a:moveTo>
                    <a:pt x="122238" y="2868613"/>
                  </a:moveTo>
                  <a:lnTo>
                    <a:pt x="122238" y="3185748"/>
                  </a:lnTo>
                  <a:cubicBezTo>
                    <a:pt x="122238" y="3200944"/>
                    <a:pt x="125280" y="3210062"/>
                    <a:pt x="128322" y="3213101"/>
                  </a:cubicBezTo>
                  <a:cubicBezTo>
                    <a:pt x="2148154" y="3213101"/>
                    <a:pt x="2148154" y="3213101"/>
                    <a:pt x="2148154" y="3213101"/>
                  </a:cubicBezTo>
                  <a:cubicBezTo>
                    <a:pt x="2151196" y="3210062"/>
                    <a:pt x="2154238" y="3200944"/>
                    <a:pt x="2154238" y="3185748"/>
                  </a:cubicBezTo>
                  <a:lnTo>
                    <a:pt x="2154238" y="2868613"/>
                  </a:lnTo>
                  <a:lnTo>
                    <a:pt x="2019847" y="2868613"/>
                  </a:lnTo>
                  <a:cubicBezTo>
                    <a:pt x="692797" y="2868613"/>
                    <a:pt x="264716" y="2868613"/>
                    <a:pt x="126626" y="2868613"/>
                  </a:cubicBezTo>
                  <a:close/>
                  <a:moveTo>
                    <a:pt x="399008" y="2470150"/>
                  </a:moveTo>
                  <a:cubicBezTo>
                    <a:pt x="1342482" y="2470150"/>
                    <a:pt x="1342482" y="2470150"/>
                    <a:pt x="1342482" y="2470150"/>
                  </a:cubicBezTo>
                  <a:cubicBezTo>
                    <a:pt x="1375960" y="2470150"/>
                    <a:pt x="1403351" y="2497654"/>
                    <a:pt x="1403351" y="2531269"/>
                  </a:cubicBezTo>
                  <a:cubicBezTo>
                    <a:pt x="1403351" y="2564885"/>
                    <a:pt x="1375960" y="2592388"/>
                    <a:pt x="1342482" y="2592388"/>
                  </a:cubicBezTo>
                  <a:cubicBezTo>
                    <a:pt x="399008" y="2592388"/>
                    <a:pt x="399008" y="2592388"/>
                    <a:pt x="399008" y="2592388"/>
                  </a:cubicBezTo>
                  <a:cubicBezTo>
                    <a:pt x="365529" y="2592388"/>
                    <a:pt x="338138" y="2564885"/>
                    <a:pt x="338138" y="2531269"/>
                  </a:cubicBezTo>
                  <a:cubicBezTo>
                    <a:pt x="338138" y="2497654"/>
                    <a:pt x="365529" y="2470150"/>
                    <a:pt x="399008" y="2470150"/>
                  </a:cubicBezTo>
                  <a:close/>
                  <a:moveTo>
                    <a:pt x="1677078" y="2373313"/>
                  </a:moveTo>
                  <a:cubicBezTo>
                    <a:pt x="1646495" y="2373313"/>
                    <a:pt x="1618971" y="2385444"/>
                    <a:pt x="1600621" y="2403641"/>
                  </a:cubicBezTo>
                  <a:cubicBezTo>
                    <a:pt x="1582271" y="2421839"/>
                    <a:pt x="1570038" y="2446101"/>
                    <a:pt x="1570038" y="2473397"/>
                  </a:cubicBezTo>
                  <a:cubicBezTo>
                    <a:pt x="1570038" y="2500692"/>
                    <a:pt x="1582271" y="2527988"/>
                    <a:pt x="1600621" y="2546185"/>
                  </a:cubicBezTo>
                  <a:cubicBezTo>
                    <a:pt x="1618971" y="2564382"/>
                    <a:pt x="1646495" y="2576513"/>
                    <a:pt x="1674020" y="2576513"/>
                  </a:cubicBezTo>
                  <a:cubicBezTo>
                    <a:pt x="1701544" y="2576513"/>
                    <a:pt x="1729069" y="2564382"/>
                    <a:pt x="1747418" y="2546185"/>
                  </a:cubicBezTo>
                  <a:cubicBezTo>
                    <a:pt x="1768826" y="2524955"/>
                    <a:pt x="1778001" y="2500692"/>
                    <a:pt x="1778001" y="2473397"/>
                  </a:cubicBezTo>
                  <a:cubicBezTo>
                    <a:pt x="1778001" y="2418806"/>
                    <a:pt x="1732127" y="2373313"/>
                    <a:pt x="1677078" y="2373313"/>
                  </a:cubicBezTo>
                  <a:close/>
                  <a:moveTo>
                    <a:pt x="1676272" y="2252663"/>
                  </a:moveTo>
                  <a:cubicBezTo>
                    <a:pt x="1798123" y="2252663"/>
                    <a:pt x="1898650" y="2352805"/>
                    <a:pt x="1898650" y="2474190"/>
                  </a:cubicBezTo>
                  <a:cubicBezTo>
                    <a:pt x="1898650" y="2534882"/>
                    <a:pt x="1877326" y="2589505"/>
                    <a:pt x="1834678" y="2631990"/>
                  </a:cubicBezTo>
                  <a:cubicBezTo>
                    <a:pt x="1792030" y="2674474"/>
                    <a:pt x="1734151" y="2698751"/>
                    <a:pt x="1673225" y="2698751"/>
                  </a:cubicBezTo>
                  <a:cubicBezTo>
                    <a:pt x="1612300" y="2698751"/>
                    <a:pt x="1557466" y="2674474"/>
                    <a:pt x="1514818" y="2631990"/>
                  </a:cubicBezTo>
                  <a:cubicBezTo>
                    <a:pt x="1472171" y="2589505"/>
                    <a:pt x="1447800" y="2534882"/>
                    <a:pt x="1447800" y="2474190"/>
                  </a:cubicBezTo>
                  <a:cubicBezTo>
                    <a:pt x="1447800" y="2416532"/>
                    <a:pt x="1472171" y="2358875"/>
                    <a:pt x="1514818" y="2316390"/>
                  </a:cubicBezTo>
                  <a:cubicBezTo>
                    <a:pt x="1557466" y="2276940"/>
                    <a:pt x="1615346" y="2252663"/>
                    <a:pt x="1676272" y="2252663"/>
                  </a:cubicBezTo>
                  <a:close/>
                  <a:moveTo>
                    <a:pt x="122238" y="2193925"/>
                  </a:moveTo>
                  <a:lnTo>
                    <a:pt x="122238" y="2203756"/>
                  </a:lnTo>
                  <a:cubicBezTo>
                    <a:pt x="122238" y="2374283"/>
                    <a:pt x="122238" y="2374283"/>
                    <a:pt x="122238" y="2374283"/>
                  </a:cubicBezTo>
                  <a:cubicBezTo>
                    <a:pt x="122238" y="2574870"/>
                    <a:pt x="122238" y="2574870"/>
                    <a:pt x="122238" y="2574870"/>
                  </a:cubicBezTo>
                  <a:lnTo>
                    <a:pt x="122238" y="2747963"/>
                  </a:lnTo>
                  <a:lnTo>
                    <a:pt x="256628" y="2747963"/>
                  </a:lnTo>
                  <a:cubicBezTo>
                    <a:pt x="1583679" y="2747963"/>
                    <a:pt x="2011759" y="2747963"/>
                    <a:pt x="2149850" y="2747963"/>
                  </a:cubicBezTo>
                  <a:lnTo>
                    <a:pt x="2154238" y="2747963"/>
                  </a:lnTo>
                  <a:lnTo>
                    <a:pt x="2154238" y="2193925"/>
                  </a:lnTo>
                  <a:lnTo>
                    <a:pt x="2019847" y="2193925"/>
                  </a:lnTo>
                  <a:cubicBezTo>
                    <a:pt x="692797" y="2193925"/>
                    <a:pt x="264716" y="2193925"/>
                    <a:pt x="126626" y="2193925"/>
                  </a:cubicBezTo>
                  <a:close/>
                  <a:moveTo>
                    <a:pt x="399008" y="1808163"/>
                  </a:moveTo>
                  <a:cubicBezTo>
                    <a:pt x="1342482" y="1808163"/>
                    <a:pt x="1342482" y="1808163"/>
                    <a:pt x="1342482" y="1808163"/>
                  </a:cubicBezTo>
                  <a:cubicBezTo>
                    <a:pt x="1375960" y="1808163"/>
                    <a:pt x="1403351" y="1835666"/>
                    <a:pt x="1403351" y="1869282"/>
                  </a:cubicBezTo>
                  <a:cubicBezTo>
                    <a:pt x="1403351" y="1902897"/>
                    <a:pt x="1375960" y="1930401"/>
                    <a:pt x="1342482" y="1930401"/>
                  </a:cubicBezTo>
                  <a:cubicBezTo>
                    <a:pt x="399008" y="1930401"/>
                    <a:pt x="399008" y="1930401"/>
                    <a:pt x="399008" y="1930401"/>
                  </a:cubicBezTo>
                  <a:cubicBezTo>
                    <a:pt x="365529" y="1930401"/>
                    <a:pt x="338138" y="1902897"/>
                    <a:pt x="338138" y="1869282"/>
                  </a:cubicBezTo>
                  <a:cubicBezTo>
                    <a:pt x="338138" y="1835666"/>
                    <a:pt x="365529" y="1808163"/>
                    <a:pt x="399008" y="1808163"/>
                  </a:cubicBezTo>
                  <a:close/>
                  <a:moveTo>
                    <a:pt x="1674020" y="1692275"/>
                  </a:moveTo>
                  <a:cubicBezTo>
                    <a:pt x="1618971" y="1692275"/>
                    <a:pt x="1570038" y="1741180"/>
                    <a:pt x="1570038" y="1793141"/>
                  </a:cubicBezTo>
                  <a:cubicBezTo>
                    <a:pt x="1570038" y="1851215"/>
                    <a:pt x="1618971" y="1897063"/>
                    <a:pt x="1674020" y="1897063"/>
                  </a:cubicBezTo>
                  <a:cubicBezTo>
                    <a:pt x="1729069" y="1897063"/>
                    <a:pt x="1778001" y="1851215"/>
                    <a:pt x="1778001" y="1796197"/>
                  </a:cubicBezTo>
                  <a:cubicBezTo>
                    <a:pt x="1778001" y="1768689"/>
                    <a:pt x="1768826" y="1744236"/>
                    <a:pt x="1747418" y="1722840"/>
                  </a:cubicBezTo>
                  <a:cubicBezTo>
                    <a:pt x="1729069" y="1701445"/>
                    <a:pt x="1701544" y="1692275"/>
                    <a:pt x="1674020" y="1692275"/>
                  </a:cubicBezTo>
                  <a:close/>
                  <a:moveTo>
                    <a:pt x="1673225" y="1571625"/>
                  </a:moveTo>
                  <a:cubicBezTo>
                    <a:pt x="1731105" y="1571625"/>
                    <a:pt x="1792030" y="1595902"/>
                    <a:pt x="1834678" y="1638387"/>
                  </a:cubicBezTo>
                  <a:cubicBezTo>
                    <a:pt x="1877326" y="1680871"/>
                    <a:pt x="1898650" y="1738529"/>
                    <a:pt x="1898650" y="1796186"/>
                  </a:cubicBezTo>
                  <a:cubicBezTo>
                    <a:pt x="1898650" y="1917571"/>
                    <a:pt x="1795077" y="2017713"/>
                    <a:pt x="1673225" y="2017713"/>
                  </a:cubicBezTo>
                  <a:cubicBezTo>
                    <a:pt x="1548328" y="2017713"/>
                    <a:pt x="1447800" y="1917571"/>
                    <a:pt x="1447800" y="1796186"/>
                  </a:cubicBezTo>
                  <a:cubicBezTo>
                    <a:pt x="1447800" y="1674802"/>
                    <a:pt x="1551374" y="1571625"/>
                    <a:pt x="1673225" y="1571625"/>
                  </a:cubicBezTo>
                  <a:close/>
                  <a:moveTo>
                    <a:pt x="122238" y="1519238"/>
                  </a:moveTo>
                  <a:lnTo>
                    <a:pt x="122238" y="1970070"/>
                  </a:lnTo>
                  <a:lnTo>
                    <a:pt x="122238" y="2073275"/>
                  </a:lnTo>
                  <a:lnTo>
                    <a:pt x="256628" y="2073275"/>
                  </a:lnTo>
                  <a:cubicBezTo>
                    <a:pt x="1583679" y="2073275"/>
                    <a:pt x="2011759" y="2073275"/>
                    <a:pt x="2149850" y="2073275"/>
                  </a:cubicBezTo>
                  <a:lnTo>
                    <a:pt x="2154238" y="2073275"/>
                  </a:lnTo>
                  <a:lnTo>
                    <a:pt x="2154238" y="1833306"/>
                  </a:lnTo>
                  <a:cubicBezTo>
                    <a:pt x="2154238" y="1688564"/>
                    <a:pt x="2154238" y="1598101"/>
                    <a:pt x="2154238" y="1541561"/>
                  </a:cubicBezTo>
                  <a:lnTo>
                    <a:pt x="2154238" y="1519238"/>
                  </a:lnTo>
                  <a:lnTo>
                    <a:pt x="2019847" y="1519238"/>
                  </a:lnTo>
                  <a:cubicBezTo>
                    <a:pt x="692797" y="1519238"/>
                    <a:pt x="264716" y="1519238"/>
                    <a:pt x="126626" y="1519238"/>
                  </a:cubicBezTo>
                  <a:close/>
                  <a:moveTo>
                    <a:pt x="399000" y="1143000"/>
                  </a:moveTo>
                  <a:cubicBezTo>
                    <a:pt x="1339314" y="1143000"/>
                    <a:pt x="1339314" y="1143000"/>
                    <a:pt x="1339314" y="1143000"/>
                  </a:cubicBezTo>
                  <a:cubicBezTo>
                    <a:pt x="1372788" y="1143000"/>
                    <a:pt x="1400176" y="1170146"/>
                    <a:pt x="1400176" y="1203325"/>
                  </a:cubicBezTo>
                  <a:cubicBezTo>
                    <a:pt x="1400176" y="1236504"/>
                    <a:pt x="1372788" y="1263650"/>
                    <a:pt x="1339314" y="1263650"/>
                  </a:cubicBezTo>
                  <a:cubicBezTo>
                    <a:pt x="399000" y="1263650"/>
                    <a:pt x="399000" y="1263650"/>
                    <a:pt x="399000" y="1263650"/>
                  </a:cubicBezTo>
                  <a:cubicBezTo>
                    <a:pt x="365526" y="1263650"/>
                    <a:pt x="338138" y="1236504"/>
                    <a:pt x="338138" y="1203325"/>
                  </a:cubicBezTo>
                  <a:cubicBezTo>
                    <a:pt x="338138" y="1170146"/>
                    <a:pt x="365526" y="1143000"/>
                    <a:pt x="399000" y="1143000"/>
                  </a:cubicBezTo>
                  <a:close/>
                  <a:moveTo>
                    <a:pt x="1674020" y="1012825"/>
                  </a:moveTo>
                  <a:cubicBezTo>
                    <a:pt x="1646495" y="1012825"/>
                    <a:pt x="1622029" y="1021924"/>
                    <a:pt x="1603679" y="1043153"/>
                  </a:cubicBezTo>
                  <a:cubicBezTo>
                    <a:pt x="1582271" y="1061351"/>
                    <a:pt x="1570038" y="1088646"/>
                    <a:pt x="1570038" y="1115942"/>
                  </a:cubicBezTo>
                  <a:cubicBezTo>
                    <a:pt x="1570038" y="1170533"/>
                    <a:pt x="1618971" y="1216025"/>
                    <a:pt x="1674020" y="1216025"/>
                  </a:cubicBezTo>
                  <a:cubicBezTo>
                    <a:pt x="1729069" y="1216025"/>
                    <a:pt x="1778001" y="1170533"/>
                    <a:pt x="1778001" y="1115942"/>
                  </a:cubicBezTo>
                  <a:cubicBezTo>
                    <a:pt x="1778001" y="1088646"/>
                    <a:pt x="1768826" y="1064383"/>
                    <a:pt x="1747418" y="1043153"/>
                  </a:cubicBezTo>
                  <a:cubicBezTo>
                    <a:pt x="1729069" y="1024956"/>
                    <a:pt x="1701544" y="1012825"/>
                    <a:pt x="1674020" y="1012825"/>
                  </a:cubicBezTo>
                  <a:close/>
                  <a:moveTo>
                    <a:pt x="1673225" y="890588"/>
                  </a:moveTo>
                  <a:cubicBezTo>
                    <a:pt x="1673225" y="890588"/>
                    <a:pt x="1676272" y="890588"/>
                    <a:pt x="1676272" y="890588"/>
                  </a:cubicBezTo>
                  <a:cubicBezTo>
                    <a:pt x="1734151" y="890588"/>
                    <a:pt x="1788984" y="914865"/>
                    <a:pt x="1831632" y="957350"/>
                  </a:cubicBezTo>
                  <a:cubicBezTo>
                    <a:pt x="1874280" y="999834"/>
                    <a:pt x="1898650" y="1057492"/>
                    <a:pt x="1898650" y="1115149"/>
                  </a:cubicBezTo>
                  <a:cubicBezTo>
                    <a:pt x="1898650" y="1236534"/>
                    <a:pt x="1798123" y="1336676"/>
                    <a:pt x="1673225" y="1336676"/>
                  </a:cubicBezTo>
                  <a:cubicBezTo>
                    <a:pt x="1551374" y="1336676"/>
                    <a:pt x="1447800" y="1236534"/>
                    <a:pt x="1447800" y="1115149"/>
                  </a:cubicBezTo>
                  <a:cubicBezTo>
                    <a:pt x="1447800" y="1054457"/>
                    <a:pt x="1472171" y="999834"/>
                    <a:pt x="1514818" y="954315"/>
                  </a:cubicBezTo>
                  <a:cubicBezTo>
                    <a:pt x="1557466" y="914865"/>
                    <a:pt x="1615346" y="890588"/>
                    <a:pt x="1673225" y="890588"/>
                  </a:cubicBezTo>
                  <a:close/>
                  <a:moveTo>
                    <a:pt x="122238" y="844550"/>
                  </a:moveTo>
                  <a:lnTo>
                    <a:pt x="122238" y="1398588"/>
                  </a:lnTo>
                  <a:lnTo>
                    <a:pt x="256628" y="1398588"/>
                  </a:lnTo>
                  <a:cubicBezTo>
                    <a:pt x="1583679" y="1398588"/>
                    <a:pt x="2011759" y="1398588"/>
                    <a:pt x="2149850" y="1398588"/>
                  </a:cubicBezTo>
                  <a:lnTo>
                    <a:pt x="2154238" y="1398588"/>
                  </a:lnTo>
                  <a:lnTo>
                    <a:pt x="2154238" y="1341995"/>
                  </a:lnTo>
                  <a:cubicBezTo>
                    <a:pt x="2154238" y="1128212"/>
                    <a:pt x="2154238" y="1128212"/>
                    <a:pt x="2154238" y="1128212"/>
                  </a:cubicBezTo>
                  <a:lnTo>
                    <a:pt x="2154238" y="844550"/>
                  </a:lnTo>
                  <a:lnTo>
                    <a:pt x="2019847" y="844550"/>
                  </a:lnTo>
                  <a:cubicBezTo>
                    <a:pt x="692797" y="844550"/>
                    <a:pt x="264716" y="844550"/>
                    <a:pt x="126626" y="844550"/>
                  </a:cubicBezTo>
                  <a:close/>
                  <a:moveTo>
                    <a:pt x="395840" y="471488"/>
                  </a:moveTo>
                  <a:cubicBezTo>
                    <a:pt x="1342474" y="471488"/>
                    <a:pt x="1342474" y="471488"/>
                    <a:pt x="1342474" y="471488"/>
                  </a:cubicBezTo>
                  <a:cubicBezTo>
                    <a:pt x="1375957" y="471488"/>
                    <a:pt x="1403351" y="498634"/>
                    <a:pt x="1403351" y="531813"/>
                  </a:cubicBezTo>
                  <a:cubicBezTo>
                    <a:pt x="1403351" y="564992"/>
                    <a:pt x="1375957" y="592138"/>
                    <a:pt x="1342474" y="592138"/>
                  </a:cubicBezTo>
                  <a:cubicBezTo>
                    <a:pt x="395840" y="592138"/>
                    <a:pt x="395840" y="592138"/>
                    <a:pt x="395840" y="592138"/>
                  </a:cubicBezTo>
                  <a:cubicBezTo>
                    <a:pt x="362358" y="592138"/>
                    <a:pt x="334963" y="564992"/>
                    <a:pt x="334963" y="531813"/>
                  </a:cubicBezTo>
                  <a:cubicBezTo>
                    <a:pt x="334963" y="498634"/>
                    <a:pt x="362358" y="471488"/>
                    <a:pt x="395840" y="471488"/>
                  </a:cubicBezTo>
                  <a:close/>
                  <a:moveTo>
                    <a:pt x="1677078" y="331788"/>
                  </a:moveTo>
                  <a:cubicBezTo>
                    <a:pt x="1618971" y="331788"/>
                    <a:pt x="1573097" y="377281"/>
                    <a:pt x="1570038" y="431872"/>
                  </a:cubicBezTo>
                  <a:cubicBezTo>
                    <a:pt x="1570038" y="459167"/>
                    <a:pt x="1582271" y="486463"/>
                    <a:pt x="1600621" y="504660"/>
                  </a:cubicBezTo>
                  <a:cubicBezTo>
                    <a:pt x="1618971" y="525890"/>
                    <a:pt x="1646495" y="534988"/>
                    <a:pt x="1674020" y="534988"/>
                  </a:cubicBezTo>
                  <a:cubicBezTo>
                    <a:pt x="1701544" y="534988"/>
                    <a:pt x="1729069" y="525890"/>
                    <a:pt x="1747418" y="504660"/>
                  </a:cubicBezTo>
                  <a:cubicBezTo>
                    <a:pt x="1768826" y="486463"/>
                    <a:pt x="1778001" y="462200"/>
                    <a:pt x="1778001" y="434905"/>
                  </a:cubicBezTo>
                  <a:cubicBezTo>
                    <a:pt x="1778001" y="380314"/>
                    <a:pt x="1732127" y="331788"/>
                    <a:pt x="1677078" y="331788"/>
                  </a:cubicBezTo>
                  <a:close/>
                  <a:moveTo>
                    <a:pt x="1676272" y="209550"/>
                  </a:moveTo>
                  <a:cubicBezTo>
                    <a:pt x="1798123" y="212595"/>
                    <a:pt x="1898650" y="313094"/>
                    <a:pt x="1898650" y="434910"/>
                  </a:cubicBezTo>
                  <a:cubicBezTo>
                    <a:pt x="1898650" y="492773"/>
                    <a:pt x="1874280" y="550636"/>
                    <a:pt x="1831632" y="593272"/>
                  </a:cubicBezTo>
                  <a:cubicBezTo>
                    <a:pt x="1788984" y="632862"/>
                    <a:pt x="1734151" y="657225"/>
                    <a:pt x="1673225" y="657225"/>
                  </a:cubicBezTo>
                  <a:cubicBezTo>
                    <a:pt x="1673225" y="657225"/>
                    <a:pt x="1673225" y="657225"/>
                    <a:pt x="1670179" y="657225"/>
                  </a:cubicBezTo>
                  <a:cubicBezTo>
                    <a:pt x="1612300" y="657225"/>
                    <a:pt x="1554420" y="632862"/>
                    <a:pt x="1514818" y="590226"/>
                  </a:cubicBezTo>
                  <a:cubicBezTo>
                    <a:pt x="1472171" y="547590"/>
                    <a:pt x="1447800" y="492773"/>
                    <a:pt x="1447800" y="431865"/>
                  </a:cubicBezTo>
                  <a:cubicBezTo>
                    <a:pt x="1450847" y="307003"/>
                    <a:pt x="1548328" y="209550"/>
                    <a:pt x="1676272" y="209550"/>
                  </a:cubicBezTo>
                  <a:close/>
                  <a:moveTo>
                    <a:pt x="128322" y="122238"/>
                  </a:moveTo>
                  <a:cubicBezTo>
                    <a:pt x="125280" y="128317"/>
                    <a:pt x="122238" y="137434"/>
                    <a:pt x="122238" y="155669"/>
                  </a:cubicBezTo>
                  <a:lnTo>
                    <a:pt x="122238" y="723900"/>
                  </a:lnTo>
                  <a:lnTo>
                    <a:pt x="256628" y="723900"/>
                  </a:lnTo>
                  <a:cubicBezTo>
                    <a:pt x="1583679" y="723900"/>
                    <a:pt x="2011759" y="723900"/>
                    <a:pt x="2149850" y="723900"/>
                  </a:cubicBezTo>
                  <a:lnTo>
                    <a:pt x="2154238" y="723900"/>
                  </a:lnTo>
                  <a:lnTo>
                    <a:pt x="2154238" y="152630"/>
                  </a:lnTo>
                  <a:cubicBezTo>
                    <a:pt x="2154238" y="134395"/>
                    <a:pt x="2151196" y="128317"/>
                    <a:pt x="2148154" y="122238"/>
                  </a:cubicBezTo>
                  <a:cubicBezTo>
                    <a:pt x="128322" y="122238"/>
                    <a:pt x="128322" y="122238"/>
                    <a:pt x="128322" y="122238"/>
                  </a:cubicBezTo>
                  <a:close/>
                  <a:moveTo>
                    <a:pt x="106520" y="0"/>
                  </a:moveTo>
                  <a:cubicBezTo>
                    <a:pt x="2169956" y="0"/>
                    <a:pt x="2169956" y="0"/>
                    <a:pt x="2169956" y="0"/>
                  </a:cubicBezTo>
                  <a:cubicBezTo>
                    <a:pt x="2179086" y="0"/>
                    <a:pt x="2188216" y="3039"/>
                    <a:pt x="2197346" y="6078"/>
                  </a:cubicBezTo>
                  <a:cubicBezTo>
                    <a:pt x="2276475" y="48624"/>
                    <a:pt x="2276475" y="127637"/>
                    <a:pt x="2276475" y="151949"/>
                  </a:cubicBezTo>
                  <a:lnTo>
                    <a:pt x="2276475" y="784225"/>
                  </a:lnTo>
                  <a:lnTo>
                    <a:pt x="2276475" y="1127458"/>
                  </a:lnTo>
                  <a:cubicBezTo>
                    <a:pt x="2276475" y="1446550"/>
                    <a:pt x="2276475" y="1446550"/>
                    <a:pt x="2276475" y="1446550"/>
                  </a:cubicBezTo>
                  <a:lnTo>
                    <a:pt x="2276475" y="1458913"/>
                  </a:lnTo>
                  <a:lnTo>
                    <a:pt x="2276475" y="1573943"/>
                  </a:lnTo>
                  <a:cubicBezTo>
                    <a:pt x="2276475" y="1832499"/>
                    <a:pt x="2276475" y="1832499"/>
                    <a:pt x="2276475" y="1832499"/>
                  </a:cubicBezTo>
                  <a:lnTo>
                    <a:pt x="2276475" y="2133600"/>
                  </a:lnTo>
                  <a:lnTo>
                    <a:pt x="2276475" y="2808288"/>
                  </a:lnTo>
                  <a:lnTo>
                    <a:pt x="2276475" y="3184841"/>
                  </a:lnTo>
                  <a:cubicBezTo>
                    <a:pt x="2276475" y="3251698"/>
                    <a:pt x="2249084" y="3300321"/>
                    <a:pt x="2197346" y="3327672"/>
                  </a:cubicBezTo>
                  <a:cubicBezTo>
                    <a:pt x="2188216" y="3330711"/>
                    <a:pt x="2179086" y="3333750"/>
                    <a:pt x="2169956" y="3333750"/>
                  </a:cubicBezTo>
                  <a:cubicBezTo>
                    <a:pt x="106520" y="3333750"/>
                    <a:pt x="106520" y="3333750"/>
                    <a:pt x="106520" y="3333750"/>
                  </a:cubicBezTo>
                  <a:cubicBezTo>
                    <a:pt x="97390" y="3333750"/>
                    <a:pt x="88259" y="3330711"/>
                    <a:pt x="79129" y="3327672"/>
                  </a:cubicBezTo>
                  <a:cubicBezTo>
                    <a:pt x="27391" y="3300321"/>
                    <a:pt x="0" y="3251698"/>
                    <a:pt x="0" y="3184841"/>
                  </a:cubicBezTo>
                  <a:lnTo>
                    <a:pt x="0" y="2808288"/>
                  </a:lnTo>
                  <a:lnTo>
                    <a:pt x="0" y="2574008"/>
                  </a:lnTo>
                  <a:cubicBezTo>
                    <a:pt x="0" y="2373436"/>
                    <a:pt x="0" y="2373436"/>
                    <a:pt x="0" y="2373436"/>
                  </a:cubicBezTo>
                  <a:cubicBezTo>
                    <a:pt x="0" y="2272390"/>
                    <a:pt x="0" y="2196606"/>
                    <a:pt x="0" y="2139768"/>
                  </a:cubicBezTo>
                  <a:lnTo>
                    <a:pt x="0" y="2133600"/>
                  </a:lnTo>
                  <a:lnTo>
                    <a:pt x="0" y="2067930"/>
                  </a:lnTo>
                  <a:cubicBezTo>
                    <a:pt x="0" y="1969253"/>
                    <a:pt x="0" y="1969253"/>
                    <a:pt x="0" y="1969253"/>
                  </a:cubicBezTo>
                  <a:lnTo>
                    <a:pt x="0" y="1458913"/>
                  </a:lnTo>
                  <a:lnTo>
                    <a:pt x="0" y="784225"/>
                  </a:lnTo>
                  <a:lnTo>
                    <a:pt x="0" y="154988"/>
                  </a:lnTo>
                  <a:cubicBezTo>
                    <a:pt x="0" y="127637"/>
                    <a:pt x="0" y="48624"/>
                    <a:pt x="79129" y="6078"/>
                  </a:cubicBezTo>
                  <a:cubicBezTo>
                    <a:pt x="88259" y="3039"/>
                    <a:pt x="97390" y="0"/>
                    <a:pt x="106520"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54" name="Group 53"/>
            <p:cNvGrpSpPr/>
            <p:nvPr/>
          </p:nvGrpSpPr>
          <p:grpSpPr>
            <a:xfrm>
              <a:off x="6243357" y="1665679"/>
              <a:ext cx="423111" cy="344588"/>
              <a:chOff x="8145044" y="-724286"/>
              <a:chExt cx="423111" cy="344588"/>
            </a:xfrm>
            <a:grpFill/>
          </p:grpSpPr>
          <p:sp>
            <p:nvSpPr>
              <p:cNvPr id="55" name="Rectangle: Rounded Corners 54"/>
              <p:cNvSpPr/>
              <p:nvPr/>
            </p:nvSpPr>
            <p:spPr bwMode="auto">
              <a:xfrm>
                <a:off x="8145044" y="-724286"/>
                <a:ext cx="423111" cy="289311"/>
              </a:xfrm>
              <a:prstGeom prst="roundRect">
                <a:avLst>
                  <a:gd name="adj" fmla="val 166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7" name="Group 56"/>
              <p:cNvGrpSpPr/>
              <p:nvPr/>
            </p:nvGrpSpPr>
            <p:grpSpPr>
              <a:xfrm>
                <a:off x="8145045" y="-724285"/>
                <a:ext cx="423110" cy="344587"/>
                <a:chOff x="4176714" y="1866900"/>
                <a:chExt cx="3832225" cy="3121026"/>
              </a:xfrm>
              <a:grpFill/>
            </p:grpSpPr>
            <p:sp>
              <p:nvSpPr>
                <p:cNvPr id="58" name="Freeform 122"/>
                <p:cNvSpPr>
                  <a:spLocks/>
                </p:cNvSpPr>
                <p:nvPr/>
              </p:nvSpPr>
              <p:spPr bwMode="auto">
                <a:xfrm>
                  <a:off x="4176714" y="1866900"/>
                  <a:ext cx="3832225" cy="3121026"/>
                </a:xfrm>
                <a:custGeom>
                  <a:avLst/>
                  <a:gdLst>
                    <a:gd name="connsiteX0" fmla="*/ 393379 w 3832225"/>
                    <a:gd name="connsiteY0" fmla="*/ 122238 h 3121026"/>
                    <a:gd name="connsiteX1" fmla="*/ 120650 w 3832225"/>
                    <a:gd name="connsiteY1" fmla="*/ 395768 h 3121026"/>
                    <a:gd name="connsiteX2" fmla="*/ 120650 w 3832225"/>
                    <a:gd name="connsiteY2" fmla="*/ 2283121 h 3121026"/>
                    <a:gd name="connsiteX3" fmla="*/ 393379 w 3832225"/>
                    <a:gd name="connsiteY3" fmla="*/ 2556651 h 3121026"/>
                    <a:gd name="connsiteX4" fmla="*/ 1672172 w 3832225"/>
                    <a:gd name="connsiteY4" fmla="*/ 2556651 h 3121026"/>
                    <a:gd name="connsiteX5" fmla="*/ 1672172 w 3832225"/>
                    <a:gd name="connsiteY5" fmla="*/ 2900082 h 3121026"/>
                    <a:gd name="connsiteX6" fmla="*/ 1169140 w 3832225"/>
                    <a:gd name="connsiteY6" fmla="*/ 2900082 h 3121026"/>
                    <a:gd name="connsiteX7" fmla="*/ 1063079 w 3832225"/>
                    <a:gd name="connsiteY7" fmla="*/ 3000376 h 3121026"/>
                    <a:gd name="connsiteX8" fmla="*/ 2769147 w 3832225"/>
                    <a:gd name="connsiteY8" fmla="*/ 3000376 h 3121026"/>
                    <a:gd name="connsiteX9" fmla="*/ 2666116 w 3832225"/>
                    <a:gd name="connsiteY9" fmla="*/ 2900082 h 3121026"/>
                    <a:gd name="connsiteX10" fmla="*/ 2160053 w 3832225"/>
                    <a:gd name="connsiteY10" fmla="*/ 2900082 h 3121026"/>
                    <a:gd name="connsiteX11" fmla="*/ 2160053 w 3832225"/>
                    <a:gd name="connsiteY11" fmla="*/ 2556651 h 3121026"/>
                    <a:gd name="connsiteX12" fmla="*/ 3441877 w 3832225"/>
                    <a:gd name="connsiteY12" fmla="*/ 2556651 h 3121026"/>
                    <a:gd name="connsiteX13" fmla="*/ 3711575 w 3832225"/>
                    <a:gd name="connsiteY13" fmla="*/ 2283121 h 3121026"/>
                    <a:gd name="connsiteX14" fmla="*/ 3711575 w 3832225"/>
                    <a:gd name="connsiteY14" fmla="*/ 395768 h 3121026"/>
                    <a:gd name="connsiteX15" fmla="*/ 3441877 w 3832225"/>
                    <a:gd name="connsiteY15" fmla="*/ 122238 h 3121026"/>
                    <a:gd name="connsiteX16" fmla="*/ 393379 w 3832225"/>
                    <a:gd name="connsiteY16" fmla="*/ 122238 h 3121026"/>
                    <a:gd name="connsiteX17" fmla="*/ 393826 w 3832225"/>
                    <a:gd name="connsiteY17" fmla="*/ 0 h 3121026"/>
                    <a:gd name="connsiteX18" fmla="*/ 3441429 w 3832225"/>
                    <a:gd name="connsiteY18" fmla="*/ 0 h 3121026"/>
                    <a:gd name="connsiteX19" fmla="*/ 3832225 w 3832225"/>
                    <a:gd name="connsiteY19" fmla="*/ 395067 h 3121026"/>
                    <a:gd name="connsiteX20" fmla="*/ 3832225 w 3832225"/>
                    <a:gd name="connsiteY20" fmla="*/ 2282269 h 3121026"/>
                    <a:gd name="connsiteX21" fmla="*/ 3441429 w 3832225"/>
                    <a:gd name="connsiteY21" fmla="*/ 2677336 h 3121026"/>
                    <a:gd name="connsiteX22" fmla="*/ 2281159 w 3832225"/>
                    <a:gd name="connsiteY22" fmla="*/ 2677336 h 3121026"/>
                    <a:gd name="connsiteX23" fmla="*/ 2281159 w 3832225"/>
                    <a:gd name="connsiteY23" fmla="*/ 2777622 h 3121026"/>
                    <a:gd name="connsiteX24" fmla="*/ 2665896 w 3832225"/>
                    <a:gd name="connsiteY24" fmla="*/ 2777622 h 3121026"/>
                    <a:gd name="connsiteX25" fmla="*/ 2890073 w 3832225"/>
                    <a:gd name="connsiteY25" fmla="*/ 3005545 h 3121026"/>
                    <a:gd name="connsiteX26" fmla="*/ 2890073 w 3832225"/>
                    <a:gd name="connsiteY26" fmla="*/ 3121026 h 3121026"/>
                    <a:gd name="connsiteX27" fmla="*/ 942152 w 3832225"/>
                    <a:gd name="connsiteY27" fmla="*/ 3121026 h 3121026"/>
                    <a:gd name="connsiteX28" fmla="*/ 942152 w 3832225"/>
                    <a:gd name="connsiteY28" fmla="*/ 3005545 h 3121026"/>
                    <a:gd name="connsiteX29" fmla="*/ 1169359 w 3832225"/>
                    <a:gd name="connsiteY29" fmla="*/ 2777622 h 3121026"/>
                    <a:gd name="connsiteX30" fmla="*/ 1551067 w 3832225"/>
                    <a:gd name="connsiteY30" fmla="*/ 2777622 h 3121026"/>
                    <a:gd name="connsiteX31" fmla="*/ 1551067 w 3832225"/>
                    <a:gd name="connsiteY31" fmla="*/ 2677336 h 3121026"/>
                    <a:gd name="connsiteX32" fmla="*/ 393826 w 3832225"/>
                    <a:gd name="connsiteY32" fmla="*/ 2677336 h 3121026"/>
                    <a:gd name="connsiteX33" fmla="*/ 0 w 3832225"/>
                    <a:gd name="connsiteY33" fmla="*/ 2282269 h 3121026"/>
                    <a:gd name="connsiteX34" fmla="*/ 0 w 3832225"/>
                    <a:gd name="connsiteY34" fmla="*/ 395067 h 3121026"/>
                    <a:gd name="connsiteX35" fmla="*/ 393826 w 3832225"/>
                    <a:gd name="connsiteY35" fmla="*/ 0 h 312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832225" h="3121026">
                      <a:moveTo>
                        <a:pt x="393379" y="122238"/>
                      </a:moveTo>
                      <a:cubicBezTo>
                        <a:pt x="244893" y="122238"/>
                        <a:pt x="120650" y="243807"/>
                        <a:pt x="120650" y="395768"/>
                      </a:cubicBezTo>
                      <a:cubicBezTo>
                        <a:pt x="120650" y="2283121"/>
                        <a:pt x="120650" y="2283121"/>
                        <a:pt x="120650" y="2283121"/>
                      </a:cubicBezTo>
                      <a:cubicBezTo>
                        <a:pt x="120650" y="2435082"/>
                        <a:pt x="244893" y="2556651"/>
                        <a:pt x="393379" y="2556651"/>
                      </a:cubicBezTo>
                      <a:cubicBezTo>
                        <a:pt x="1672172" y="2556651"/>
                        <a:pt x="1672172" y="2556651"/>
                        <a:pt x="1672172" y="2556651"/>
                      </a:cubicBezTo>
                      <a:cubicBezTo>
                        <a:pt x="1672172" y="2900082"/>
                        <a:pt x="1672172" y="2900082"/>
                        <a:pt x="1672172" y="2900082"/>
                      </a:cubicBezTo>
                      <a:cubicBezTo>
                        <a:pt x="1169140" y="2900082"/>
                        <a:pt x="1169140" y="2900082"/>
                        <a:pt x="1169140" y="2900082"/>
                      </a:cubicBezTo>
                      <a:cubicBezTo>
                        <a:pt x="1111564" y="2900082"/>
                        <a:pt x="1066109" y="2945670"/>
                        <a:pt x="1063079" y="3000376"/>
                      </a:cubicBezTo>
                      <a:cubicBezTo>
                        <a:pt x="2769147" y="3000376"/>
                        <a:pt x="2769147" y="3000376"/>
                        <a:pt x="2769147" y="3000376"/>
                      </a:cubicBezTo>
                      <a:cubicBezTo>
                        <a:pt x="2766116" y="2945670"/>
                        <a:pt x="2720662" y="2900082"/>
                        <a:pt x="2666116" y="2900082"/>
                      </a:cubicBezTo>
                      <a:cubicBezTo>
                        <a:pt x="2160053" y="2900082"/>
                        <a:pt x="2160053" y="2900082"/>
                        <a:pt x="2160053" y="2900082"/>
                      </a:cubicBezTo>
                      <a:cubicBezTo>
                        <a:pt x="2160053" y="2556651"/>
                        <a:pt x="2160053" y="2556651"/>
                        <a:pt x="2160053" y="2556651"/>
                      </a:cubicBezTo>
                      <a:cubicBezTo>
                        <a:pt x="3441877" y="2556651"/>
                        <a:pt x="3441877" y="2556651"/>
                        <a:pt x="3441877" y="2556651"/>
                      </a:cubicBezTo>
                      <a:cubicBezTo>
                        <a:pt x="3590362" y="2556651"/>
                        <a:pt x="3711575" y="2435082"/>
                        <a:pt x="3711575" y="2283121"/>
                      </a:cubicBezTo>
                      <a:cubicBezTo>
                        <a:pt x="3711575" y="395768"/>
                        <a:pt x="3711575" y="395768"/>
                        <a:pt x="3711575" y="395768"/>
                      </a:cubicBezTo>
                      <a:cubicBezTo>
                        <a:pt x="3711575" y="243807"/>
                        <a:pt x="3590362" y="122238"/>
                        <a:pt x="3441877" y="122238"/>
                      </a:cubicBezTo>
                      <a:cubicBezTo>
                        <a:pt x="393379" y="122238"/>
                        <a:pt x="393379" y="122238"/>
                        <a:pt x="393379" y="122238"/>
                      </a:cubicBezTo>
                      <a:close/>
                      <a:moveTo>
                        <a:pt x="393826" y="0"/>
                      </a:moveTo>
                      <a:cubicBezTo>
                        <a:pt x="3441429" y="0"/>
                        <a:pt x="3441429" y="0"/>
                        <a:pt x="3441429" y="0"/>
                      </a:cubicBezTo>
                      <a:cubicBezTo>
                        <a:pt x="3656518" y="0"/>
                        <a:pt x="3832225" y="176261"/>
                        <a:pt x="3832225" y="395067"/>
                      </a:cubicBezTo>
                      <a:cubicBezTo>
                        <a:pt x="3832225" y="2282269"/>
                        <a:pt x="3832225" y="2282269"/>
                        <a:pt x="3832225" y="2282269"/>
                      </a:cubicBezTo>
                      <a:cubicBezTo>
                        <a:pt x="3832225" y="2501075"/>
                        <a:pt x="3656518" y="2677336"/>
                        <a:pt x="3441429" y="2677336"/>
                      </a:cubicBezTo>
                      <a:cubicBezTo>
                        <a:pt x="2281159" y="2677336"/>
                        <a:pt x="2281159" y="2677336"/>
                        <a:pt x="2281159" y="2677336"/>
                      </a:cubicBezTo>
                      <a:cubicBezTo>
                        <a:pt x="2281159" y="2777622"/>
                        <a:pt x="2281159" y="2777622"/>
                        <a:pt x="2281159" y="2777622"/>
                      </a:cubicBezTo>
                      <a:cubicBezTo>
                        <a:pt x="2665896" y="2777622"/>
                        <a:pt x="2665896" y="2777622"/>
                        <a:pt x="2665896" y="2777622"/>
                      </a:cubicBezTo>
                      <a:cubicBezTo>
                        <a:pt x="2790102" y="2777622"/>
                        <a:pt x="2890073" y="2880947"/>
                        <a:pt x="2890073" y="3005545"/>
                      </a:cubicBezTo>
                      <a:lnTo>
                        <a:pt x="2890073" y="3121026"/>
                      </a:lnTo>
                      <a:cubicBezTo>
                        <a:pt x="942152" y="3121026"/>
                        <a:pt x="942152" y="3121026"/>
                        <a:pt x="942152" y="3121026"/>
                      </a:cubicBezTo>
                      <a:cubicBezTo>
                        <a:pt x="942152" y="3005545"/>
                        <a:pt x="942152" y="3005545"/>
                        <a:pt x="942152" y="3005545"/>
                      </a:cubicBezTo>
                      <a:cubicBezTo>
                        <a:pt x="942152" y="2880947"/>
                        <a:pt x="1045152" y="2777622"/>
                        <a:pt x="1169359" y="2777622"/>
                      </a:cubicBezTo>
                      <a:cubicBezTo>
                        <a:pt x="1551067" y="2777622"/>
                        <a:pt x="1551067" y="2777622"/>
                        <a:pt x="1551067" y="2777622"/>
                      </a:cubicBezTo>
                      <a:cubicBezTo>
                        <a:pt x="1551067" y="2677336"/>
                        <a:pt x="1551067" y="2677336"/>
                        <a:pt x="1551067" y="2677336"/>
                      </a:cubicBezTo>
                      <a:cubicBezTo>
                        <a:pt x="393826" y="2677336"/>
                        <a:pt x="393826" y="2677336"/>
                        <a:pt x="393826" y="2677336"/>
                      </a:cubicBezTo>
                      <a:cubicBezTo>
                        <a:pt x="178736" y="2677336"/>
                        <a:pt x="0" y="2501075"/>
                        <a:pt x="0" y="2282269"/>
                      </a:cubicBezTo>
                      <a:cubicBezTo>
                        <a:pt x="0" y="395067"/>
                        <a:pt x="0" y="395067"/>
                        <a:pt x="0" y="395067"/>
                      </a:cubicBezTo>
                      <a:cubicBezTo>
                        <a:pt x="0" y="176261"/>
                        <a:pt x="178736" y="0"/>
                        <a:pt x="393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60" name="Freeform 8"/>
                <p:cNvSpPr>
                  <a:spLocks/>
                </p:cNvSpPr>
                <p:nvPr/>
              </p:nvSpPr>
              <p:spPr bwMode="auto">
                <a:xfrm>
                  <a:off x="5000627" y="2468563"/>
                  <a:ext cx="2168525" cy="1239838"/>
                </a:xfrm>
                <a:custGeom>
                  <a:avLst/>
                  <a:gdLst>
                    <a:gd name="T0" fmla="*/ 53 w 1366"/>
                    <a:gd name="T1" fmla="*/ 781 h 781"/>
                    <a:gd name="T2" fmla="*/ 0 w 1366"/>
                    <a:gd name="T3" fmla="*/ 728 h 781"/>
                    <a:gd name="T4" fmla="*/ 181 w 1366"/>
                    <a:gd name="T5" fmla="*/ 553 h 781"/>
                    <a:gd name="T6" fmla="*/ 342 w 1366"/>
                    <a:gd name="T7" fmla="*/ 628 h 781"/>
                    <a:gd name="T8" fmla="*/ 416 w 1366"/>
                    <a:gd name="T9" fmla="*/ 375 h 781"/>
                    <a:gd name="T10" fmla="*/ 683 w 1366"/>
                    <a:gd name="T11" fmla="*/ 530 h 781"/>
                    <a:gd name="T12" fmla="*/ 878 w 1366"/>
                    <a:gd name="T13" fmla="*/ 207 h 781"/>
                    <a:gd name="T14" fmla="*/ 1336 w 1366"/>
                    <a:gd name="T15" fmla="*/ 0 h 781"/>
                    <a:gd name="T16" fmla="*/ 1366 w 1366"/>
                    <a:gd name="T17" fmla="*/ 69 h 781"/>
                    <a:gd name="T18" fmla="*/ 931 w 1366"/>
                    <a:gd name="T19" fmla="*/ 268 h 781"/>
                    <a:gd name="T20" fmla="*/ 710 w 1366"/>
                    <a:gd name="T21" fmla="*/ 634 h 781"/>
                    <a:gd name="T22" fmla="*/ 462 w 1366"/>
                    <a:gd name="T23" fmla="*/ 490 h 781"/>
                    <a:gd name="T24" fmla="*/ 391 w 1366"/>
                    <a:gd name="T25" fmla="*/ 735 h 781"/>
                    <a:gd name="T26" fmla="*/ 197 w 1366"/>
                    <a:gd name="T27" fmla="*/ 645 h 781"/>
                    <a:gd name="T28" fmla="*/ 53 w 1366"/>
                    <a:gd name="T29" fmla="*/ 781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6" h="781">
                      <a:moveTo>
                        <a:pt x="53" y="781"/>
                      </a:moveTo>
                      <a:lnTo>
                        <a:pt x="0" y="728"/>
                      </a:lnTo>
                      <a:lnTo>
                        <a:pt x="181" y="553"/>
                      </a:lnTo>
                      <a:lnTo>
                        <a:pt x="342" y="628"/>
                      </a:lnTo>
                      <a:lnTo>
                        <a:pt x="416" y="375"/>
                      </a:lnTo>
                      <a:lnTo>
                        <a:pt x="683" y="530"/>
                      </a:lnTo>
                      <a:lnTo>
                        <a:pt x="878" y="207"/>
                      </a:lnTo>
                      <a:lnTo>
                        <a:pt x="1336" y="0"/>
                      </a:lnTo>
                      <a:lnTo>
                        <a:pt x="1366" y="69"/>
                      </a:lnTo>
                      <a:lnTo>
                        <a:pt x="931" y="268"/>
                      </a:lnTo>
                      <a:lnTo>
                        <a:pt x="710" y="634"/>
                      </a:lnTo>
                      <a:lnTo>
                        <a:pt x="462" y="490"/>
                      </a:lnTo>
                      <a:lnTo>
                        <a:pt x="391" y="735"/>
                      </a:lnTo>
                      <a:lnTo>
                        <a:pt x="197" y="645"/>
                      </a:lnTo>
                      <a:lnTo>
                        <a:pt x="53" y="7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124"/>
                <p:cNvSpPr/>
                <p:nvPr/>
              </p:nvSpPr>
              <p:spPr bwMode="auto">
                <a:xfrm rot="5400000">
                  <a:off x="5184881" y="1650831"/>
                  <a:ext cx="1866110" cy="2950967"/>
                </a:xfrm>
                <a:custGeom>
                  <a:avLst/>
                  <a:gdLst>
                    <a:gd name="connsiteX0" fmla="*/ 0 w 1866110"/>
                    <a:gd name="connsiteY0" fmla="*/ 2809648 h 2950967"/>
                    <a:gd name="connsiteX1" fmla="*/ 243653 w 1866110"/>
                    <a:gd name="connsiteY1" fmla="*/ 2668329 h 2950967"/>
                    <a:gd name="connsiteX2" fmla="*/ 243653 w 1866110"/>
                    <a:gd name="connsiteY2" fmla="*/ 2755869 h 2950967"/>
                    <a:gd name="connsiteX3" fmla="*/ 1670555 w 1866110"/>
                    <a:gd name="connsiteY3" fmla="*/ 2755869 h 2950967"/>
                    <a:gd name="connsiteX4" fmla="*/ 1670555 w 1866110"/>
                    <a:gd name="connsiteY4" fmla="*/ 243653 h 2950967"/>
                    <a:gd name="connsiteX5" fmla="*/ 1583472 w 1866110"/>
                    <a:gd name="connsiteY5" fmla="*/ 243653 h 2950967"/>
                    <a:gd name="connsiteX6" fmla="*/ 1724791 w 1866110"/>
                    <a:gd name="connsiteY6" fmla="*/ 0 h 2950967"/>
                    <a:gd name="connsiteX7" fmla="*/ 1866110 w 1866110"/>
                    <a:gd name="connsiteY7" fmla="*/ 243653 h 2950967"/>
                    <a:gd name="connsiteX8" fmla="*/ 1783428 w 1866110"/>
                    <a:gd name="connsiteY8" fmla="*/ 243653 h 2950967"/>
                    <a:gd name="connsiteX9" fmla="*/ 1783428 w 1866110"/>
                    <a:gd name="connsiteY9" fmla="*/ 2872192 h 2950967"/>
                    <a:gd name="connsiteX10" fmla="*/ 243653 w 1866110"/>
                    <a:gd name="connsiteY10" fmla="*/ 2872192 h 2950967"/>
                    <a:gd name="connsiteX11" fmla="*/ 243653 w 1866110"/>
                    <a:gd name="connsiteY11" fmla="*/ 2950967 h 295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6110" h="2950967">
                      <a:moveTo>
                        <a:pt x="0" y="2809648"/>
                      </a:moveTo>
                      <a:lnTo>
                        <a:pt x="243653" y="2668329"/>
                      </a:lnTo>
                      <a:lnTo>
                        <a:pt x="243653" y="2755869"/>
                      </a:lnTo>
                      <a:lnTo>
                        <a:pt x="1670555" y="2755869"/>
                      </a:lnTo>
                      <a:lnTo>
                        <a:pt x="1670555" y="243653"/>
                      </a:lnTo>
                      <a:lnTo>
                        <a:pt x="1583472" y="243653"/>
                      </a:lnTo>
                      <a:lnTo>
                        <a:pt x="1724791" y="0"/>
                      </a:lnTo>
                      <a:lnTo>
                        <a:pt x="1866110" y="243653"/>
                      </a:lnTo>
                      <a:lnTo>
                        <a:pt x="1783428" y="243653"/>
                      </a:lnTo>
                      <a:lnTo>
                        <a:pt x="1783428" y="2872192"/>
                      </a:lnTo>
                      <a:lnTo>
                        <a:pt x="243653" y="2872192"/>
                      </a:lnTo>
                      <a:lnTo>
                        <a:pt x="243653" y="295096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pic>
        <p:nvPicPr>
          <p:cNvPr id="62" name="Picture 5" descr="Cloud"/>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555946" y="4602264"/>
            <a:ext cx="703796" cy="703796"/>
          </a:xfrm>
          <a:prstGeom prst="rect">
            <a:avLst/>
          </a:prstGeom>
        </p:spPr>
      </p:pic>
    </p:spTree>
    <p:extLst>
      <p:ext uri="{BB962C8B-B14F-4D97-AF65-F5344CB8AC3E}">
        <p14:creationId xmlns:p14="http://schemas.microsoft.com/office/powerpoint/2010/main" val="36897455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Compare reporting options</a:t>
            </a:r>
          </a:p>
        </p:txBody>
      </p:sp>
      <p:graphicFrame>
        <p:nvGraphicFramePr>
          <p:cNvPr id="9" name="Content Placeholder 8"/>
          <p:cNvGraphicFramePr>
            <a:graphicFrameLocks noGrp="1"/>
          </p:cNvGraphicFramePr>
          <p:nvPr>
            <p:ph idx="1"/>
            <p:extLst/>
          </p:nvPr>
        </p:nvGraphicFramePr>
        <p:xfrm>
          <a:off x="914400" y="1408389"/>
          <a:ext cx="10838539" cy="4570910"/>
        </p:xfrm>
        <a:graphic>
          <a:graphicData uri="http://schemas.openxmlformats.org/drawingml/2006/table">
            <a:tbl>
              <a:tblPr firstRow="1" bandRow="1">
                <a:tableStyleId>{2D5ABB26-0587-4C30-8999-92F81FD0307C}</a:tableStyleId>
              </a:tblPr>
              <a:tblGrid>
                <a:gridCol w="3616036">
                  <a:extLst>
                    <a:ext uri="{9D8B030D-6E8A-4147-A177-3AD203B41FA5}">
                      <a16:colId xmlns:a16="http://schemas.microsoft.com/office/drawing/2014/main" val="2036329346"/>
                    </a:ext>
                  </a:extLst>
                </a:gridCol>
                <a:gridCol w="2407501">
                  <a:extLst>
                    <a:ext uri="{9D8B030D-6E8A-4147-A177-3AD203B41FA5}">
                      <a16:colId xmlns:a16="http://schemas.microsoft.com/office/drawing/2014/main" val="2816603701"/>
                    </a:ext>
                  </a:extLst>
                </a:gridCol>
                <a:gridCol w="2407501">
                  <a:extLst>
                    <a:ext uri="{9D8B030D-6E8A-4147-A177-3AD203B41FA5}">
                      <a16:colId xmlns:a16="http://schemas.microsoft.com/office/drawing/2014/main" val="394744073"/>
                    </a:ext>
                  </a:extLst>
                </a:gridCol>
                <a:gridCol w="2407501">
                  <a:extLst>
                    <a:ext uri="{9D8B030D-6E8A-4147-A177-3AD203B41FA5}">
                      <a16:colId xmlns:a16="http://schemas.microsoft.com/office/drawing/2014/main" val="3036150818"/>
                    </a:ext>
                  </a:extLst>
                </a:gridCol>
              </a:tblGrid>
              <a:tr h="227529">
                <a:tc>
                  <a:txBody>
                    <a:bodyPr/>
                    <a:lstStyle/>
                    <a:p>
                      <a:endParaRPr lang="en-US" sz="1600" b="0" i="0" kern="1200" dirty="0">
                        <a:solidFill>
                          <a:schemeClr val="bg1"/>
                        </a:solidFill>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marL="0" algn="l" defTabSz="932472" rtl="0" eaLnBrk="1" fontAlgn="base" latinLnBrk="0" hangingPunct="1">
                        <a:spcBef>
                          <a:spcPct val="0"/>
                        </a:spcBef>
                        <a:spcAft>
                          <a:spcPct val="0"/>
                        </a:spcAft>
                      </a:pPr>
                      <a:r>
                        <a:rPr lang="en-US" sz="1600" kern="1200" dirty="0">
                          <a:solidFill>
                            <a:schemeClr val="accent3"/>
                          </a:solidFill>
                          <a:latin typeface="+mn-lt"/>
                          <a:ea typeface="+mn-ea"/>
                          <a:cs typeface="Segoe UI" panose="020B0502040204020203" pitchFamily="34" charset="0"/>
                        </a:rPr>
                        <a:t>SQL Server </a:t>
                      </a:r>
                      <a:br>
                        <a:rPr lang="en-US" sz="1600" kern="1200" dirty="0">
                          <a:solidFill>
                            <a:schemeClr val="accent3"/>
                          </a:solidFill>
                          <a:latin typeface="+mn-lt"/>
                          <a:ea typeface="+mn-ea"/>
                          <a:cs typeface="Segoe UI" panose="020B0502040204020203" pitchFamily="34" charset="0"/>
                        </a:rPr>
                      </a:br>
                      <a:r>
                        <a:rPr lang="en-US" sz="1600" kern="1200" dirty="0">
                          <a:solidFill>
                            <a:schemeClr val="accent3"/>
                          </a:solidFill>
                          <a:latin typeface="+mn-lt"/>
                          <a:ea typeface="+mn-ea"/>
                          <a:cs typeface="Segoe UI" panose="020B0502040204020203" pitchFamily="34" charset="0"/>
                        </a:rPr>
                        <a:t>Reporting Services</a:t>
                      </a:r>
                    </a:p>
                  </a:txBody>
                  <a:tcPr>
                    <a:lnB w="12700" cap="flat" cmpd="sng" algn="ctr">
                      <a:solidFill>
                        <a:schemeClr val="tx1"/>
                      </a:solidFill>
                      <a:prstDash val="solid"/>
                      <a:round/>
                      <a:headEnd type="none" w="med" len="med"/>
                      <a:tailEnd type="none" w="med" len="med"/>
                    </a:lnB>
                  </a:tcPr>
                </a:tc>
                <a:tc>
                  <a:txBody>
                    <a:bodyPr/>
                    <a:lstStyle/>
                    <a:p>
                      <a:r>
                        <a:rPr lang="en-US" sz="1600" kern="1200" dirty="0">
                          <a:solidFill>
                            <a:schemeClr val="accent1"/>
                          </a:solidFill>
                          <a:latin typeface="+mn-lt"/>
                          <a:ea typeface="+mn-ea"/>
                          <a:cs typeface="Segoe UI" panose="020B0502040204020203" pitchFamily="34" charset="0"/>
                        </a:rPr>
                        <a:t>Power BI </a:t>
                      </a:r>
                      <a:br>
                        <a:rPr lang="en-US" sz="1600" kern="1200" dirty="0">
                          <a:solidFill>
                            <a:schemeClr val="accent1"/>
                          </a:solidFill>
                          <a:latin typeface="+mn-lt"/>
                          <a:ea typeface="+mn-ea"/>
                          <a:cs typeface="Segoe UI" panose="020B0502040204020203" pitchFamily="34" charset="0"/>
                        </a:rPr>
                      </a:br>
                      <a:r>
                        <a:rPr lang="en-US" sz="1600" kern="1200" dirty="0">
                          <a:solidFill>
                            <a:schemeClr val="accent1"/>
                          </a:solidFill>
                          <a:latin typeface="+mn-lt"/>
                          <a:ea typeface="+mn-ea"/>
                          <a:cs typeface="Segoe UI" panose="020B0502040204020203" pitchFamily="34" charset="0"/>
                        </a:rPr>
                        <a:t>Report Server</a:t>
                      </a:r>
                    </a:p>
                  </a:txBody>
                  <a:tcPr>
                    <a:lnB w="12700" cap="flat" cmpd="sng" algn="ctr">
                      <a:solidFill>
                        <a:schemeClr val="tx1"/>
                      </a:solidFill>
                      <a:prstDash val="solid"/>
                      <a:round/>
                      <a:headEnd type="none" w="med" len="med"/>
                      <a:tailEnd type="none" w="med" len="med"/>
                    </a:lnB>
                  </a:tcPr>
                </a:tc>
                <a:tc>
                  <a:txBody>
                    <a:bodyPr/>
                    <a:lstStyle/>
                    <a:p>
                      <a:r>
                        <a:rPr lang="en-US" sz="1600" kern="1200" dirty="0">
                          <a:solidFill>
                            <a:schemeClr val="accent2"/>
                          </a:solidFill>
                          <a:latin typeface="+mn-lt"/>
                          <a:ea typeface="+mn-ea"/>
                          <a:cs typeface="Segoe UI" panose="020B0502040204020203" pitchFamily="34" charset="0"/>
                        </a:rPr>
                        <a:t>Power BI </a:t>
                      </a:r>
                      <a:br>
                        <a:rPr lang="en-US" sz="1600" kern="1200" dirty="0">
                          <a:solidFill>
                            <a:schemeClr val="accent2"/>
                          </a:solidFill>
                          <a:latin typeface="+mn-lt"/>
                          <a:ea typeface="+mn-ea"/>
                          <a:cs typeface="Segoe UI" panose="020B0502040204020203" pitchFamily="34" charset="0"/>
                        </a:rPr>
                      </a:br>
                      <a:r>
                        <a:rPr lang="en-US" sz="1600" kern="1200" dirty="0">
                          <a:solidFill>
                            <a:schemeClr val="accent2"/>
                          </a:solidFill>
                          <a:latin typeface="+mn-lt"/>
                          <a:ea typeface="+mn-ea"/>
                          <a:cs typeface="Segoe UI" panose="020B0502040204020203" pitchFamily="34" charset="0"/>
                        </a:rPr>
                        <a:t>Service</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0123678"/>
                  </a:ext>
                </a:extLst>
              </a:tr>
              <a:tr h="399179">
                <a:tc>
                  <a:txBody>
                    <a:bodyPr/>
                    <a:lstStyle/>
                    <a:p>
                      <a:r>
                        <a:rPr lang="en-US" sz="1400" b="0" i="0" kern="1200" dirty="0">
                          <a:solidFill>
                            <a:schemeClr val="tx1"/>
                          </a:solidFill>
                          <a:latin typeface="+mn-lt"/>
                          <a:cs typeface="Segoe UI" panose="020B0502040204020203" pitchFamily="34" charset="0"/>
                        </a:rPr>
                        <a:t>Deployment</a:t>
                      </a:r>
                      <a:endParaRPr lang="en-US" sz="1400" b="0" i="0" kern="1200" dirty="0">
                        <a:solidFill>
                          <a:schemeClr val="tx1"/>
                        </a:solidFill>
                        <a:latin typeface="+mn-lt"/>
                        <a:ea typeface="+mn-ea"/>
                        <a:cs typeface="Segoe UI" panose="020B0502040204020203"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sz="1400" b="0" i="0" kern="1200" dirty="0">
                          <a:solidFill>
                            <a:schemeClr val="tx1"/>
                          </a:solidFill>
                          <a:latin typeface="+mn-lt"/>
                        </a:rPr>
                        <a:t>On-premises</a:t>
                      </a:r>
                      <a:endParaRPr lang="en-US" sz="1400" b="0" i="0" kern="1200" dirty="0">
                        <a:solidFill>
                          <a:schemeClr val="tx1"/>
                        </a:solidFill>
                        <a:latin typeface="+mn-lt"/>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mn-lt"/>
                        </a:rPr>
                        <a:t>On-premises</a:t>
                      </a:r>
                      <a:endParaRPr lang="en-US" sz="1400" b="0" i="0" kern="1200" dirty="0">
                        <a:solidFill>
                          <a:schemeClr val="tx1"/>
                        </a:solidFill>
                        <a:latin typeface="+mn-lt"/>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mn-lt"/>
                        </a:rPr>
                        <a:t>Cloud</a:t>
                      </a:r>
                      <a:endParaRPr lang="en-US" sz="1400" b="0" i="0" kern="1200" dirty="0">
                        <a:solidFill>
                          <a:schemeClr val="tx1"/>
                        </a:solidFill>
                        <a:latin typeface="+mn-lt"/>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896126644"/>
                  </a:ext>
                </a:extLst>
              </a:tr>
              <a:tr h="399179">
                <a:tc>
                  <a:txBody>
                    <a:bodyPr/>
                    <a:lstStyle/>
                    <a:p>
                      <a:r>
                        <a:rPr lang="en-US" sz="1400" b="0" i="0" kern="1200" dirty="0">
                          <a:solidFill>
                            <a:schemeClr val="tx1"/>
                          </a:solidFill>
                          <a:latin typeface="+mn-lt"/>
                          <a:cs typeface="Segoe UI" panose="020B0502040204020203" pitchFamily="34" charset="0"/>
                        </a:rPr>
                        <a:t>Power BI reports</a:t>
                      </a:r>
                      <a:endParaRPr lang="en-US" sz="1400" b="0" i="0" kern="1200" dirty="0">
                        <a:solidFill>
                          <a:schemeClr val="tx1"/>
                        </a:solidFill>
                        <a:latin typeface="+mn-lt"/>
                        <a:ea typeface="+mn-ea"/>
                        <a:cs typeface="Segoe UI" panose="020B0502040204020203" pitchFamily="34" charset="0"/>
                      </a:endParaRP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sz="1400" b="0" i="0" kern="1200" dirty="0">
                        <a:solidFill>
                          <a:schemeClr val="tx1"/>
                        </a:solidFill>
                        <a:latin typeface="+mn-lt"/>
                        <a:ea typeface="+mn-ea"/>
                        <a:cs typeface="+mn-cs"/>
                      </a:endParaRP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mn-lt"/>
                          <a:ea typeface="+mn-ea"/>
                          <a:cs typeface="+mn-cs"/>
                          <a:sym typeface="Wingdings" panose="05000000000000000000" pitchFamily="2" charset="2"/>
                        </a:rPr>
                        <a:t></a:t>
                      </a:r>
                      <a:endParaRPr kumimoji="0" lang="en-US" sz="1400" b="0" i="0" u="none" strike="noStrike" kern="1200" cap="none" spc="0" normalizeH="0" baseline="0" noProof="0" dirty="0">
                        <a:ln>
                          <a:noFill/>
                        </a:ln>
                        <a:solidFill>
                          <a:srgbClr val="353535"/>
                        </a:solidFill>
                        <a:effectLst/>
                        <a:uLnTx/>
                        <a:uFillTx/>
                        <a:latin typeface="+mn-lt"/>
                        <a:ea typeface="+mn-ea"/>
                        <a:cs typeface="+mn-cs"/>
                      </a:endParaRP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kern="1200" dirty="0">
                          <a:solidFill>
                            <a:schemeClr val="tx1"/>
                          </a:solidFill>
                          <a:latin typeface="+mn-lt"/>
                          <a:sym typeface="Wingdings" panose="05000000000000000000" pitchFamily="2" charset="2"/>
                        </a:rPr>
                        <a:t></a:t>
                      </a:r>
                      <a:endParaRPr lang="en-US" sz="2000" b="0" i="0" kern="1200" dirty="0">
                        <a:solidFill>
                          <a:schemeClr val="tx1"/>
                        </a:solidFill>
                        <a:latin typeface="+mn-lt"/>
                        <a:ea typeface="+mn-ea"/>
                        <a:cs typeface="+mn-cs"/>
                      </a:endParaRP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31925721"/>
                  </a:ext>
                </a:extLst>
              </a:tr>
              <a:tr h="3991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mn-lt"/>
                          <a:ea typeface="+mn-ea"/>
                          <a:cs typeface="Segoe UI" panose="020B0502040204020203" pitchFamily="34" charset="0"/>
                        </a:rPr>
                        <a:t>Real-time Power BI Dashboards</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kern="1200" dirty="0">
                        <a:solidFill>
                          <a:schemeClr val="tx1"/>
                        </a:solidFill>
                        <a:latin typeface="+mn-lt"/>
                        <a:ea typeface="+mn-ea"/>
                        <a:cs typeface="+mn-cs"/>
                      </a:endParaRP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kern="1200" dirty="0">
                        <a:solidFill>
                          <a:schemeClr val="tx1"/>
                        </a:solidFill>
                        <a:latin typeface="+mn-lt"/>
                        <a:ea typeface="+mn-ea"/>
                        <a:cs typeface="+mn-cs"/>
                      </a:endParaRP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sym typeface="Wingdings" panose="05000000000000000000" pitchFamily="2" charset="2"/>
                        </a:rPr>
                        <a:t></a:t>
                      </a:r>
                      <a:endParaRPr kumimoji="0" lang="en-US" sz="2000" b="0" i="0" u="none" strike="noStrike" kern="1200" cap="none" spc="0" normalizeH="0" baseline="0" noProof="0" dirty="0">
                        <a:ln>
                          <a:noFill/>
                        </a:ln>
                        <a:solidFill>
                          <a:srgbClr val="353535"/>
                        </a:solidFill>
                        <a:effectLst/>
                        <a:uLnTx/>
                        <a:uFillTx/>
                        <a:latin typeface="Segoe UI Semilight"/>
                        <a:ea typeface="+mn-ea"/>
                        <a:cs typeface="+mn-cs"/>
                      </a:endParaRP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743808519"/>
                  </a:ext>
                </a:extLst>
              </a:tr>
              <a:tr h="3991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mn-lt"/>
                          <a:ea typeface="+mn-ea"/>
                          <a:cs typeface="Segoe UI" panose="020B0502040204020203" pitchFamily="34" charset="0"/>
                        </a:rPr>
                        <a:t>Content packs</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kern="1200" dirty="0">
                        <a:solidFill>
                          <a:schemeClr val="tx1"/>
                        </a:solidFill>
                        <a:latin typeface="+mn-lt"/>
                        <a:ea typeface="+mn-ea"/>
                        <a:cs typeface="+mn-cs"/>
                      </a:endParaRP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kern="1200" dirty="0">
                        <a:solidFill>
                          <a:schemeClr val="tx1"/>
                        </a:solidFill>
                        <a:latin typeface="+mn-lt"/>
                        <a:ea typeface="+mn-ea"/>
                        <a:cs typeface="+mn-cs"/>
                      </a:endParaRP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sym typeface="Wingdings" panose="05000000000000000000" pitchFamily="2" charset="2"/>
                        </a:rPr>
                        <a:t></a:t>
                      </a:r>
                      <a:endParaRPr kumimoji="0" lang="en-US" sz="2000" b="0" i="0" u="none" strike="noStrike" kern="1200" cap="none" spc="0" normalizeH="0" baseline="0" noProof="0" dirty="0">
                        <a:ln>
                          <a:noFill/>
                        </a:ln>
                        <a:solidFill>
                          <a:srgbClr val="353535"/>
                        </a:solidFill>
                        <a:effectLst/>
                        <a:uLnTx/>
                        <a:uFillTx/>
                        <a:latin typeface="Segoe UI Semilight"/>
                        <a:ea typeface="+mn-ea"/>
                        <a:cs typeface="+mn-cs"/>
                      </a:endParaRP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881595390"/>
                  </a:ext>
                </a:extLst>
              </a:tr>
              <a:tr h="3991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mn-lt"/>
                          <a:ea typeface="+mn-ea"/>
                          <a:cs typeface="Segoe UI" panose="020B0502040204020203" pitchFamily="34" charset="0"/>
                        </a:rPr>
                        <a:t>Q&amp;A</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kern="1200" dirty="0">
                        <a:solidFill>
                          <a:schemeClr val="tx1"/>
                        </a:solidFill>
                        <a:latin typeface="+mn-lt"/>
                        <a:ea typeface="+mn-ea"/>
                        <a:cs typeface="+mn-cs"/>
                      </a:endParaRP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kern="1200" dirty="0">
                        <a:solidFill>
                          <a:schemeClr val="tx1"/>
                        </a:solidFill>
                        <a:latin typeface="+mn-lt"/>
                        <a:ea typeface="+mn-ea"/>
                        <a:cs typeface="+mn-cs"/>
                      </a:endParaRP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sym typeface="Wingdings" panose="05000000000000000000" pitchFamily="2" charset="2"/>
                        </a:rPr>
                        <a:t></a:t>
                      </a:r>
                      <a:endParaRPr kumimoji="0" lang="en-US" sz="2000" b="0" i="0" u="none" strike="noStrike" kern="1200" cap="none" spc="0" normalizeH="0" baseline="0" noProof="0" dirty="0">
                        <a:ln>
                          <a:noFill/>
                        </a:ln>
                        <a:solidFill>
                          <a:srgbClr val="353535"/>
                        </a:solidFill>
                        <a:effectLst/>
                        <a:uLnTx/>
                        <a:uFillTx/>
                        <a:latin typeface="Segoe UI Semilight"/>
                        <a:ea typeface="+mn-ea"/>
                        <a:cs typeface="+mn-cs"/>
                      </a:endParaRP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214400445"/>
                  </a:ext>
                </a:extLst>
              </a:tr>
              <a:tr h="3991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mn-lt"/>
                          <a:ea typeface="+mn-ea"/>
                          <a:cs typeface="Segoe UI" panose="020B0502040204020203" pitchFamily="34" charset="0"/>
                        </a:rPr>
                        <a:t>Quick Insight</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kern="1200" dirty="0">
                        <a:solidFill>
                          <a:schemeClr val="tx1"/>
                        </a:solidFill>
                        <a:latin typeface="+mn-lt"/>
                        <a:ea typeface="+mn-ea"/>
                        <a:cs typeface="+mn-cs"/>
                      </a:endParaRP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kern="1200" dirty="0">
                        <a:solidFill>
                          <a:schemeClr val="tx1"/>
                        </a:solidFill>
                        <a:latin typeface="+mn-lt"/>
                        <a:ea typeface="+mn-ea"/>
                        <a:cs typeface="+mn-cs"/>
                      </a:endParaRP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sym typeface="Wingdings" panose="05000000000000000000" pitchFamily="2" charset="2"/>
                        </a:rPr>
                        <a:t></a:t>
                      </a:r>
                      <a:endParaRPr kumimoji="0" lang="en-US" sz="2000" b="0" i="0" u="none" strike="noStrike" kern="1200" cap="none" spc="0" normalizeH="0" baseline="0" noProof="0" dirty="0">
                        <a:ln>
                          <a:noFill/>
                        </a:ln>
                        <a:solidFill>
                          <a:srgbClr val="353535"/>
                        </a:solidFill>
                        <a:effectLst/>
                        <a:uLnTx/>
                        <a:uFillTx/>
                        <a:latin typeface="Segoe UI Semilight"/>
                        <a:ea typeface="+mn-ea"/>
                        <a:cs typeface="+mn-cs"/>
                      </a:endParaRP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679474884"/>
                  </a:ext>
                </a:extLst>
              </a:tr>
              <a:tr h="3991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mn-lt"/>
                          <a:ea typeface="+mn-ea"/>
                          <a:cs typeface="Segoe UI" panose="020B0502040204020203" pitchFamily="34" charset="0"/>
                        </a:rPr>
                        <a:t>Built-in embedded analytics s</a:t>
                      </a:r>
                      <a:r>
                        <a:rPr lang="en-US" sz="1400" b="0" i="0" kern="1200" baseline="0" dirty="0">
                          <a:solidFill>
                            <a:schemeClr val="tx1"/>
                          </a:solidFill>
                          <a:latin typeface="+mn-lt"/>
                          <a:ea typeface="+mn-ea"/>
                          <a:cs typeface="Segoe UI" panose="020B0502040204020203" pitchFamily="34" charset="0"/>
                        </a:rPr>
                        <a:t>ervices</a:t>
                      </a:r>
                      <a:endParaRPr lang="en-US" sz="1400" b="0" i="0" kern="1200" dirty="0">
                        <a:solidFill>
                          <a:schemeClr val="tx1"/>
                        </a:solidFill>
                        <a:latin typeface="+mn-lt"/>
                        <a:ea typeface="+mn-ea"/>
                        <a:cs typeface="Segoe UI" panose="020B0502040204020203" pitchFamily="34" charset="0"/>
                      </a:endParaRP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kern="1200" dirty="0">
                        <a:solidFill>
                          <a:schemeClr val="tx1"/>
                        </a:solidFill>
                        <a:latin typeface="+mn-lt"/>
                        <a:ea typeface="+mn-ea"/>
                        <a:cs typeface="+mn-cs"/>
                      </a:endParaRP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mn-lt"/>
                          <a:ea typeface="+mn-ea"/>
                          <a:cs typeface="+mn-cs"/>
                        </a:rPr>
                        <a:t>Planned</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sym typeface="Wingdings" panose="05000000000000000000" pitchFamily="2" charset="2"/>
                        </a:rPr>
                        <a:t></a:t>
                      </a:r>
                      <a:endParaRPr kumimoji="0" lang="en-US" sz="2000" b="0" i="0" u="none" strike="noStrike" kern="1200" cap="none" spc="0" normalizeH="0" baseline="0" noProof="0" dirty="0">
                        <a:ln>
                          <a:noFill/>
                        </a:ln>
                        <a:solidFill>
                          <a:srgbClr val="353535"/>
                        </a:solidFill>
                        <a:effectLst/>
                        <a:uLnTx/>
                        <a:uFillTx/>
                        <a:latin typeface="Segoe UI Semilight"/>
                        <a:ea typeface="+mn-ea"/>
                        <a:cs typeface="+mn-cs"/>
                      </a:endParaRP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30391167"/>
                  </a:ext>
                </a:extLst>
              </a:tr>
              <a:tr h="3991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mn-lt"/>
                          <a:cs typeface="Segoe UI" panose="020B0502040204020203" pitchFamily="34" charset="0"/>
                        </a:rPr>
                        <a:t>Paginated reports</a:t>
                      </a:r>
                      <a:endParaRPr lang="en-US" sz="1400" b="0" i="0" kern="1200" dirty="0">
                        <a:solidFill>
                          <a:schemeClr val="tx1"/>
                        </a:solidFill>
                        <a:latin typeface="+mn-lt"/>
                        <a:ea typeface="+mn-ea"/>
                        <a:cs typeface="Segoe UI" panose="020B0502040204020203" pitchFamily="34" charset="0"/>
                      </a:endParaRP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sym typeface="Wingdings" panose="05000000000000000000" pitchFamily="2" charset="2"/>
                        </a:rPr>
                        <a:t></a:t>
                      </a:r>
                      <a:endParaRPr kumimoji="0" lang="en-US" sz="2000" b="0" i="0" u="none" strike="noStrike" kern="1200" cap="none" spc="0" normalizeH="0" baseline="0" noProof="0" dirty="0">
                        <a:ln>
                          <a:noFill/>
                        </a:ln>
                        <a:solidFill>
                          <a:srgbClr val="353535"/>
                        </a:solidFill>
                        <a:effectLst/>
                        <a:uLnTx/>
                        <a:uFillTx/>
                        <a:latin typeface="Segoe UI Semilight"/>
                        <a:ea typeface="+mn-ea"/>
                        <a:cs typeface="+mn-cs"/>
                      </a:endParaRP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sym typeface="Wingdings" panose="05000000000000000000" pitchFamily="2" charset="2"/>
                        </a:rPr>
                        <a:t></a:t>
                      </a:r>
                      <a:endParaRPr kumimoji="0" lang="en-US" sz="2000" b="0" i="0" u="none" strike="noStrike" kern="1200" cap="none" spc="0" normalizeH="0" baseline="0" noProof="0" dirty="0">
                        <a:ln>
                          <a:noFill/>
                        </a:ln>
                        <a:solidFill>
                          <a:srgbClr val="353535"/>
                        </a:solidFill>
                        <a:effectLst/>
                        <a:uLnTx/>
                        <a:uFillTx/>
                        <a:latin typeface="Segoe UI Semilight"/>
                        <a:ea typeface="+mn-ea"/>
                        <a:cs typeface="+mn-cs"/>
                      </a:endParaRP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sz="1400" b="0" i="0" kern="1200" dirty="0">
                        <a:solidFill>
                          <a:schemeClr val="tx1"/>
                        </a:solidFill>
                        <a:latin typeface="+mn-lt"/>
                        <a:ea typeface="+mn-ea"/>
                        <a:cs typeface="+mn-cs"/>
                      </a:endParaRP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767750289"/>
                  </a:ext>
                </a:extLst>
              </a:tr>
              <a:tr h="399179">
                <a:tc>
                  <a:txBody>
                    <a:bodyPr/>
                    <a:lstStyle/>
                    <a:p>
                      <a:r>
                        <a:rPr lang="en-US" sz="1400" b="0" i="0" kern="1200">
                          <a:solidFill>
                            <a:schemeClr val="tx1"/>
                          </a:solidFill>
                          <a:latin typeface="+mn-lt"/>
                          <a:cs typeface="Segoe UI" panose="020B0502040204020203" pitchFamily="34" charset="0"/>
                        </a:rPr>
                        <a:t>Mobile BI</a:t>
                      </a:r>
                      <a:endParaRPr lang="en-US" sz="1400" b="0" i="0" kern="1200" dirty="0">
                        <a:solidFill>
                          <a:schemeClr val="tx1"/>
                        </a:solidFill>
                        <a:latin typeface="+mn-lt"/>
                        <a:ea typeface="+mn-ea"/>
                        <a:cs typeface="Segoe UI" panose="020B0502040204020203" pitchFamily="34" charset="0"/>
                      </a:endParaRP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mn-lt"/>
                          <a:ea typeface="+mn-ea"/>
                          <a:cs typeface="+mn-cs"/>
                          <a:sym typeface="Wingdings" panose="05000000000000000000" pitchFamily="2" charset="2"/>
                        </a:rPr>
                        <a:t></a:t>
                      </a:r>
                      <a:endParaRPr kumimoji="0" lang="en-US" sz="2000" b="0" i="0" u="none" strike="noStrike" kern="1200" cap="none" spc="0" normalizeH="0" baseline="0" noProof="0" dirty="0">
                        <a:ln>
                          <a:noFill/>
                        </a:ln>
                        <a:solidFill>
                          <a:srgbClr val="353535"/>
                        </a:solidFill>
                        <a:effectLst/>
                        <a:uLnTx/>
                        <a:uFillTx/>
                        <a:latin typeface="+mn-lt"/>
                        <a:ea typeface="+mn-ea"/>
                        <a:cs typeface="+mn-cs"/>
                      </a:endParaRP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sym typeface="Wingdings" panose="05000000000000000000" pitchFamily="2" charset="2"/>
                        </a:rPr>
                        <a:t></a:t>
                      </a:r>
                      <a:endParaRPr kumimoji="0" lang="en-US" sz="2000" b="0" i="0" u="none" strike="noStrike" kern="1200" cap="none" spc="0" normalizeH="0" baseline="0" noProof="0" dirty="0">
                        <a:ln>
                          <a:noFill/>
                        </a:ln>
                        <a:solidFill>
                          <a:srgbClr val="353535"/>
                        </a:solidFill>
                        <a:effectLst/>
                        <a:uLnTx/>
                        <a:uFillTx/>
                        <a:latin typeface="Segoe UI Semilight"/>
                        <a:ea typeface="+mn-ea"/>
                        <a:cs typeface="+mn-cs"/>
                      </a:endParaRP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sym typeface="Wingdings" panose="05000000000000000000" pitchFamily="2" charset="2"/>
                        </a:rPr>
                        <a:t></a:t>
                      </a:r>
                      <a:endParaRPr kumimoji="0" lang="en-US" sz="2000" b="0" i="0" u="none" strike="noStrike" kern="1200" cap="none" spc="0" normalizeH="0" baseline="0" noProof="0" dirty="0">
                        <a:ln>
                          <a:noFill/>
                        </a:ln>
                        <a:solidFill>
                          <a:srgbClr val="353535"/>
                        </a:solidFill>
                        <a:effectLst/>
                        <a:uLnTx/>
                        <a:uFillTx/>
                        <a:latin typeface="Segoe UI Semilight"/>
                        <a:ea typeface="+mn-ea"/>
                        <a:cs typeface="+mn-cs"/>
                      </a:endParaRP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248738137"/>
                  </a:ext>
                </a:extLst>
              </a:tr>
              <a:tr h="399179">
                <a:tc>
                  <a:txBody>
                    <a:bodyPr/>
                    <a:lstStyle/>
                    <a:p>
                      <a:r>
                        <a:rPr lang="en-US" sz="1400" b="0" i="0" kern="1200" dirty="0">
                          <a:solidFill>
                            <a:schemeClr val="tx1"/>
                          </a:solidFill>
                          <a:latin typeface="+mn-lt"/>
                          <a:ea typeface="+mn-ea"/>
                          <a:cs typeface="Segoe UI" panose="020B0502040204020203" pitchFamily="34" charset="0"/>
                        </a:rPr>
                        <a:t>Lifecycle</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mn-lt"/>
                          <a:ea typeface="+mn-ea"/>
                          <a:cs typeface="+mn-cs"/>
                        </a:rPr>
                        <a:t>Fixed Lifecycle Policy</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mn-lt"/>
                          <a:ea typeface="+mn-ea"/>
                          <a:cs typeface="+mn-cs"/>
                        </a:rPr>
                        <a:t>Modern Lifecycle Policy</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mn-lt"/>
                          <a:ea typeface="+mn-ea"/>
                          <a:cs typeface="+mn-cs"/>
                        </a:rPr>
                        <a:t>Fully Managed Service</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93798270"/>
                  </a:ext>
                </a:extLst>
              </a:tr>
            </a:tbl>
          </a:graphicData>
        </a:graphic>
      </p:graphicFrame>
      <p:sp>
        <p:nvSpPr>
          <p:cNvPr id="53" name="Rectangle 52"/>
          <p:cNvSpPr/>
          <p:nvPr/>
        </p:nvSpPr>
        <p:spPr bwMode="auto">
          <a:xfrm>
            <a:off x="459740" y="1981201"/>
            <a:ext cx="448620" cy="40132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0" rIns="91440" bIns="45720" numCol="1" spcCol="0" rtlCol="0" fromWordArt="0" anchor="ctr" anchorCtr="0" forceAA="0" compatLnSpc="1">
            <a:prstTxWarp prst="textNoShape">
              <a:avLst/>
            </a:prstTxWarp>
            <a:noAutofit/>
          </a:bodyPr>
          <a:lstStyle/>
          <a:p>
            <a:endParaRPr lang="en-US" dirty="0">
              <a:solidFill>
                <a:schemeClr val="accent3"/>
              </a:solidFill>
            </a:endParaRPr>
          </a:p>
        </p:txBody>
      </p:sp>
      <p:sp>
        <p:nvSpPr>
          <p:cNvPr id="56" name="Rectangle 55"/>
          <p:cNvSpPr/>
          <p:nvPr/>
        </p:nvSpPr>
        <p:spPr bwMode="auto">
          <a:xfrm>
            <a:off x="459740" y="2397762"/>
            <a:ext cx="448620" cy="38353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0" rIns="91440" bIns="45720" numCol="1" spcCol="0" rtlCol="0" fromWordArt="0" anchor="ctr" anchorCtr="0" forceAA="0" compatLnSpc="1">
            <a:prstTxWarp prst="textNoShape">
              <a:avLst/>
            </a:prstTxWarp>
            <a:noAutofit/>
          </a:bodyPr>
          <a:lstStyle/>
          <a:p>
            <a:endParaRPr lang="en-US" dirty="0">
              <a:solidFill>
                <a:schemeClr val="accent3"/>
              </a:solidFill>
            </a:endParaRPr>
          </a:p>
        </p:txBody>
      </p:sp>
      <p:sp>
        <p:nvSpPr>
          <p:cNvPr id="58" name="Rectangle 57"/>
          <p:cNvSpPr/>
          <p:nvPr/>
        </p:nvSpPr>
        <p:spPr bwMode="auto">
          <a:xfrm>
            <a:off x="459740" y="2796749"/>
            <a:ext cx="448620" cy="38353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0" rIns="91440" bIns="45720" numCol="1" spcCol="0" rtlCol="0" fromWordArt="0" anchor="ctr" anchorCtr="0" forceAA="0" compatLnSpc="1">
            <a:prstTxWarp prst="textNoShape">
              <a:avLst/>
            </a:prstTxWarp>
            <a:noAutofit/>
          </a:bodyPr>
          <a:lstStyle/>
          <a:p>
            <a:endParaRPr lang="en-US" dirty="0">
              <a:solidFill>
                <a:schemeClr val="accent3"/>
              </a:solidFill>
            </a:endParaRPr>
          </a:p>
        </p:txBody>
      </p:sp>
      <p:sp>
        <p:nvSpPr>
          <p:cNvPr id="59" name="Rectangle 58"/>
          <p:cNvSpPr/>
          <p:nvPr/>
        </p:nvSpPr>
        <p:spPr bwMode="auto">
          <a:xfrm>
            <a:off x="459740" y="3195529"/>
            <a:ext cx="448620" cy="38353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0" rIns="91440" bIns="45720" numCol="1" spcCol="0" rtlCol="0" fromWordArt="0" anchor="ctr" anchorCtr="0" forceAA="0" compatLnSpc="1">
            <a:prstTxWarp prst="textNoShape">
              <a:avLst/>
            </a:prstTxWarp>
            <a:noAutofit/>
          </a:bodyPr>
          <a:lstStyle/>
          <a:p>
            <a:endParaRPr lang="en-US" dirty="0">
              <a:solidFill>
                <a:schemeClr val="accent3"/>
              </a:solidFill>
            </a:endParaRPr>
          </a:p>
        </p:txBody>
      </p:sp>
      <p:sp>
        <p:nvSpPr>
          <p:cNvPr id="60" name="Rectangle 59"/>
          <p:cNvSpPr/>
          <p:nvPr/>
        </p:nvSpPr>
        <p:spPr bwMode="auto">
          <a:xfrm>
            <a:off x="459740" y="3594309"/>
            <a:ext cx="448620" cy="38353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0" rIns="91440" bIns="45720" numCol="1" spcCol="0" rtlCol="0" fromWordArt="0" anchor="ctr" anchorCtr="0" forceAA="0" compatLnSpc="1">
            <a:prstTxWarp prst="textNoShape">
              <a:avLst/>
            </a:prstTxWarp>
            <a:noAutofit/>
          </a:bodyPr>
          <a:lstStyle/>
          <a:p>
            <a:endParaRPr lang="en-US" dirty="0">
              <a:solidFill>
                <a:schemeClr val="accent3"/>
              </a:solidFill>
            </a:endParaRPr>
          </a:p>
        </p:txBody>
      </p:sp>
      <p:sp>
        <p:nvSpPr>
          <p:cNvPr id="61" name="Rectangle 60"/>
          <p:cNvSpPr/>
          <p:nvPr/>
        </p:nvSpPr>
        <p:spPr bwMode="auto">
          <a:xfrm>
            <a:off x="459740" y="3993089"/>
            <a:ext cx="448620" cy="38353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0" rIns="91440" bIns="45720" numCol="1" spcCol="0" rtlCol="0" fromWordArt="0" anchor="ctr" anchorCtr="0" forceAA="0" compatLnSpc="1">
            <a:prstTxWarp prst="textNoShape">
              <a:avLst/>
            </a:prstTxWarp>
            <a:noAutofit/>
          </a:bodyPr>
          <a:lstStyle/>
          <a:p>
            <a:endParaRPr lang="en-US" dirty="0">
              <a:solidFill>
                <a:schemeClr val="accent3"/>
              </a:solidFill>
            </a:endParaRPr>
          </a:p>
        </p:txBody>
      </p:sp>
      <p:sp>
        <p:nvSpPr>
          <p:cNvPr id="62" name="Rectangle 61"/>
          <p:cNvSpPr/>
          <p:nvPr/>
        </p:nvSpPr>
        <p:spPr bwMode="auto">
          <a:xfrm>
            <a:off x="459740" y="4391869"/>
            <a:ext cx="448620" cy="38353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0" rIns="91440" bIns="45720" numCol="1" spcCol="0" rtlCol="0" fromWordArt="0" anchor="ctr" anchorCtr="0" forceAA="0" compatLnSpc="1">
            <a:prstTxWarp prst="textNoShape">
              <a:avLst/>
            </a:prstTxWarp>
            <a:noAutofit/>
          </a:bodyPr>
          <a:lstStyle/>
          <a:p>
            <a:endParaRPr lang="en-US" dirty="0">
              <a:solidFill>
                <a:schemeClr val="accent3"/>
              </a:solidFill>
            </a:endParaRPr>
          </a:p>
        </p:txBody>
      </p:sp>
      <p:sp>
        <p:nvSpPr>
          <p:cNvPr id="63" name="Rectangle 62"/>
          <p:cNvSpPr/>
          <p:nvPr/>
        </p:nvSpPr>
        <p:spPr bwMode="auto">
          <a:xfrm>
            <a:off x="459740" y="4790649"/>
            <a:ext cx="448620" cy="38353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0" rIns="91440" bIns="45720" numCol="1" spcCol="0" rtlCol="0" fromWordArt="0" anchor="ctr" anchorCtr="0" forceAA="0" compatLnSpc="1">
            <a:prstTxWarp prst="textNoShape">
              <a:avLst/>
            </a:prstTxWarp>
            <a:noAutofit/>
          </a:bodyPr>
          <a:lstStyle/>
          <a:p>
            <a:endParaRPr lang="en-US" dirty="0">
              <a:solidFill>
                <a:schemeClr val="accent3"/>
              </a:solidFill>
            </a:endParaRPr>
          </a:p>
        </p:txBody>
      </p:sp>
      <p:sp>
        <p:nvSpPr>
          <p:cNvPr id="64" name="Rectangle 63"/>
          <p:cNvSpPr/>
          <p:nvPr/>
        </p:nvSpPr>
        <p:spPr bwMode="auto">
          <a:xfrm>
            <a:off x="459740" y="5189429"/>
            <a:ext cx="448620" cy="38353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0" rIns="91440" bIns="45720" numCol="1" spcCol="0" rtlCol="0" fromWordArt="0" anchor="ctr" anchorCtr="0" forceAA="0" compatLnSpc="1">
            <a:prstTxWarp prst="textNoShape">
              <a:avLst/>
            </a:prstTxWarp>
            <a:noAutofit/>
          </a:bodyPr>
          <a:lstStyle/>
          <a:p>
            <a:endParaRPr lang="en-US" dirty="0">
              <a:solidFill>
                <a:schemeClr val="accent3"/>
              </a:solidFill>
            </a:endParaRPr>
          </a:p>
        </p:txBody>
      </p:sp>
      <p:sp>
        <p:nvSpPr>
          <p:cNvPr id="65" name="Rectangle 64"/>
          <p:cNvSpPr/>
          <p:nvPr/>
        </p:nvSpPr>
        <p:spPr bwMode="auto">
          <a:xfrm>
            <a:off x="459740" y="5588208"/>
            <a:ext cx="448620" cy="38353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0" rIns="91440" bIns="45720" numCol="1" spcCol="0" rtlCol="0" fromWordArt="0" anchor="ctr" anchorCtr="0" forceAA="0" compatLnSpc="1">
            <a:prstTxWarp prst="textNoShape">
              <a:avLst/>
            </a:prstTxWarp>
            <a:noAutofit/>
          </a:bodyPr>
          <a:lstStyle/>
          <a:p>
            <a:endParaRPr lang="en-US" dirty="0">
              <a:solidFill>
                <a:schemeClr val="accent3"/>
              </a:solidFill>
            </a:endParaRPr>
          </a:p>
        </p:txBody>
      </p:sp>
      <p:grpSp>
        <p:nvGrpSpPr>
          <p:cNvPr id="66" name="Group 75"/>
          <p:cNvGrpSpPr>
            <a:grpSpLocks noChangeAspect="1"/>
          </p:cNvGrpSpPr>
          <p:nvPr/>
        </p:nvGrpSpPr>
        <p:grpSpPr bwMode="auto">
          <a:xfrm rot="5400000">
            <a:off x="563689" y="2061758"/>
            <a:ext cx="240723" cy="240206"/>
            <a:chOff x="2742" y="2388"/>
            <a:chExt cx="2326" cy="2321"/>
          </a:xfrm>
          <a:solidFill>
            <a:schemeClr val="bg1"/>
          </a:solidFill>
        </p:grpSpPr>
        <p:sp>
          <p:nvSpPr>
            <p:cNvPr id="67" name="Freeform 76"/>
            <p:cNvSpPr>
              <a:spLocks noEditPoints="1"/>
            </p:cNvSpPr>
            <p:nvPr/>
          </p:nvSpPr>
          <p:spPr bwMode="auto">
            <a:xfrm>
              <a:off x="2742" y="2388"/>
              <a:ext cx="2326" cy="2321"/>
            </a:xfrm>
            <a:custGeom>
              <a:avLst/>
              <a:gdLst>
                <a:gd name="T0" fmla="*/ 493 w 985"/>
                <a:gd name="T1" fmla="*/ 0 h 984"/>
                <a:gd name="T2" fmla="*/ 0 w 985"/>
                <a:gd name="T3" fmla="*/ 492 h 984"/>
                <a:gd name="T4" fmla="*/ 493 w 985"/>
                <a:gd name="T5" fmla="*/ 984 h 984"/>
                <a:gd name="T6" fmla="*/ 985 w 985"/>
                <a:gd name="T7" fmla="*/ 492 h 984"/>
                <a:gd name="T8" fmla="*/ 493 w 985"/>
                <a:gd name="T9" fmla="*/ 0 h 984"/>
                <a:gd name="T10" fmla="*/ 493 w 985"/>
                <a:gd name="T11" fmla="*/ 948 h 984"/>
                <a:gd name="T12" fmla="*/ 36 w 985"/>
                <a:gd name="T13" fmla="*/ 492 h 984"/>
                <a:gd name="T14" fmla="*/ 493 w 985"/>
                <a:gd name="T15" fmla="*/ 36 h 984"/>
                <a:gd name="T16" fmla="*/ 949 w 985"/>
                <a:gd name="T17" fmla="*/ 492 h 984"/>
                <a:gd name="T18" fmla="*/ 493 w 985"/>
                <a:gd name="T19" fmla="*/ 948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5" h="984">
                  <a:moveTo>
                    <a:pt x="493" y="0"/>
                  </a:moveTo>
                  <a:cubicBezTo>
                    <a:pt x="221" y="0"/>
                    <a:pt x="0" y="221"/>
                    <a:pt x="0" y="492"/>
                  </a:cubicBezTo>
                  <a:cubicBezTo>
                    <a:pt x="0" y="763"/>
                    <a:pt x="221" y="984"/>
                    <a:pt x="493" y="984"/>
                  </a:cubicBezTo>
                  <a:cubicBezTo>
                    <a:pt x="764" y="984"/>
                    <a:pt x="985" y="763"/>
                    <a:pt x="985" y="492"/>
                  </a:cubicBezTo>
                  <a:cubicBezTo>
                    <a:pt x="985" y="221"/>
                    <a:pt x="764" y="0"/>
                    <a:pt x="493" y="0"/>
                  </a:cubicBezTo>
                  <a:close/>
                  <a:moveTo>
                    <a:pt x="493" y="948"/>
                  </a:moveTo>
                  <a:cubicBezTo>
                    <a:pt x="241" y="948"/>
                    <a:pt x="36" y="743"/>
                    <a:pt x="36" y="492"/>
                  </a:cubicBezTo>
                  <a:cubicBezTo>
                    <a:pt x="36" y="241"/>
                    <a:pt x="241" y="36"/>
                    <a:pt x="493" y="36"/>
                  </a:cubicBezTo>
                  <a:cubicBezTo>
                    <a:pt x="744" y="36"/>
                    <a:pt x="949" y="241"/>
                    <a:pt x="949" y="492"/>
                  </a:cubicBezTo>
                  <a:cubicBezTo>
                    <a:pt x="949" y="743"/>
                    <a:pt x="744" y="948"/>
                    <a:pt x="493" y="9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45720" numCol="1" anchor="ctr" anchorCtr="0" compatLnSpc="1">
              <a:prstTxWarp prst="textNoShape">
                <a:avLst/>
              </a:prstTxWarp>
            </a:bodyPr>
            <a:lstStyle/>
            <a:p>
              <a:endParaRPr lang="en-US" dirty="0"/>
            </a:p>
          </p:txBody>
        </p:sp>
        <p:sp>
          <p:nvSpPr>
            <p:cNvPr id="68" name="Freeform 77"/>
            <p:cNvSpPr>
              <a:spLocks/>
            </p:cNvSpPr>
            <p:nvPr/>
          </p:nvSpPr>
          <p:spPr bwMode="auto">
            <a:xfrm>
              <a:off x="3335" y="2947"/>
              <a:ext cx="1143" cy="1231"/>
            </a:xfrm>
            <a:custGeom>
              <a:avLst/>
              <a:gdLst>
                <a:gd name="T0" fmla="*/ 254 w 484"/>
                <a:gd name="T1" fmla="*/ 4 h 522"/>
                <a:gd name="T2" fmla="*/ 253 w 484"/>
                <a:gd name="T3" fmla="*/ 3 h 522"/>
                <a:gd name="T4" fmla="*/ 251 w 484"/>
                <a:gd name="T5" fmla="*/ 3 h 522"/>
                <a:gd name="T6" fmla="*/ 250 w 484"/>
                <a:gd name="T7" fmla="*/ 2 h 522"/>
                <a:gd name="T8" fmla="*/ 248 w 484"/>
                <a:gd name="T9" fmla="*/ 1 h 522"/>
                <a:gd name="T10" fmla="*/ 246 w 484"/>
                <a:gd name="T11" fmla="*/ 0 h 522"/>
                <a:gd name="T12" fmla="*/ 245 w 484"/>
                <a:gd name="T13" fmla="*/ 0 h 522"/>
                <a:gd name="T14" fmla="*/ 242 w 484"/>
                <a:gd name="T15" fmla="*/ 0 h 522"/>
                <a:gd name="T16" fmla="*/ 242 w 484"/>
                <a:gd name="T17" fmla="*/ 0 h 522"/>
                <a:gd name="T18" fmla="*/ 242 w 484"/>
                <a:gd name="T19" fmla="*/ 0 h 522"/>
                <a:gd name="T20" fmla="*/ 238 w 484"/>
                <a:gd name="T21" fmla="*/ 0 h 522"/>
                <a:gd name="T22" fmla="*/ 237 w 484"/>
                <a:gd name="T23" fmla="*/ 0 h 522"/>
                <a:gd name="T24" fmla="*/ 235 w 484"/>
                <a:gd name="T25" fmla="*/ 1 h 522"/>
                <a:gd name="T26" fmla="*/ 234 w 484"/>
                <a:gd name="T27" fmla="*/ 2 h 522"/>
                <a:gd name="T28" fmla="*/ 232 w 484"/>
                <a:gd name="T29" fmla="*/ 3 h 522"/>
                <a:gd name="T30" fmla="*/ 231 w 484"/>
                <a:gd name="T31" fmla="*/ 3 h 522"/>
                <a:gd name="T32" fmla="*/ 230 w 484"/>
                <a:gd name="T33" fmla="*/ 4 h 522"/>
                <a:gd name="T34" fmla="*/ 8 w 484"/>
                <a:gd name="T35" fmla="*/ 201 h 522"/>
                <a:gd name="T36" fmla="*/ 6 w 484"/>
                <a:gd name="T37" fmla="*/ 226 h 522"/>
                <a:gd name="T38" fmla="*/ 20 w 484"/>
                <a:gd name="T39" fmla="*/ 232 h 522"/>
                <a:gd name="T40" fmla="*/ 31 w 484"/>
                <a:gd name="T41" fmla="*/ 228 h 522"/>
                <a:gd name="T42" fmla="*/ 224 w 484"/>
                <a:gd name="T43" fmla="*/ 58 h 522"/>
                <a:gd name="T44" fmla="*/ 224 w 484"/>
                <a:gd name="T45" fmla="*/ 504 h 522"/>
                <a:gd name="T46" fmla="*/ 242 w 484"/>
                <a:gd name="T47" fmla="*/ 522 h 522"/>
                <a:gd name="T48" fmla="*/ 260 w 484"/>
                <a:gd name="T49" fmla="*/ 504 h 522"/>
                <a:gd name="T50" fmla="*/ 260 w 484"/>
                <a:gd name="T51" fmla="*/ 58 h 522"/>
                <a:gd name="T52" fmla="*/ 452 w 484"/>
                <a:gd name="T53" fmla="*/ 228 h 522"/>
                <a:gd name="T54" fmla="*/ 477 w 484"/>
                <a:gd name="T55" fmla="*/ 226 h 522"/>
                <a:gd name="T56" fmla="*/ 476 w 484"/>
                <a:gd name="T57" fmla="*/ 201 h 522"/>
                <a:gd name="T58" fmla="*/ 254 w 484"/>
                <a:gd name="T59" fmla="*/ 4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4" h="522">
                  <a:moveTo>
                    <a:pt x="254" y="4"/>
                  </a:moveTo>
                  <a:cubicBezTo>
                    <a:pt x="253" y="4"/>
                    <a:pt x="253" y="4"/>
                    <a:pt x="253" y="3"/>
                  </a:cubicBezTo>
                  <a:cubicBezTo>
                    <a:pt x="252" y="3"/>
                    <a:pt x="252" y="3"/>
                    <a:pt x="251" y="3"/>
                  </a:cubicBezTo>
                  <a:cubicBezTo>
                    <a:pt x="251" y="2"/>
                    <a:pt x="250" y="2"/>
                    <a:pt x="250" y="2"/>
                  </a:cubicBezTo>
                  <a:cubicBezTo>
                    <a:pt x="249" y="1"/>
                    <a:pt x="249" y="1"/>
                    <a:pt x="248" y="1"/>
                  </a:cubicBezTo>
                  <a:cubicBezTo>
                    <a:pt x="248" y="1"/>
                    <a:pt x="247" y="1"/>
                    <a:pt x="246" y="0"/>
                  </a:cubicBezTo>
                  <a:cubicBezTo>
                    <a:pt x="246" y="0"/>
                    <a:pt x="246" y="0"/>
                    <a:pt x="245" y="0"/>
                  </a:cubicBezTo>
                  <a:cubicBezTo>
                    <a:pt x="244" y="0"/>
                    <a:pt x="243" y="0"/>
                    <a:pt x="242" y="0"/>
                  </a:cubicBezTo>
                  <a:cubicBezTo>
                    <a:pt x="242" y="0"/>
                    <a:pt x="242" y="0"/>
                    <a:pt x="242" y="0"/>
                  </a:cubicBezTo>
                  <a:cubicBezTo>
                    <a:pt x="242" y="0"/>
                    <a:pt x="242" y="0"/>
                    <a:pt x="242" y="0"/>
                  </a:cubicBezTo>
                  <a:cubicBezTo>
                    <a:pt x="241" y="0"/>
                    <a:pt x="239" y="0"/>
                    <a:pt x="238" y="0"/>
                  </a:cubicBezTo>
                  <a:cubicBezTo>
                    <a:pt x="238" y="0"/>
                    <a:pt x="238" y="0"/>
                    <a:pt x="237" y="0"/>
                  </a:cubicBezTo>
                  <a:cubicBezTo>
                    <a:pt x="236" y="1"/>
                    <a:pt x="236" y="1"/>
                    <a:pt x="235" y="1"/>
                  </a:cubicBezTo>
                  <a:cubicBezTo>
                    <a:pt x="235" y="1"/>
                    <a:pt x="234" y="1"/>
                    <a:pt x="234" y="2"/>
                  </a:cubicBezTo>
                  <a:cubicBezTo>
                    <a:pt x="233" y="2"/>
                    <a:pt x="233" y="2"/>
                    <a:pt x="232" y="3"/>
                  </a:cubicBezTo>
                  <a:cubicBezTo>
                    <a:pt x="232" y="3"/>
                    <a:pt x="231" y="3"/>
                    <a:pt x="231" y="3"/>
                  </a:cubicBezTo>
                  <a:cubicBezTo>
                    <a:pt x="231" y="4"/>
                    <a:pt x="230" y="4"/>
                    <a:pt x="230" y="4"/>
                  </a:cubicBezTo>
                  <a:cubicBezTo>
                    <a:pt x="8" y="201"/>
                    <a:pt x="8" y="201"/>
                    <a:pt x="8" y="201"/>
                  </a:cubicBezTo>
                  <a:cubicBezTo>
                    <a:pt x="0" y="207"/>
                    <a:pt x="0" y="219"/>
                    <a:pt x="6" y="226"/>
                  </a:cubicBezTo>
                  <a:cubicBezTo>
                    <a:pt x="10" y="230"/>
                    <a:pt x="15" y="232"/>
                    <a:pt x="20" y="232"/>
                  </a:cubicBezTo>
                  <a:cubicBezTo>
                    <a:pt x="24" y="232"/>
                    <a:pt x="28" y="231"/>
                    <a:pt x="31" y="228"/>
                  </a:cubicBezTo>
                  <a:cubicBezTo>
                    <a:pt x="224" y="58"/>
                    <a:pt x="224" y="58"/>
                    <a:pt x="224" y="58"/>
                  </a:cubicBezTo>
                  <a:cubicBezTo>
                    <a:pt x="224" y="504"/>
                    <a:pt x="224" y="504"/>
                    <a:pt x="224" y="504"/>
                  </a:cubicBezTo>
                  <a:cubicBezTo>
                    <a:pt x="224" y="514"/>
                    <a:pt x="232" y="522"/>
                    <a:pt x="242" y="522"/>
                  </a:cubicBezTo>
                  <a:cubicBezTo>
                    <a:pt x="252" y="522"/>
                    <a:pt x="260" y="514"/>
                    <a:pt x="260" y="504"/>
                  </a:cubicBezTo>
                  <a:cubicBezTo>
                    <a:pt x="260" y="58"/>
                    <a:pt x="260" y="58"/>
                    <a:pt x="260" y="58"/>
                  </a:cubicBezTo>
                  <a:cubicBezTo>
                    <a:pt x="452" y="228"/>
                    <a:pt x="452" y="228"/>
                    <a:pt x="452" y="228"/>
                  </a:cubicBezTo>
                  <a:cubicBezTo>
                    <a:pt x="460" y="234"/>
                    <a:pt x="471" y="234"/>
                    <a:pt x="477" y="226"/>
                  </a:cubicBezTo>
                  <a:cubicBezTo>
                    <a:pt x="484" y="219"/>
                    <a:pt x="483" y="207"/>
                    <a:pt x="476" y="201"/>
                  </a:cubicBezTo>
                  <a:lnTo>
                    <a:pt x="25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45720" numCol="1" anchor="ctr" anchorCtr="0" compatLnSpc="1">
              <a:prstTxWarp prst="textNoShape">
                <a:avLst/>
              </a:prstTxWarp>
            </a:bodyPr>
            <a:lstStyle/>
            <a:p>
              <a:endParaRPr lang="en-US" dirty="0"/>
            </a:p>
          </p:txBody>
        </p:sp>
      </p:grpSp>
      <p:sp>
        <p:nvSpPr>
          <p:cNvPr id="69" name="Freeform: Shape 68"/>
          <p:cNvSpPr>
            <a:spLocks/>
          </p:cNvSpPr>
          <p:nvPr/>
        </p:nvSpPr>
        <p:spPr bwMode="auto">
          <a:xfrm>
            <a:off x="507456" y="2479131"/>
            <a:ext cx="353188" cy="220800"/>
          </a:xfrm>
          <a:custGeom>
            <a:avLst/>
            <a:gdLst>
              <a:gd name="connsiteX0" fmla="*/ 1632469 w 2119312"/>
              <a:gd name="connsiteY0" fmla="*/ 396875 h 1184275"/>
              <a:gd name="connsiteX1" fmla="*/ 1539875 w 2119312"/>
              <a:gd name="connsiteY1" fmla="*/ 491378 h 1184275"/>
              <a:gd name="connsiteX2" fmla="*/ 1539875 w 2119312"/>
              <a:gd name="connsiteY2" fmla="*/ 506413 h 1184275"/>
              <a:gd name="connsiteX3" fmla="*/ 1647542 w 2119312"/>
              <a:gd name="connsiteY3" fmla="*/ 615950 h 1184275"/>
              <a:gd name="connsiteX4" fmla="*/ 1757362 w 2119312"/>
              <a:gd name="connsiteY4" fmla="*/ 506413 h 1184275"/>
              <a:gd name="connsiteX5" fmla="*/ 1647542 w 2119312"/>
              <a:gd name="connsiteY5" fmla="*/ 396875 h 1184275"/>
              <a:gd name="connsiteX6" fmla="*/ 1632469 w 2119312"/>
              <a:gd name="connsiteY6" fmla="*/ 396875 h 1184275"/>
              <a:gd name="connsiteX7" fmla="*/ 1647537 w 2119312"/>
              <a:gd name="connsiteY7" fmla="*/ 344487 h 1184275"/>
              <a:gd name="connsiteX8" fmla="*/ 1809749 w 2119312"/>
              <a:gd name="connsiteY8" fmla="*/ 506412 h 1184275"/>
              <a:gd name="connsiteX9" fmla="*/ 1647537 w 2119312"/>
              <a:gd name="connsiteY9" fmla="*/ 668337 h 1184275"/>
              <a:gd name="connsiteX10" fmla="*/ 1487487 w 2119312"/>
              <a:gd name="connsiteY10" fmla="*/ 506412 h 1184275"/>
              <a:gd name="connsiteX11" fmla="*/ 1493976 w 2119312"/>
              <a:gd name="connsiteY11" fmla="*/ 456755 h 1184275"/>
              <a:gd name="connsiteX12" fmla="*/ 1500464 w 2119312"/>
              <a:gd name="connsiteY12" fmla="*/ 437324 h 1184275"/>
              <a:gd name="connsiteX13" fmla="*/ 1522093 w 2119312"/>
              <a:gd name="connsiteY13" fmla="*/ 439483 h 1184275"/>
              <a:gd name="connsiteX14" fmla="*/ 1526418 w 2119312"/>
              <a:gd name="connsiteY14" fmla="*/ 439483 h 1184275"/>
              <a:gd name="connsiteX15" fmla="*/ 1582652 w 2119312"/>
              <a:gd name="connsiteY15" fmla="*/ 385508 h 1184275"/>
              <a:gd name="connsiteX16" fmla="*/ 1582652 w 2119312"/>
              <a:gd name="connsiteY16" fmla="*/ 379031 h 1184275"/>
              <a:gd name="connsiteX17" fmla="*/ 1580489 w 2119312"/>
              <a:gd name="connsiteY17" fmla="*/ 357441 h 1184275"/>
              <a:gd name="connsiteX18" fmla="*/ 1599955 w 2119312"/>
              <a:gd name="connsiteY18" fmla="*/ 350964 h 1184275"/>
              <a:gd name="connsiteX19" fmla="*/ 1647537 w 2119312"/>
              <a:gd name="connsiteY19" fmla="*/ 344487 h 1184275"/>
              <a:gd name="connsiteX20" fmla="*/ 1647540 w 2119312"/>
              <a:gd name="connsiteY20" fmla="*/ 292100 h 1184275"/>
              <a:gd name="connsiteX21" fmla="*/ 1239837 w 2119312"/>
              <a:gd name="connsiteY21" fmla="*/ 505619 h 1184275"/>
              <a:gd name="connsiteX22" fmla="*/ 1647540 w 2119312"/>
              <a:gd name="connsiteY22" fmla="*/ 719138 h 1184275"/>
              <a:gd name="connsiteX23" fmla="*/ 2057399 w 2119312"/>
              <a:gd name="connsiteY23" fmla="*/ 505619 h 1184275"/>
              <a:gd name="connsiteX24" fmla="*/ 1647540 w 2119312"/>
              <a:gd name="connsiteY24" fmla="*/ 292100 h 1184275"/>
              <a:gd name="connsiteX25" fmla="*/ 1647542 w 2119312"/>
              <a:gd name="connsiteY25" fmla="*/ 241300 h 1184275"/>
              <a:gd name="connsiteX26" fmla="*/ 2108541 w 2119312"/>
              <a:gd name="connsiteY26" fmla="*/ 491325 h 1184275"/>
              <a:gd name="connsiteX27" fmla="*/ 2119312 w 2119312"/>
              <a:gd name="connsiteY27" fmla="*/ 506413 h 1184275"/>
              <a:gd name="connsiteX28" fmla="*/ 2108541 w 2119312"/>
              <a:gd name="connsiteY28" fmla="*/ 519345 h 1184275"/>
              <a:gd name="connsiteX29" fmla="*/ 1647542 w 2119312"/>
              <a:gd name="connsiteY29" fmla="*/ 771525 h 1184275"/>
              <a:gd name="connsiteX30" fmla="*/ 1186542 w 2119312"/>
              <a:gd name="connsiteY30" fmla="*/ 519345 h 1184275"/>
              <a:gd name="connsiteX31" fmla="*/ 1177925 w 2119312"/>
              <a:gd name="connsiteY31" fmla="*/ 506413 h 1184275"/>
              <a:gd name="connsiteX32" fmla="*/ 1186542 w 2119312"/>
              <a:gd name="connsiteY32" fmla="*/ 491325 h 1184275"/>
              <a:gd name="connsiteX33" fmla="*/ 1647542 w 2119312"/>
              <a:gd name="connsiteY33" fmla="*/ 241300 h 1184275"/>
              <a:gd name="connsiteX34" fmla="*/ 1138237 w 2119312"/>
              <a:gd name="connsiteY34" fmla="*/ 230187 h 1184275"/>
              <a:gd name="connsiteX35" fmla="*/ 1157287 w 2119312"/>
              <a:gd name="connsiteY35" fmla="*/ 271462 h 1184275"/>
              <a:gd name="connsiteX36" fmla="*/ 890587 w 2119312"/>
              <a:gd name="connsiteY36" fmla="*/ 390525 h 1184275"/>
              <a:gd name="connsiteX37" fmla="*/ 754062 w 2119312"/>
              <a:gd name="connsiteY37" fmla="*/ 604837 h 1184275"/>
              <a:gd name="connsiteX38" fmla="*/ 601662 w 2119312"/>
              <a:gd name="connsiteY38" fmla="*/ 520700 h 1184275"/>
              <a:gd name="connsiteX39" fmla="*/ 558800 w 2119312"/>
              <a:gd name="connsiteY39" fmla="*/ 666750 h 1184275"/>
              <a:gd name="connsiteX40" fmla="*/ 439737 w 2119312"/>
              <a:gd name="connsiteY40" fmla="*/ 612775 h 1184275"/>
              <a:gd name="connsiteX41" fmla="*/ 350837 w 2119312"/>
              <a:gd name="connsiteY41" fmla="*/ 692150 h 1184275"/>
              <a:gd name="connsiteX42" fmla="*/ 319087 w 2119312"/>
              <a:gd name="connsiteY42" fmla="*/ 661988 h 1184275"/>
              <a:gd name="connsiteX43" fmla="*/ 428625 w 2119312"/>
              <a:gd name="connsiteY43" fmla="*/ 558800 h 1184275"/>
              <a:gd name="connsiteX44" fmla="*/ 528637 w 2119312"/>
              <a:gd name="connsiteY44" fmla="*/ 601662 h 1184275"/>
              <a:gd name="connsiteX45" fmla="*/ 573087 w 2119312"/>
              <a:gd name="connsiteY45" fmla="*/ 452437 h 1184275"/>
              <a:gd name="connsiteX46" fmla="*/ 736600 w 2119312"/>
              <a:gd name="connsiteY46" fmla="*/ 544512 h 1184275"/>
              <a:gd name="connsiteX47" fmla="*/ 857250 w 2119312"/>
              <a:gd name="connsiteY47" fmla="*/ 352425 h 1184275"/>
              <a:gd name="connsiteX48" fmla="*/ 255587 w 2119312"/>
              <a:gd name="connsiteY48" fmla="*/ 115887 h 1184275"/>
              <a:gd name="connsiteX49" fmla="*/ 309562 w 2119312"/>
              <a:gd name="connsiteY49" fmla="*/ 207962 h 1184275"/>
              <a:gd name="connsiteX50" fmla="*/ 277812 w 2119312"/>
              <a:gd name="connsiteY50" fmla="*/ 207962 h 1184275"/>
              <a:gd name="connsiteX51" fmla="*/ 277812 w 2119312"/>
              <a:gd name="connsiteY51" fmla="*/ 760412 h 1184275"/>
              <a:gd name="connsiteX52" fmla="*/ 1238249 w 2119312"/>
              <a:gd name="connsiteY52" fmla="*/ 760412 h 1184275"/>
              <a:gd name="connsiteX53" fmla="*/ 1238249 w 2119312"/>
              <a:gd name="connsiteY53" fmla="*/ 728662 h 1184275"/>
              <a:gd name="connsiteX54" fmla="*/ 1330324 w 2119312"/>
              <a:gd name="connsiteY54" fmla="*/ 782637 h 1184275"/>
              <a:gd name="connsiteX55" fmla="*/ 1238249 w 2119312"/>
              <a:gd name="connsiteY55" fmla="*/ 836612 h 1184275"/>
              <a:gd name="connsiteX56" fmla="*/ 1238249 w 2119312"/>
              <a:gd name="connsiteY56" fmla="*/ 806450 h 1184275"/>
              <a:gd name="connsiteX57" fmla="*/ 231775 w 2119312"/>
              <a:gd name="connsiteY57" fmla="*/ 806450 h 1184275"/>
              <a:gd name="connsiteX58" fmla="*/ 231775 w 2119312"/>
              <a:gd name="connsiteY58" fmla="*/ 207962 h 1184275"/>
              <a:gd name="connsiteX59" fmla="*/ 201612 w 2119312"/>
              <a:gd name="connsiteY59" fmla="*/ 207962 h 1184275"/>
              <a:gd name="connsiteX60" fmla="*/ 153026 w 2119312"/>
              <a:gd name="connsiteY60" fmla="*/ 0 h 1184275"/>
              <a:gd name="connsiteX61" fmla="*/ 1325505 w 2119312"/>
              <a:gd name="connsiteY61" fmla="*/ 0 h 1184275"/>
              <a:gd name="connsiteX62" fmla="*/ 1476375 w 2119312"/>
              <a:gd name="connsiteY62" fmla="*/ 151001 h 1184275"/>
              <a:gd name="connsiteX63" fmla="*/ 1476375 w 2119312"/>
              <a:gd name="connsiteY63" fmla="*/ 209244 h 1184275"/>
              <a:gd name="connsiteX64" fmla="*/ 1428959 w 2119312"/>
              <a:gd name="connsiteY64" fmla="*/ 230815 h 1184275"/>
              <a:gd name="connsiteX65" fmla="*/ 1428959 w 2119312"/>
              <a:gd name="connsiteY65" fmla="*/ 151001 h 1184275"/>
              <a:gd name="connsiteX66" fmla="*/ 1325505 w 2119312"/>
              <a:gd name="connsiteY66" fmla="*/ 47457 h 1184275"/>
              <a:gd name="connsiteX67" fmla="*/ 153026 w 2119312"/>
              <a:gd name="connsiteY67" fmla="*/ 47457 h 1184275"/>
              <a:gd name="connsiteX68" fmla="*/ 47417 w 2119312"/>
              <a:gd name="connsiteY68" fmla="*/ 151001 h 1184275"/>
              <a:gd name="connsiteX69" fmla="*/ 47417 w 2119312"/>
              <a:gd name="connsiteY69" fmla="*/ 867174 h 1184275"/>
              <a:gd name="connsiteX70" fmla="*/ 153026 w 2119312"/>
              <a:gd name="connsiteY70" fmla="*/ 970717 h 1184275"/>
              <a:gd name="connsiteX71" fmla="*/ 644433 w 2119312"/>
              <a:gd name="connsiteY71" fmla="*/ 970717 h 1184275"/>
              <a:gd name="connsiteX72" fmla="*/ 644433 w 2119312"/>
              <a:gd name="connsiteY72" fmla="*/ 1100146 h 1184275"/>
              <a:gd name="connsiteX73" fmla="*/ 450456 w 2119312"/>
              <a:gd name="connsiteY73" fmla="*/ 1100146 h 1184275"/>
              <a:gd name="connsiteX74" fmla="*/ 409506 w 2119312"/>
              <a:gd name="connsiteY74" fmla="*/ 1138975 h 1184275"/>
              <a:gd name="connsiteX75" fmla="*/ 1066870 w 2119312"/>
              <a:gd name="connsiteY75" fmla="*/ 1138975 h 1184275"/>
              <a:gd name="connsiteX76" fmla="*/ 1025919 w 2119312"/>
              <a:gd name="connsiteY76" fmla="*/ 1100146 h 1184275"/>
              <a:gd name="connsiteX77" fmla="*/ 831943 w 2119312"/>
              <a:gd name="connsiteY77" fmla="*/ 1100146 h 1184275"/>
              <a:gd name="connsiteX78" fmla="*/ 831943 w 2119312"/>
              <a:gd name="connsiteY78" fmla="*/ 970717 h 1184275"/>
              <a:gd name="connsiteX79" fmla="*/ 1325505 w 2119312"/>
              <a:gd name="connsiteY79" fmla="*/ 970717 h 1184275"/>
              <a:gd name="connsiteX80" fmla="*/ 1428959 w 2119312"/>
              <a:gd name="connsiteY80" fmla="*/ 867174 h 1184275"/>
              <a:gd name="connsiteX81" fmla="*/ 1428959 w 2119312"/>
              <a:gd name="connsiteY81" fmla="*/ 776574 h 1184275"/>
              <a:gd name="connsiteX82" fmla="*/ 1476375 w 2119312"/>
              <a:gd name="connsiteY82" fmla="*/ 798145 h 1184275"/>
              <a:gd name="connsiteX83" fmla="*/ 1476375 w 2119312"/>
              <a:gd name="connsiteY83" fmla="*/ 865017 h 1184275"/>
              <a:gd name="connsiteX84" fmla="*/ 1325505 w 2119312"/>
              <a:gd name="connsiteY84" fmla="*/ 1016017 h 1184275"/>
              <a:gd name="connsiteX85" fmla="*/ 879359 w 2119312"/>
              <a:gd name="connsiteY85" fmla="*/ 1016017 h 1184275"/>
              <a:gd name="connsiteX86" fmla="*/ 879359 w 2119312"/>
              <a:gd name="connsiteY86" fmla="*/ 1054846 h 1184275"/>
              <a:gd name="connsiteX87" fmla="*/ 1025919 w 2119312"/>
              <a:gd name="connsiteY87" fmla="*/ 1054846 h 1184275"/>
              <a:gd name="connsiteX88" fmla="*/ 1112131 w 2119312"/>
              <a:gd name="connsiteY88" fmla="*/ 1141132 h 1184275"/>
              <a:gd name="connsiteX89" fmla="*/ 1112131 w 2119312"/>
              <a:gd name="connsiteY89" fmla="*/ 1184275 h 1184275"/>
              <a:gd name="connsiteX90" fmla="*/ 364245 w 2119312"/>
              <a:gd name="connsiteY90" fmla="*/ 1184275 h 1184275"/>
              <a:gd name="connsiteX91" fmla="*/ 364245 w 2119312"/>
              <a:gd name="connsiteY91" fmla="*/ 1141132 h 1184275"/>
              <a:gd name="connsiteX92" fmla="*/ 450456 w 2119312"/>
              <a:gd name="connsiteY92" fmla="*/ 1054846 h 1184275"/>
              <a:gd name="connsiteX93" fmla="*/ 597016 w 2119312"/>
              <a:gd name="connsiteY93" fmla="*/ 1054846 h 1184275"/>
              <a:gd name="connsiteX94" fmla="*/ 597016 w 2119312"/>
              <a:gd name="connsiteY94" fmla="*/ 1016017 h 1184275"/>
              <a:gd name="connsiteX95" fmla="*/ 153026 w 2119312"/>
              <a:gd name="connsiteY95" fmla="*/ 1016017 h 1184275"/>
              <a:gd name="connsiteX96" fmla="*/ 0 w 2119312"/>
              <a:gd name="connsiteY96" fmla="*/ 865017 h 1184275"/>
              <a:gd name="connsiteX97" fmla="*/ 0 w 2119312"/>
              <a:gd name="connsiteY97" fmla="*/ 151001 h 1184275"/>
              <a:gd name="connsiteX98" fmla="*/ 153026 w 2119312"/>
              <a:gd name="connsiteY98" fmla="*/ 0 h 118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2119312" h="1184275">
                <a:moveTo>
                  <a:pt x="1632469" y="396875"/>
                </a:moveTo>
                <a:cubicBezTo>
                  <a:pt x="1628162" y="446274"/>
                  <a:pt x="1589402" y="484935"/>
                  <a:pt x="1539875" y="491378"/>
                </a:cubicBezTo>
                <a:cubicBezTo>
                  <a:pt x="1539875" y="495674"/>
                  <a:pt x="1539875" y="499969"/>
                  <a:pt x="1539875" y="506413"/>
                </a:cubicBezTo>
                <a:cubicBezTo>
                  <a:pt x="1539875" y="566551"/>
                  <a:pt x="1587249" y="615950"/>
                  <a:pt x="1647542" y="615950"/>
                </a:cubicBezTo>
                <a:cubicBezTo>
                  <a:pt x="1707835" y="615950"/>
                  <a:pt x="1757362" y="566551"/>
                  <a:pt x="1757362" y="506413"/>
                </a:cubicBezTo>
                <a:cubicBezTo>
                  <a:pt x="1757362" y="446274"/>
                  <a:pt x="1707835" y="396875"/>
                  <a:pt x="1647542" y="396875"/>
                </a:cubicBezTo>
                <a:cubicBezTo>
                  <a:pt x="1643235" y="396875"/>
                  <a:pt x="1638929" y="396875"/>
                  <a:pt x="1632469" y="396875"/>
                </a:cubicBezTo>
                <a:close/>
                <a:moveTo>
                  <a:pt x="1647537" y="344487"/>
                </a:moveTo>
                <a:cubicBezTo>
                  <a:pt x="1738376" y="344487"/>
                  <a:pt x="1809749" y="417893"/>
                  <a:pt x="1809749" y="506412"/>
                </a:cubicBezTo>
                <a:cubicBezTo>
                  <a:pt x="1809749" y="594931"/>
                  <a:pt x="1738376" y="668337"/>
                  <a:pt x="1647537" y="668337"/>
                </a:cubicBezTo>
                <a:cubicBezTo>
                  <a:pt x="1558861" y="668337"/>
                  <a:pt x="1487487" y="594931"/>
                  <a:pt x="1487487" y="506412"/>
                </a:cubicBezTo>
                <a:cubicBezTo>
                  <a:pt x="1487487" y="489140"/>
                  <a:pt x="1489650" y="474027"/>
                  <a:pt x="1493976" y="456755"/>
                </a:cubicBezTo>
                <a:cubicBezTo>
                  <a:pt x="1500464" y="437324"/>
                  <a:pt x="1500464" y="437324"/>
                  <a:pt x="1500464" y="437324"/>
                </a:cubicBezTo>
                <a:cubicBezTo>
                  <a:pt x="1522093" y="439483"/>
                  <a:pt x="1522093" y="439483"/>
                  <a:pt x="1522093" y="439483"/>
                </a:cubicBezTo>
                <a:cubicBezTo>
                  <a:pt x="1524255" y="439483"/>
                  <a:pt x="1526418" y="439483"/>
                  <a:pt x="1526418" y="439483"/>
                </a:cubicBezTo>
                <a:cubicBezTo>
                  <a:pt x="1556698" y="439483"/>
                  <a:pt x="1582652" y="415734"/>
                  <a:pt x="1582652" y="385508"/>
                </a:cubicBezTo>
                <a:cubicBezTo>
                  <a:pt x="1582652" y="383349"/>
                  <a:pt x="1582652" y="381190"/>
                  <a:pt x="1582652" y="379031"/>
                </a:cubicBezTo>
                <a:cubicBezTo>
                  <a:pt x="1580489" y="357441"/>
                  <a:pt x="1580489" y="357441"/>
                  <a:pt x="1580489" y="357441"/>
                </a:cubicBezTo>
                <a:cubicBezTo>
                  <a:pt x="1599955" y="350964"/>
                  <a:pt x="1599955" y="350964"/>
                  <a:pt x="1599955" y="350964"/>
                </a:cubicBezTo>
                <a:cubicBezTo>
                  <a:pt x="1615094" y="346646"/>
                  <a:pt x="1632397" y="344487"/>
                  <a:pt x="1647537" y="344487"/>
                </a:cubicBezTo>
                <a:close/>
                <a:moveTo>
                  <a:pt x="1647540" y="292100"/>
                </a:moveTo>
                <a:cubicBezTo>
                  <a:pt x="1485753" y="292100"/>
                  <a:pt x="1332595" y="371900"/>
                  <a:pt x="1239837" y="505619"/>
                </a:cubicBezTo>
                <a:cubicBezTo>
                  <a:pt x="1332595" y="639338"/>
                  <a:pt x="1485753" y="719138"/>
                  <a:pt x="1647540" y="719138"/>
                </a:cubicBezTo>
                <a:cubicBezTo>
                  <a:pt x="1811483" y="719138"/>
                  <a:pt x="1962484" y="639338"/>
                  <a:pt x="2057399" y="505619"/>
                </a:cubicBezTo>
                <a:cubicBezTo>
                  <a:pt x="1962484" y="371900"/>
                  <a:pt x="1811483" y="292100"/>
                  <a:pt x="1647540" y="292100"/>
                </a:cubicBezTo>
                <a:close/>
                <a:moveTo>
                  <a:pt x="1647542" y="241300"/>
                </a:moveTo>
                <a:cubicBezTo>
                  <a:pt x="1834957" y="241300"/>
                  <a:pt x="2007294" y="333982"/>
                  <a:pt x="2108541" y="491325"/>
                </a:cubicBezTo>
                <a:cubicBezTo>
                  <a:pt x="2119312" y="506413"/>
                  <a:pt x="2119312" y="506413"/>
                  <a:pt x="2119312" y="506413"/>
                </a:cubicBezTo>
                <a:cubicBezTo>
                  <a:pt x="2108541" y="519345"/>
                  <a:pt x="2108541" y="519345"/>
                  <a:pt x="2108541" y="519345"/>
                </a:cubicBezTo>
                <a:cubicBezTo>
                  <a:pt x="2007294" y="676688"/>
                  <a:pt x="1834957" y="771525"/>
                  <a:pt x="1647542" y="771525"/>
                </a:cubicBezTo>
                <a:cubicBezTo>
                  <a:pt x="1462280" y="771525"/>
                  <a:pt x="1289944" y="676688"/>
                  <a:pt x="1186542" y="519345"/>
                </a:cubicBezTo>
                <a:cubicBezTo>
                  <a:pt x="1177925" y="506413"/>
                  <a:pt x="1177925" y="506413"/>
                  <a:pt x="1177925" y="506413"/>
                </a:cubicBezTo>
                <a:cubicBezTo>
                  <a:pt x="1186542" y="491325"/>
                  <a:pt x="1186542" y="491325"/>
                  <a:pt x="1186542" y="491325"/>
                </a:cubicBezTo>
                <a:cubicBezTo>
                  <a:pt x="1289944" y="333982"/>
                  <a:pt x="1462280" y="241300"/>
                  <a:pt x="1647542" y="241300"/>
                </a:cubicBezTo>
                <a:close/>
                <a:moveTo>
                  <a:pt x="1138237" y="230187"/>
                </a:moveTo>
                <a:lnTo>
                  <a:pt x="1157287" y="271462"/>
                </a:lnTo>
                <a:lnTo>
                  <a:pt x="890587" y="390525"/>
                </a:lnTo>
                <a:lnTo>
                  <a:pt x="754062" y="604837"/>
                </a:lnTo>
                <a:lnTo>
                  <a:pt x="601662" y="520700"/>
                </a:lnTo>
                <a:lnTo>
                  <a:pt x="558800" y="666750"/>
                </a:lnTo>
                <a:lnTo>
                  <a:pt x="439737" y="612775"/>
                </a:lnTo>
                <a:lnTo>
                  <a:pt x="350837" y="692150"/>
                </a:lnTo>
                <a:lnTo>
                  <a:pt x="319087" y="661988"/>
                </a:lnTo>
                <a:lnTo>
                  <a:pt x="428625" y="558800"/>
                </a:lnTo>
                <a:lnTo>
                  <a:pt x="528637" y="601662"/>
                </a:lnTo>
                <a:lnTo>
                  <a:pt x="573087" y="452437"/>
                </a:lnTo>
                <a:lnTo>
                  <a:pt x="736600" y="544512"/>
                </a:lnTo>
                <a:lnTo>
                  <a:pt x="857250" y="352425"/>
                </a:lnTo>
                <a:close/>
                <a:moveTo>
                  <a:pt x="255587" y="115887"/>
                </a:moveTo>
                <a:lnTo>
                  <a:pt x="309562" y="207962"/>
                </a:lnTo>
                <a:lnTo>
                  <a:pt x="277812" y="207962"/>
                </a:lnTo>
                <a:lnTo>
                  <a:pt x="277812" y="760412"/>
                </a:lnTo>
                <a:lnTo>
                  <a:pt x="1238249" y="760412"/>
                </a:lnTo>
                <a:lnTo>
                  <a:pt x="1238249" y="728662"/>
                </a:lnTo>
                <a:lnTo>
                  <a:pt x="1330324" y="782637"/>
                </a:lnTo>
                <a:lnTo>
                  <a:pt x="1238249" y="836612"/>
                </a:lnTo>
                <a:lnTo>
                  <a:pt x="1238249" y="806450"/>
                </a:lnTo>
                <a:lnTo>
                  <a:pt x="231775" y="806450"/>
                </a:lnTo>
                <a:lnTo>
                  <a:pt x="231775" y="207962"/>
                </a:lnTo>
                <a:lnTo>
                  <a:pt x="201612" y="207962"/>
                </a:lnTo>
                <a:close/>
                <a:moveTo>
                  <a:pt x="153026" y="0"/>
                </a:moveTo>
                <a:cubicBezTo>
                  <a:pt x="1325505" y="0"/>
                  <a:pt x="1325505" y="0"/>
                  <a:pt x="1325505" y="0"/>
                </a:cubicBezTo>
                <a:cubicBezTo>
                  <a:pt x="1407406" y="0"/>
                  <a:pt x="1476375" y="66872"/>
                  <a:pt x="1476375" y="151001"/>
                </a:cubicBezTo>
                <a:cubicBezTo>
                  <a:pt x="1476375" y="170415"/>
                  <a:pt x="1476375" y="189829"/>
                  <a:pt x="1476375" y="209244"/>
                </a:cubicBezTo>
                <a:cubicBezTo>
                  <a:pt x="1459133" y="217872"/>
                  <a:pt x="1444046" y="224344"/>
                  <a:pt x="1428959" y="230815"/>
                </a:cubicBezTo>
                <a:cubicBezTo>
                  <a:pt x="1428959" y="151001"/>
                  <a:pt x="1428959" y="151001"/>
                  <a:pt x="1428959" y="151001"/>
                </a:cubicBezTo>
                <a:cubicBezTo>
                  <a:pt x="1428959" y="92757"/>
                  <a:pt x="1381542" y="47457"/>
                  <a:pt x="1325505" y="47457"/>
                </a:cubicBezTo>
                <a:cubicBezTo>
                  <a:pt x="153026" y="47457"/>
                  <a:pt x="153026" y="47457"/>
                  <a:pt x="153026" y="47457"/>
                </a:cubicBezTo>
                <a:cubicBezTo>
                  <a:pt x="94833" y="47457"/>
                  <a:pt x="47417" y="92757"/>
                  <a:pt x="47417" y="151001"/>
                </a:cubicBezTo>
                <a:cubicBezTo>
                  <a:pt x="47417" y="867174"/>
                  <a:pt x="47417" y="867174"/>
                  <a:pt x="47417" y="867174"/>
                </a:cubicBezTo>
                <a:cubicBezTo>
                  <a:pt x="47417" y="923260"/>
                  <a:pt x="94833" y="970717"/>
                  <a:pt x="153026" y="970717"/>
                </a:cubicBezTo>
                <a:cubicBezTo>
                  <a:pt x="644433" y="970717"/>
                  <a:pt x="644433" y="970717"/>
                  <a:pt x="644433" y="970717"/>
                </a:cubicBezTo>
                <a:cubicBezTo>
                  <a:pt x="644433" y="1100146"/>
                  <a:pt x="644433" y="1100146"/>
                  <a:pt x="644433" y="1100146"/>
                </a:cubicBezTo>
                <a:cubicBezTo>
                  <a:pt x="450456" y="1100146"/>
                  <a:pt x="450456" y="1100146"/>
                  <a:pt x="450456" y="1100146"/>
                </a:cubicBezTo>
                <a:cubicBezTo>
                  <a:pt x="428903" y="1100146"/>
                  <a:pt x="411661" y="1117403"/>
                  <a:pt x="409506" y="1138975"/>
                </a:cubicBezTo>
                <a:cubicBezTo>
                  <a:pt x="1066870" y="1138975"/>
                  <a:pt x="1066870" y="1138975"/>
                  <a:pt x="1066870" y="1138975"/>
                </a:cubicBezTo>
                <a:cubicBezTo>
                  <a:pt x="1064714" y="1117403"/>
                  <a:pt x="1047472" y="1100146"/>
                  <a:pt x="1025919" y="1100146"/>
                </a:cubicBezTo>
                <a:cubicBezTo>
                  <a:pt x="831943" y="1100146"/>
                  <a:pt x="831943" y="1100146"/>
                  <a:pt x="831943" y="1100146"/>
                </a:cubicBezTo>
                <a:cubicBezTo>
                  <a:pt x="831943" y="970717"/>
                  <a:pt x="831943" y="970717"/>
                  <a:pt x="831943" y="970717"/>
                </a:cubicBezTo>
                <a:cubicBezTo>
                  <a:pt x="1325505" y="970717"/>
                  <a:pt x="1325505" y="970717"/>
                  <a:pt x="1325505" y="970717"/>
                </a:cubicBezTo>
                <a:cubicBezTo>
                  <a:pt x="1381542" y="970717"/>
                  <a:pt x="1428959" y="923260"/>
                  <a:pt x="1428959" y="867174"/>
                </a:cubicBezTo>
                <a:cubicBezTo>
                  <a:pt x="1428959" y="834817"/>
                  <a:pt x="1428959" y="804617"/>
                  <a:pt x="1428959" y="776574"/>
                </a:cubicBezTo>
                <a:cubicBezTo>
                  <a:pt x="1444046" y="783045"/>
                  <a:pt x="1461288" y="791674"/>
                  <a:pt x="1476375" y="798145"/>
                </a:cubicBezTo>
                <a:cubicBezTo>
                  <a:pt x="1476375" y="865017"/>
                  <a:pt x="1476375" y="865017"/>
                  <a:pt x="1476375" y="865017"/>
                </a:cubicBezTo>
                <a:cubicBezTo>
                  <a:pt x="1476375" y="949146"/>
                  <a:pt x="1407406" y="1016017"/>
                  <a:pt x="1325505" y="1016017"/>
                </a:cubicBezTo>
                <a:cubicBezTo>
                  <a:pt x="879359" y="1016017"/>
                  <a:pt x="879359" y="1016017"/>
                  <a:pt x="879359" y="1016017"/>
                </a:cubicBezTo>
                <a:cubicBezTo>
                  <a:pt x="879359" y="1054846"/>
                  <a:pt x="879359" y="1054846"/>
                  <a:pt x="879359" y="1054846"/>
                </a:cubicBezTo>
                <a:cubicBezTo>
                  <a:pt x="1025919" y="1054846"/>
                  <a:pt x="1025919" y="1054846"/>
                  <a:pt x="1025919" y="1054846"/>
                </a:cubicBezTo>
                <a:cubicBezTo>
                  <a:pt x="1073336" y="1054846"/>
                  <a:pt x="1112131" y="1093675"/>
                  <a:pt x="1112131" y="1141132"/>
                </a:cubicBezTo>
                <a:cubicBezTo>
                  <a:pt x="1112131" y="1141132"/>
                  <a:pt x="1112131" y="1141132"/>
                  <a:pt x="1112131" y="1184275"/>
                </a:cubicBezTo>
                <a:cubicBezTo>
                  <a:pt x="364245" y="1184275"/>
                  <a:pt x="364245" y="1184275"/>
                  <a:pt x="364245" y="1184275"/>
                </a:cubicBezTo>
                <a:cubicBezTo>
                  <a:pt x="364245" y="1141132"/>
                  <a:pt x="364245" y="1141132"/>
                  <a:pt x="364245" y="1141132"/>
                </a:cubicBezTo>
                <a:cubicBezTo>
                  <a:pt x="364245" y="1093675"/>
                  <a:pt x="403040" y="1054846"/>
                  <a:pt x="450456" y="1054846"/>
                </a:cubicBezTo>
                <a:cubicBezTo>
                  <a:pt x="597016" y="1054846"/>
                  <a:pt x="597016" y="1054846"/>
                  <a:pt x="597016" y="1054846"/>
                </a:cubicBezTo>
                <a:cubicBezTo>
                  <a:pt x="597016" y="1016017"/>
                  <a:pt x="597016" y="1016017"/>
                  <a:pt x="597016" y="1016017"/>
                </a:cubicBezTo>
                <a:cubicBezTo>
                  <a:pt x="153026" y="1016017"/>
                  <a:pt x="153026" y="1016017"/>
                  <a:pt x="153026" y="1016017"/>
                </a:cubicBezTo>
                <a:cubicBezTo>
                  <a:pt x="68970" y="1016017"/>
                  <a:pt x="0" y="949146"/>
                  <a:pt x="0" y="865017"/>
                </a:cubicBezTo>
                <a:cubicBezTo>
                  <a:pt x="0" y="151001"/>
                  <a:pt x="0" y="151001"/>
                  <a:pt x="0" y="151001"/>
                </a:cubicBezTo>
                <a:cubicBezTo>
                  <a:pt x="0" y="66872"/>
                  <a:pt x="68970" y="0"/>
                  <a:pt x="153026"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75" name="Freeform 60"/>
          <p:cNvSpPr>
            <a:spLocks noChangeAspect="1"/>
          </p:cNvSpPr>
          <p:nvPr/>
        </p:nvSpPr>
        <p:spPr bwMode="auto">
          <a:xfrm>
            <a:off x="577365" y="4839394"/>
            <a:ext cx="213370" cy="286048"/>
          </a:xfrm>
          <a:custGeom>
            <a:avLst/>
            <a:gdLst>
              <a:gd name="connsiteX0" fmla="*/ 1582005 w 2470151"/>
              <a:gd name="connsiteY0" fmla="*/ 2540000 h 3311525"/>
              <a:gd name="connsiteX1" fmla="*/ 1582005 w 2470151"/>
              <a:gd name="connsiteY1" fmla="*/ 2595049 h 3311525"/>
              <a:gd name="connsiteX2" fmla="*/ 1582005 w 2470151"/>
              <a:gd name="connsiteY2" fmla="*/ 2715234 h 3311525"/>
              <a:gd name="connsiteX3" fmla="*/ 1970820 w 2470151"/>
              <a:gd name="connsiteY3" fmla="*/ 2715234 h 3311525"/>
              <a:gd name="connsiteX4" fmla="*/ 1970820 w 2470151"/>
              <a:gd name="connsiteY4" fmla="*/ 2540000 h 3311525"/>
              <a:gd name="connsiteX5" fmla="*/ 1892570 w 2470151"/>
              <a:gd name="connsiteY5" fmla="*/ 2540000 h 3311525"/>
              <a:gd name="connsiteX6" fmla="*/ 1640443 w 2470151"/>
              <a:gd name="connsiteY6" fmla="*/ 2540000 h 3311525"/>
              <a:gd name="connsiteX7" fmla="*/ 1582005 w 2470151"/>
              <a:gd name="connsiteY7" fmla="*/ 2241551 h 3311525"/>
              <a:gd name="connsiteX8" fmla="*/ 1582005 w 2470151"/>
              <a:gd name="connsiteY8" fmla="*/ 2248858 h 3311525"/>
              <a:gd name="connsiteX9" fmla="*/ 1582005 w 2470151"/>
              <a:gd name="connsiteY9" fmla="*/ 2364839 h 3311525"/>
              <a:gd name="connsiteX10" fmla="*/ 1582005 w 2470151"/>
              <a:gd name="connsiteY10" fmla="*/ 2417763 h 3311525"/>
              <a:gd name="connsiteX11" fmla="*/ 1970820 w 2470151"/>
              <a:gd name="connsiteY11" fmla="*/ 2417763 h 3311525"/>
              <a:gd name="connsiteX12" fmla="*/ 1970820 w 2470151"/>
              <a:gd name="connsiteY12" fmla="*/ 2336849 h 3311525"/>
              <a:gd name="connsiteX13" fmla="*/ 1970820 w 2470151"/>
              <a:gd name="connsiteY13" fmla="*/ 2241551 h 3311525"/>
              <a:gd name="connsiteX14" fmla="*/ 1892569 w 2470151"/>
              <a:gd name="connsiteY14" fmla="*/ 2241551 h 3311525"/>
              <a:gd name="connsiteX15" fmla="*/ 1666396 w 2470151"/>
              <a:gd name="connsiteY15" fmla="*/ 2241551 h 3311525"/>
              <a:gd name="connsiteX16" fmla="*/ 1071563 w 2470151"/>
              <a:gd name="connsiteY16" fmla="*/ 2241551 h 3311525"/>
              <a:gd name="connsiteX17" fmla="*/ 1071563 w 2470151"/>
              <a:gd name="connsiteY17" fmla="*/ 2265725 h 3311525"/>
              <a:gd name="connsiteX18" fmla="*/ 1071563 w 2470151"/>
              <a:gd name="connsiteY18" fmla="*/ 2415902 h 3311525"/>
              <a:gd name="connsiteX19" fmla="*/ 1071563 w 2470151"/>
              <a:gd name="connsiteY19" fmla="*/ 2417763 h 3311525"/>
              <a:gd name="connsiteX20" fmla="*/ 1460500 w 2470151"/>
              <a:gd name="connsiteY20" fmla="*/ 2417763 h 3311525"/>
              <a:gd name="connsiteX21" fmla="*/ 1460500 w 2470151"/>
              <a:gd name="connsiteY21" fmla="*/ 2282241 h 3311525"/>
              <a:gd name="connsiteX22" fmla="*/ 1460500 w 2470151"/>
              <a:gd name="connsiteY22" fmla="*/ 2241551 h 3311525"/>
              <a:gd name="connsiteX23" fmla="*/ 1290351 w 2470151"/>
              <a:gd name="connsiteY23" fmla="*/ 2241551 h 3311525"/>
              <a:gd name="connsiteX24" fmla="*/ 1137314 w 2470151"/>
              <a:gd name="connsiteY24" fmla="*/ 2241551 h 3311525"/>
              <a:gd name="connsiteX25" fmla="*/ 563563 w 2470151"/>
              <a:gd name="connsiteY25" fmla="*/ 2241551 h 3311525"/>
              <a:gd name="connsiteX26" fmla="*/ 563563 w 2470151"/>
              <a:gd name="connsiteY26" fmla="*/ 2417763 h 3311525"/>
              <a:gd name="connsiteX27" fmla="*/ 949325 w 2470151"/>
              <a:gd name="connsiteY27" fmla="*/ 2417763 h 3311525"/>
              <a:gd name="connsiteX28" fmla="*/ 949325 w 2470151"/>
              <a:gd name="connsiteY28" fmla="*/ 2268067 h 3311525"/>
              <a:gd name="connsiteX29" fmla="*/ 949325 w 2470151"/>
              <a:gd name="connsiteY29" fmla="*/ 2241551 h 3311525"/>
              <a:gd name="connsiteX30" fmla="*/ 893297 w 2470151"/>
              <a:gd name="connsiteY30" fmla="*/ 2241551 h 3311525"/>
              <a:gd name="connsiteX31" fmla="*/ 582787 w 2470151"/>
              <a:gd name="connsiteY31" fmla="*/ 2241551 h 3311525"/>
              <a:gd name="connsiteX32" fmla="*/ 1582005 w 2470151"/>
              <a:gd name="connsiteY32" fmla="*/ 1939925 h 3311525"/>
              <a:gd name="connsiteX33" fmla="*/ 1582005 w 2470151"/>
              <a:gd name="connsiteY33" fmla="*/ 1945416 h 3311525"/>
              <a:gd name="connsiteX34" fmla="*/ 1582005 w 2470151"/>
              <a:gd name="connsiteY34" fmla="*/ 2109751 h 3311525"/>
              <a:gd name="connsiteX35" fmla="*/ 1582005 w 2470151"/>
              <a:gd name="connsiteY35" fmla="*/ 2119313 h 3311525"/>
              <a:gd name="connsiteX36" fmla="*/ 1605040 w 2470151"/>
              <a:gd name="connsiteY36" fmla="*/ 2119313 h 3311525"/>
              <a:gd name="connsiteX37" fmla="*/ 1950864 w 2470151"/>
              <a:gd name="connsiteY37" fmla="*/ 2119313 h 3311525"/>
              <a:gd name="connsiteX38" fmla="*/ 1970820 w 2470151"/>
              <a:gd name="connsiteY38" fmla="*/ 2119313 h 3311525"/>
              <a:gd name="connsiteX39" fmla="*/ 1970820 w 2470151"/>
              <a:gd name="connsiteY39" fmla="*/ 2052500 h 3311525"/>
              <a:gd name="connsiteX40" fmla="*/ 1970820 w 2470151"/>
              <a:gd name="connsiteY40" fmla="*/ 1941391 h 3311525"/>
              <a:gd name="connsiteX41" fmla="*/ 1970820 w 2470151"/>
              <a:gd name="connsiteY41" fmla="*/ 1939925 h 3311525"/>
              <a:gd name="connsiteX42" fmla="*/ 1892569 w 2470151"/>
              <a:gd name="connsiteY42" fmla="*/ 1939925 h 3311525"/>
              <a:gd name="connsiteX43" fmla="*/ 1666396 w 2470151"/>
              <a:gd name="connsiteY43" fmla="*/ 1939925 h 3311525"/>
              <a:gd name="connsiteX44" fmla="*/ 1071563 w 2470151"/>
              <a:gd name="connsiteY44" fmla="*/ 1939925 h 3311525"/>
              <a:gd name="connsiteX45" fmla="*/ 1071563 w 2470151"/>
              <a:gd name="connsiteY45" fmla="*/ 1973277 h 3311525"/>
              <a:gd name="connsiteX46" fmla="*/ 1071563 w 2470151"/>
              <a:gd name="connsiteY46" fmla="*/ 2089495 h 3311525"/>
              <a:gd name="connsiteX47" fmla="*/ 1071563 w 2470151"/>
              <a:gd name="connsiteY47" fmla="*/ 2119313 h 3311525"/>
              <a:gd name="connsiteX48" fmla="*/ 1187300 w 2470151"/>
              <a:gd name="connsiteY48" fmla="*/ 2119313 h 3311525"/>
              <a:gd name="connsiteX49" fmla="*/ 1347760 w 2470151"/>
              <a:gd name="connsiteY49" fmla="*/ 2119313 h 3311525"/>
              <a:gd name="connsiteX50" fmla="*/ 1460500 w 2470151"/>
              <a:gd name="connsiteY50" fmla="*/ 2119313 h 3311525"/>
              <a:gd name="connsiteX51" fmla="*/ 1460500 w 2470151"/>
              <a:gd name="connsiteY51" fmla="*/ 2082453 h 3311525"/>
              <a:gd name="connsiteX52" fmla="*/ 1460500 w 2470151"/>
              <a:gd name="connsiteY52" fmla="*/ 1939925 h 3311525"/>
              <a:gd name="connsiteX53" fmla="*/ 1290351 w 2470151"/>
              <a:gd name="connsiteY53" fmla="*/ 1939925 h 3311525"/>
              <a:gd name="connsiteX54" fmla="*/ 1137314 w 2470151"/>
              <a:gd name="connsiteY54" fmla="*/ 1939925 h 3311525"/>
              <a:gd name="connsiteX55" fmla="*/ 563563 w 2470151"/>
              <a:gd name="connsiteY55" fmla="*/ 1939925 h 3311525"/>
              <a:gd name="connsiteX56" fmla="*/ 563563 w 2470151"/>
              <a:gd name="connsiteY56" fmla="*/ 2119313 h 3311525"/>
              <a:gd name="connsiteX57" fmla="*/ 641081 w 2470151"/>
              <a:gd name="connsiteY57" fmla="*/ 2119313 h 3311525"/>
              <a:gd name="connsiteX58" fmla="*/ 936798 w 2470151"/>
              <a:gd name="connsiteY58" fmla="*/ 2119313 h 3311525"/>
              <a:gd name="connsiteX59" fmla="*/ 949325 w 2470151"/>
              <a:gd name="connsiteY59" fmla="*/ 2119313 h 3311525"/>
              <a:gd name="connsiteX60" fmla="*/ 949325 w 2470151"/>
              <a:gd name="connsiteY60" fmla="*/ 2083348 h 3311525"/>
              <a:gd name="connsiteX61" fmla="*/ 949325 w 2470151"/>
              <a:gd name="connsiteY61" fmla="*/ 1939925 h 3311525"/>
              <a:gd name="connsiteX62" fmla="*/ 893297 w 2470151"/>
              <a:gd name="connsiteY62" fmla="*/ 1939925 h 3311525"/>
              <a:gd name="connsiteX63" fmla="*/ 582787 w 2470151"/>
              <a:gd name="connsiteY63" fmla="*/ 1939925 h 3311525"/>
              <a:gd name="connsiteX64" fmla="*/ 1582005 w 2470151"/>
              <a:gd name="connsiteY64" fmla="*/ 1643063 h 3311525"/>
              <a:gd name="connsiteX65" fmla="*/ 1582005 w 2470151"/>
              <a:gd name="connsiteY65" fmla="*/ 1753749 h 3311525"/>
              <a:gd name="connsiteX66" fmla="*/ 1582005 w 2470151"/>
              <a:gd name="connsiteY66" fmla="*/ 1819275 h 3311525"/>
              <a:gd name="connsiteX67" fmla="*/ 1605040 w 2470151"/>
              <a:gd name="connsiteY67" fmla="*/ 1819275 h 3311525"/>
              <a:gd name="connsiteX68" fmla="*/ 1950864 w 2470151"/>
              <a:gd name="connsiteY68" fmla="*/ 1819275 h 3311525"/>
              <a:gd name="connsiteX69" fmla="*/ 1970820 w 2470151"/>
              <a:gd name="connsiteY69" fmla="*/ 1819275 h 3311525"/>
              <a:gd name="connsiteX70" fmla="*/ 1970820 w 2470151"/>
              <a:gd name="connsiteY70" fmla="*/ 1772909 h 3311525"/>
              <a:gd name="connsiteX71" fmla="*/ 1970820 w 2470151"/>
              <a:gd name="connsiteY71" fmla="*/ 1664879 h 3311525"/>
              <a:gd name="connsiteX72" fmla="*/ 1970820 w 2470151"/>
              <a:gd name="connsiteY72" fmla="*/ 1643063 h 3311525"/>
              <a:gd name="connsiteX73" fmla="*/ 1892569 w 2470151"/>
              <a:gd name="connsiteY73" fmla="*/ 1643063 h 3311525"/>
              <a:gd name="connsiteX74" fmla="*/ 1666396 w 2470151"/>
              <a:gd name="connsiteY74" fmla="*/ 1643063 h 3311525"/>
              <a:gd name="connsiteX75" fmla="*/ 1071563 w 2470151"/>
              <a:gd name="connsiteY75" fmla="*/ 1643063 h 3311525"/>
              <a:gd name="connsiteX76" fmla="*/ 1071563 w 2470151"/>
              <a:gd name="connsiteY76" fmla="*/ 1675852 h 3311525"/>
              <a:gd name="connsiteX77" fmla="*/ 1071563 w 2470151"/>
              <a:gd name="connsiteY77" fmla="*/ 1819275 h 3311525"/>
              <a:gd name="connsiteX78" fmla="*/ 1187300 w 2470151"/>
              <a:gd name="connsiteY78" fmla="*/ 1819275 h 3311525"/>
              <a:gd name="connsiteX79" fmla="*/ 1347760 w 2470151"/>
              <a:gd name="connsiteY79" fmla="*/ 1819275 h 3311525"/>
              <a:gd name="connsiteX80" fmla="*/ 1460500 w 2470151"/>
              <a:gd name="connsiteY80" fmla="*/ 1819275 h 3311525"/>
              <a:gd name="connsiteX81" fmla="*/ 1460500 w 2470151"/>
              <a:gd name="connsiteY81" fmla="*/ 1766153 h 3311525"/>
              <a:gd name="connsiteX82" fmla="*/ 1460500 w 2470151"/>
              <a:gd name="connsiteY82" fmla="*/ 1645257 h 3311525"/>
              <a:gd name="connsiteX83" fmla="*/ 1460500 w 2470151"/>
              <a:gd name="connsiteY83" fmla="*/ 1643063 h 3311525"/>
              <a:gd name="connsiteX84" fmla="*/ 1290351 w 2470151"/>
              <a:gd name="connsiteY84" fmla="*/ 1643063 h 3311525"/>
              <a:gd name="connsiteX85" fmla="*/ 1137314 w 2470151"/>
              <a:gd name="connsiteY85" fmla="*/ 1643063 h 3311525"/>
              <a:gd name="connsiteX86" fmla="*/ 563563 w 2470151"/>
              <a:gd name="connsiteY86" fmla="*/ 1643063 h 3311525"/>
              <a:gd name="connsiteX87" fmla="*/ 563563 w 2470151"/>
              <a:gd name="connsiteY87" fmla="*/ 1819275 h 3311525"/>
              <a:gd name="connsiteX88" fmla="*/ 641081 w 2470151"/>
              <a:gd name="connsiteY88" fmla="*/ 1819275 h 3311525"/>
              <a:gd name="connsiteX89" fmla="*/ 936798 w 2470151"/>
              <a:gd name="connsiteY89" fmla="*/ 1819275 h 3311525"/>
              <a:gd name="connsiteX90" fmla="*/ 949325 w 2470151"/>
              <a:gd name="connsiteY90" fmla="*/ 1819275 h 3311525"/>
              <a:gd name="connsiteX91" fmla="*/ 949325 w 2470151"/>
              <a:gd name="connsiteY91" fmla="*/ 1785923 h 3311525"/>
              <a:gd name="connsiteX92" fmla="*/ 949325 w 2470151"/>
              <a:gd name="connsiteY92" fmla="*/ 1669705 h 3311525"/>
              <a:gd name="connsiteX93" fmla="*/ 949325 w 2470151"/>
              <a:gd name="connsiteY93" fmla="*/ 1643063 h 3311525"/>
              <a:gd name="connsiteX94" fmla="*/ 893297 w 2470151"/>
              <a:gd name="connsiteY94" fmla="*/ 1643063 h 3311525"/>
              <a:gd name="connsiteX95" fmla="*/ 582787 w 2470151"/>
              <a:gd name="connsiteY95" fmla="*/ 1643063 h 3311525"/>
              <a:gd name="connsiteX96" fmla="*/ 1582005 w 2470151"/>
              <a:gd name="connsiteY96" fmla="*/ 1341438 h 3311525"/>
              <a:gd name="connsiteX97" fmla="*/ 1582005 w 2470151"/>
              <a:gd name="connsiteY97" fmla="*/ 1520825 h 3311525"/>
              <a:gd name="connsiteX98" fmla="*/ 1605040 w 2470151"/>
              <a:gd name="connsiteY98" fmla="*/ 1520825 h 3311525"/>
              <a:gd name="connsiteX99" fmla="*/ 1950864 w 2470151"/>
              <a:gd name="connsiteY99" fmla="*/ 1520825 h 3311525"/>
              <a:gd name="connsiteX100" fmla="*/ 1971676 w 2470151"/>
              <a:gd name="connsiteY100" fmla="*/ 1520825 h 3311525"/>
              <a:gd name="connsiteX101" fmla="*/ 1971676 w 2470151"/>
              <a:gd name="connsiteY101" fmla="*/ 1341438 h 3311525"/>
              <a:gd name="connsiteX102" fmla="*/ 1071563 w 2470151"/>
              <a:gd name="connsiteY102" fmla="*/ 1341438 h 3311525"/>
              <a:gd name="connsiteX103" fmla="*/ 1071563 w 2470151"/>
              <a:gd name="connsiteY103" fmla="*/ 1491133 h 3311525"/>
              <a:gd name="connsiteX104" fmla="*/ 1071563 w 2470151"/>
              <a:gd name="connsiteY104" fmla="*/ 1520825 h 3311525"/>
              <a:gd name="connsiteX105" fmla="*/ 1187300 w 2470151"/>
              <a:gd name="connsiteY105" fmla="*/ 1520825 h 3311525"/>
              <a:gd name="connsiteX106" fmla="*/ 1347760 w 2470151"/>
              <a:gd name="connsiteY106" fmla="*/ 1520825 h 3311525"/>
              <a:gd name="connsiteX107" fmla="*/ 1460500 w 2470151"/>
              <a:gd name="connsiteY107" fmla="*/ 1520825 h 3311525"/>
              <a:gd name="connsiteX108" fmla="*/ 1460500 w 2470151"/>
              <a:gd name="connsiteY108" fmla="*/ 1467019 h 3311525"/>
              <a:gd name="connsiteX109" fmla="*/ 1460500 w 2470151"/>
              <a:gd name="connsiteY109" fmla="*/ 1358907 h 3311525"/>
              <a:gd name="connsiteX110" fmla="*/ 1460500 w 2470151"/>
              <a:gd name="connsiteY110" fmla="*/ 1341438 h 3311525"/>
              <a:gd name="connsiteX111" fmla="*/ 563563 w 2470151"/>
              <a:gd name="connsiteY111" fmla="*/ 1341438 h 3311525"/>
              <a:gd name="connsiteX112" fmla="*/ 563563 w 2470151"/>
              <a:gd name="connsiteY112" fmla="*/ 1520825 h 3311525"/>
              <a:gd name="connsiteX113" fmla="*/ 641081 w 2470151"/>
              <a:gd name="connsiteY113" fmla="*/ 1520825 h 3311525"/>
              <a:gd name="connsiteX114" fmla="*/ 936798 w 2470151"/>
              <a:gd name="connsiteY114" fmla="*/ 1520825 h 3311525"/>
              <a:gd name="connsiteX115" fmla="*/ 949325 w 2470151"/>
              <a:gd name="connsiteY115" fmla="*/ 1520825 h 3311525"/>
              <a:gd name="connsiteX116" fmla="*/ 949325 w 2470151"/>
              <a:gd name="connsiteY116" fmla="*/ 1493475 h 3311525"/>
              <a:gd name="connsiteX117" fmla="*/ 949325 w 2470151"/>
              <a:gd name="connsiteY117" fmla="*/ 1343298 h 3311525"/>
              <a:gd name="connsiteX118" fmla="*/ 949325 w 2470151"/>
              <a:gd name="connsiteY118" fmla="*/ 1341438 h 3311525"/>
              <a:gd name="connsiteX119" fmla="*/ 502136 w 2470151"/>
              <a:gd name="connsiteY119" fmla="*/ 1219200 h 3311525"/>
              <a:gd name="connsiteX120" fmla="*/ 1006951 w 2470151"/>
              <a:gd name="connsiteY120" fmla="*/ 1219200 h 3311525"/>
              <a:gd name="connsiteX121" fmla="*/ 1010444 w 2470151"/>
              <a:gd name="connsiteY121" fmla="*/ 1219200 h 3311525"/>
              <a:gd name="connsiteX122" fmla="*/ 1112852 w 2470151"/>
              <a:gd name="connsiteY122" fmla="*/ 1219200 h 3311525"/>
              <a:gd name="connsiteX123" fmla="*/ 1416083 w 2470151"/>
              <a:gd name="connsiteY123" fmla="*/ 1219200 h 3311525"/>
              <a:gd name="connsiteX124" fmla="*/ 1521253 w 2470151"/>
              <a:gd name="connsiteY124" fmla="*/ 1219200 h 3311525"/>
              <a:gd name="connsiteX125" fmla="*/ 1538765 w 2470151"/>
              <a:gd name="connsiteY125" fmla="*/ 1219200 h 3311525"/>
              <a:gd name="connsiteX126" fmla="*/ 2031515 w 2470151"/>
              <a:gd name="connsiteY126" fmla="*/ 1219200 h 3311525"/>
              <a:gd name="connsiteX127" fmla="*/ 2092325 w 2470151"/>
              <a:gd name="connsiteY127" fmla="*/ 1280066 h 3311525"/>
              <a:gd name="connsiteX128" fmla="*/ 2092325 w 2470151"/>
              <a:gd name="connsiteY128" fmla="*/ 1491133 h 3311525"/>
              <a:gd name="connsiteX129" fmla="*/ 2092325 w 2470151"/>
              <a:gd name="connsiteY129" fmla="*/ 1568883 h 3311525"/>
              <a:gd name="connsiteX130" fmla="*/ 2092325 w 2470151"/>
              <a:gd name="connsiteY130" fmla="*/ 1581944 h 3311525"/>
              <a:gd name="connsiteX131" fmla="*/ 2092325 w 2470151"/>
              <a:gd name="connsiteY131" fmla="*/ 1675852 h 3311525"/>
              <a:gd name="connsiteX132" fmla="*/ 2092325 w 2470151"/>
              <a:gd name="connsiteY132" fmla="*/ 1781375 h 3311525"/>
              <a:gd name="connsiteX133" fmla="*/ 2092325 w 2470151"/>
              <a:gd name="connsiteY133" fmla="*/ 1817250 h 3311525"/>
              <a:gd name="connsiteX134" fmla="*/ 2092325 w 2470151"/>
              <a:gd name="connsiteY134" fmla="*/ 1879600 h 3311525"/>
              <a:gd name="connsiteX135" fmla="*/ 2092325 w 2470151"/>
              <a:gd name="connsiteY135" fmla="*/ 1940998 h 3311525"/>
              <a:gd name="connsiteX136" fmla="*/ 2092325 w 2470151"/>
              <a:gd name="connsiteY136" fmla="*/ 1967342 h 3311525"/>
              <a:gd name="connsiteX137" fmla="*/ 2092325 w 2470151"/>
              <a:gd name="connsiteY137" fmla="*/ 2035724 h 3311525"/>
              <a:gd name="connsiteX138" fmla="*/ 2092325 w 2470151"/>
              <a:gd name="connsiteY138" fmla="*/ 2118625 h 3311525"/>
              <a:gd name="connsiteX139" fmla="*/ 2092325 w 2470151"/>
              <a:gd name="connsiteY139" fmla="*/ 2128553 h 3311525"/>
              <a:gd name="connsiteX140" fmla="*/ 2092325 w 2470151"/>
              <a:gd name="connsiteY140" fmla="*/ 2180432 h 3311525"/>
              <a:gd name="connsiteX141" fmla="*/ 2092325 w 2470151"/>
              <a:gd name="connsiteY141" fmla="*/ 2190490 h 3311525"/>
              <a:gd name="connsiteX142" fmla="*/ 2092325 w 2470151"/>
              <a:gd name="connsiteY142" fmla="*/ 2266776 h 3311525"/>
              <a:gd name="connsiteX143" fmla="*/ 2092325 w 2470151"/>
              <a:gd name="connsiteY143" fmla="*/ 2285765 h 3311525"/>
              <a:gd name="connsiteX144" fmla="*/ 2092325 w 2470151"/>
              <a:gd name="connsiteY144" fmla="*/ 2357363 h 3311525"/>
              <a:gd name="connsiteX145" fmla="*/ 2092325 w 2470151"/>
              <a:gd name="connsiteY145" fmla="*/ 2383779 h 3311525"/>
              <a:gd name="connsiteX146" fmla="*/ 2092325 w 2470151"/>
              <a:gd name="connsiteY146" fmla="*/ 2408664 h 3311525"/>
              <a:gd name="connsiteX147" fmla="*/ 2092325 w 2470151"/>
              <a:gd name="connsiteY147" fmla="*/ 2479134 h 3311525"/>
              <a:gd name="connsiteX148" fmla="*/ 2092325 w 2470151"/>
              <a:gd name="connsiteY148" fmla="*/ 2481331 h 3311525"/>
              <a:gd name="connsiteX149" fmla="*/ 2092325 w 2470151"/>
              <a:gd name="connsiteY149" fmla="*/ 2776049 h 3311525"/>
              <a:gd name="connsiteX150" fmla="*/ 2031573 w 2470151"/>
              <a:gd name="connsiteY150" fmla="*/ 2836863 h 3311525"/>
              <a:gd name="connsiteX151" fmla="*/ 1521253 w 2470151"/>
              <a:gd name="connsiteY151" fmla="*/ 2836863 h 3311525"/>
              <a:gd name="connsiteX152" fmla="*/ 1460500 w 2470151"/>
              <a:gd name="connsiteY152" fmla="*/ 2776049 h 3311525"/>
              <a:gd name="connsiteX153" fmla="*/ 1460500 w 2470151"/>
              <a:gd name="connsiteY153" fmla="*/ 2540000 h 3311525"/>
              <a:gd name="connsiteX154" fmla="*/ 1420800 w 2470151"/>
              <a:gd name="connsiteY154" fmla="*/ 2540000 h 3311525"/>
              <a:gd name="connsiteX155" fmla="*/ 1147343 w 2470151"/>
              <a:gd name="connsiteY155" fmla="*/ 2540000 h 3311525"/>
              <a:gd name="connsiteX156" fmla="*/ 1010444 w 2470151"/>
              <a:gd name="connsiteY156" fmla="*/ 2540000 h 3311525"/>
              <a:gd name="connsiteX157" fmla="*/ 999110 w 2470151"/>
              <a:gd name="connsiteY157" fmla="*/ 2540000 h 3311525"/>
              <a:gd name="connsiteX158" fmla="*/ 502136 w 2470151"/>
              <a:gd name="connsiteY158" fmla="*/ 2540000 h 3311525"/>
              <a:gd name="connsiteX159" fmla="*/ 441325 w 2470151"/>
              <a:gd name="connsiteY159" fmla="*/ 2479134 h 3311525"/>
              <a:gd name="connsiteX160" fmla="*/ 441325 w 2470151"/>
              <a:gd name="connsiteY160" fmla="*/ 2219487 h 3311525"/>
              <a:gd name="connsiteX161" fmla="*/ 441325 w 2470151"/>
              <a:gd name="connsiteY161" fmla="*/ 2180432 h 3311525"/>
              <a:gd name="connsiteX162" fmla="*/ 441325 w 2470151"/>
              <a:gd name="connsiteY162" fmla="*/ 2105057 h 3311525"/>
              <a:gd name="connsiteX163" fmla="*/ 441325 w 2470151"/>
              <a:gd name="connsiteY163" fmla="*/ 2000319 h 3311525"/>
              <a:gd name="connsiteX164" fmla="*/ 441325 w 2470151"/>
              <a:gd name="connsiteY164" fmla="*/ 1879600 h 3311525"/>
              <a:gd name="connsiteX165" fmla="*/ 441325 w 2470151"/>
              <a:gd name="connsiteY165" fmla="*/ 1818202 h 3311525"/>
              <a:gd name="connsiteX166" fmla="*/ 441325 w 2470151"/>
              <a:gd name="connsiteY166" fmla="*/ 1669705 h 3311525"/>
              <a:gd name="connsiteX167" fmla="*/ 441325 w 2470151"/>
              <a:gd name="connsiteY167" fmla="*/ 1581944 h 3311525"/>
              <a:gd name="connsiteX168" fmla="*/ 441325 w 2470151"/>
              <a:gd name="connsiteY168" fmla="*/ 1572807 h 3311525"/>
              <a:gd name="connsiteX169" fmla="*/ 441325 w 2470151"/>
              <a:gd name="connsiteY169" fmla="*/ 1280066 h 3311525"/>
              <a:gd name="connsiteX170" fmla="*/ 502136 w 2470151"/>
              <a:gd name="connsiteY170" fmla="*/ 1219200 h 3311525"/>
              <a:gd name="connsiteX171" fmla="*/ 502116 w 2470151"/>
              <a:gd name="connsiteY171" fmla="*/ 946150 h 3311525"/>
              <a:gd name="connsiteX172" fmla="*/ 1520360 w 2470151"/>
              <a:gd name="connsiteY172" fmla="*/ 946150 h 3311525"/>
              <a:gd name="connsiteX173" fmla="*/ 1581150 w 2470151"/>
              <a:gd name="connsiteY173" fmla="*/ 1007269 h 3311525"/>
              <a:gd name="connsiteX174" fmla="*/ 1520360 w 2470151"/>
              <a:gd name="connsiteY174" fmla="*/ 1068388 h 3311525"/>
              <a:gd name="connsiteX175" fmla="*/ 502116 w 2470151"/>
              <a:gd name="connsiteY175" fmla="*/ 1068388 h 3311525"/>
              <a:gd name="connsiteX176" fmla="*/ 441325 w 2470151"/>
              <a:gd name="connsiteY176" fmla="*/ 1007269 h 3311525"/>
              <a:gd name="connsiteX177" fmla="*/ 502116 w 2470151"/>
              <a:gd name="connsiteY177" fmla="*/ 946150 h 3311525"/>
              <a:gd name="connsiteX178" fmla="*/ 502098 w 2470151"/>
              <a:gd name="connsiteY178" fmla="*/ 690563 h 3311525"/>
              <a:gd name="connsiteX179" fmla="*/ 1264791 w 2470151"/>
              <a:gd name="connsiteY179" fmla="*/ 690563 h 3311525"/>
              <a:gd name="connsiteX180" fmla="*/ 1325563 w 2470151"/>
              <a:gd name="connsiteY180" fmla="*/ 751682 h 3311525"/>
              <a:gd name="connsiteX181" fmla="*/ 1264791 w 2470151"/>
              <a:gd name="connsiteY181" fmla="*/ 812801 h 3311525"/>
              <a:gd name="connsiteX182" fmla="*/ 502098 w 2470151"/>
              <a:gd name="connsiteY182" fmla="*/ 812801 h 3311525"/>
              <a:gd name="connsiteX183" fmla="*/ 441325 w 2470151"/>
              <a:gd name="connsiteY183" fmla="*/ 751682 h 3311525"/>
              <a:gd name="connsiteX184" fmla="*/ 502098 w 2470151"/>
              <a:gd name="connsiteY184" fmla="*/ 690563 h 3311525"/>
              <a:gd name="connsiteX185" fmla="*/ 502153 w 2470151"/>
              <a:gd name="connsiteY185" fmla="*/ 454025 h 3311525"/>
              <a:gd name="connsiteX186" fmla="*/ 994860 w 2470151"/>
              <a:gd name="connsiteY186" fmla="*/ 454025 h 3311525"/>
              <a:gd name="connsiteX187" fmla="*/ 1055688 w 2470151"/>
              <a:gd name="connsiteY187" fmla="*/ 514350 h 3311525"/>
              <a:gd name="connsiteX188" fmla="*/ 994860 w 2470151"/>
              <a:gd name="connsiteY188" fmla="*/ 574675 h 3311525"/>
              <a:gd name="connsiteX189" fmla="*/ 502153 w 2470151"/>
              <a:gd name="connsiteY189" fmla="*/ 574675 h 3311525"/>
              <a:gd name="connsiteX190" fmla="*/ 441325 w 2470151"/>
              <a:gd name="connsiteY190" fmla="*/ 514350 h 3311525"/>
              <a:gd name="connsiteX191" fmla="*/ 502153 w 2470151"/>
              <a:gd name="connsiteY191" fmla="*/ 454025 h 3311525"/>
              <a:gd name="connsiteX192" fmla="*/ 1901273 w 2470151"/>
              <a:gd name="connsiteY192" fmla="*/ 207410 h 3311525"/>
              <a:gd name="connsiteX193" fmla="*/ 1901273 w 2470151"/>
              <a:gd name="connsiteY193" fmla="*/ 228534 h 3311525"/>
              <a:gd name="connsiteX194" fmla="*/ 1901273 w 2470151"/>
              <a:gd name="connsiteY194" fmla="*/ 568878 h 3311525"/>
              <a:gd name="connsiteX195" fmla="*/ 2244222 w 2470151"/>
              <a:gd name="connsiteY195" fmla="*/ 568878 h 3311525"/>
              <a:gd name="connsiteX196" fmla="*/ 2262740 w 2470151"/>
              <a:gd name="connsiteY196" fmla="*/ 568878 h 3311525"/>
              <a:gd name="connsiteX197" fmla="*/ 122238 w 2470151"/>
              <a:gd name="connsiteY197" fmla="*/ 122238 h 3311525"/>
              <a:gd name="connsiteX198" fmla="*/ 122238 w 2470151"/>
              <a:gd name="connsiteY198" fmla="*/ 3190876 h 3311525"/>
              <a:gd name="connsiteX199" fmla="*/ 2347913 w 2470151"/>
              <a:gd name="connsiteY199" fmla="*/ 3190876 h 3311525"/>
              <a:gd name="connsiteX200" fmla="*/ 2347913 w 2470151"/>
              <a:gd name="connsiteY200" fmla="*/ 690563 h 3311525"/>
              <a:gd name="connsiteX201" fmla="*/ 2309172 w 2470151"/>
              <a:gd name="connsiteY201" fmla="*/ 690563 h 3311525"/>
              <a:gd name="connsiteX202" fmla="*/ 1840431 w 2470151"/>
              <a:gd name="connsiteY202" fmla="*/ 690563 h 3311525"/>
              <a:gd name="connsiteX203" fmla="*/ 1779588 w 2470151"/>
              <a:gd name="connsiteY203" fmla="*/ 629721 h 3311525"/>
              <a:gd name="connsiteX204" fmla="*/ 1779588 w 2470151"/>
              <a:gd name="connsiteY204" fmla="*/ 131952 h 3311525"/>
              <a:gd name="connsiteX205" fmla="*/ 1779588 w 2470151"/>
              <a:gd name="connsiteY205" fmla="*/ 122238 h 3311525"/>
              <a:gd name="connsiteX206" fmla="*/ 60841 w 2470151"/>
              <a:gd name="connsiteY206" fmla="*/ 0 h 3311525"/>
              <a:gd name="connsiteX207" fmla="*/ 1836968 w 2470151"/>
              <a:gd name="connsiteY207" fmla="*/ 0 h 3311525"/>
              <a:gd name="connsiteX208" fmla="*/ 1840430 w 2470151"/>
              <a:gd name="connsiteY208" fmla="*/ 0 h 3311525"/>
              <a:gd name="connsiteX209" fmla="*/ 1840431 w 2470151"/>
              <a:gd name="connsiteY209" fmla="*/ 0 h 3311525"/>
              <a:gd name="connsiteX210" fmla="*/ 1840431 w 2470151"/>
              <a:gd name="connsiteY210" fmla="*/ 0 h 3311525"/>
              <a:gd name="connsiteX211" fmla="*/ 1840444 w 2470151"/>
              <a:gd name="connsiteY211" fmla="*/ 0 h 3311525"/>
              <a:gd name="connsiteX212" fmla="*/ 1865161 w 2470151"/>
              <a:gd name="connsiteY212" fmla="*/ 4562 h 3311525"/>
              <a:gd name="connsiteX213" fmla="*/ 1876125 w 2470151"/>
              <a:gd name="connsiteY213" fmla="*/ 12957 h 3311525"/>
              <a:gd name="connsiteX214" fmla="*/ 1883401 w 2470151"/>
              <a:gd name="connsiteY214" fmla="*/ 17873 h 3311525"/>
              <a:gd name="connsiteX215" fmla="*/ 1884922 w 2470151"/>
              <a:gd name="connsiteY215" fmla="*/ 20124 h 3311525"/>
              <a:gd name="connsiteX216" fmla="*/ 1983703 w 2470151"/>
              <a:gd name="connsiteY216" fmla="*/ 118342 h 3311525"/>
              <a:gd name="connsiteX217" fmla="*/ 2454940 w 2470151"/>
              <a:gd name="connsiteY217" fmla="*/ 586891 h 3311525"/>
              <a:gd name="connsiteX218" fmla="*/ 2463504 w 2470151"/>
              <a:gd name="connsiteY218" fmla="*/ 602537 h 3311525"/>
              <a:gd name="connsiteX219" fmla="*/ 2465778 w 2470151"/>
              <a:gd name="connsiteY219" fmla="*/ 606097 h 3311525"/>
              <a:gd name="connsiteX220" fmla="*/ 2465945 w 2470151"/>
              <a:gd name="connsiteY220" fmla="*/ 606995 h 3311525"/>
              <a:gd name="connsiteX221" fmla="*/ 2465968 w 2470151"/>
              <a:gd name="connsiteY221" fmla="*/ 607037 h 3311525"/>
              <a:gd name="connsiteX222" fmla="*/ 2470150 w 2470151"/>
              <a:gd name="connsiteY222" fmla="*/ 629464 h 3311525"/>
              <a:gd name="connsiteX223" fmla="*/ 2470150 w 2470151"/>
              <a:gd name="connsiteY223" fmla="*/ 629715 h 3311525"/>
              <a:gd name="connsiteX224" fmla="*/ 2470151 w 2470151"/>
              <a:gd name="connsiteY224" fmla="*/ 629721 h 3311525"/>
              <a:gd name="connsiteX225" fmla="*/ 2470150 w 2470151"/>
              <a:gd name="connsiteY225" fmla="*/ 629726 h 3311525"/>
              <a:gd name="connsiteX226" fmla="*/ 2470150 w 2470151"/>
              <a:gd name="connsiteY226" fmla="*/ 867606 h 3311525"/>
              <a:gd name="connsiteX227" fmla="*/ 2470150 w 2470151"/>
              <a:gd name="connsiteY227" fmla="*/ 3250707 h 3311525"/>
              <a:gd name="connsiteX228" fmla="*/ 2409309 w 2470151"/>
              <a:gd name="connsiteY228" fmla="*/ 3311525 h 3311525"/>
              <a:gd name="connsiteX229" fmla="*/ 60841 w 2470151"/>
              <a:gd name="connsiteY229" fmla="*/ 3311525 h 3311525"/>
              <a:gd name="connsiteX230" fmla="*/ 0 w 2470151"/>
              <a:gd name="connsiteY230" fmla="*/ 3250707 h 3311525"/>
              <a:gd name="connsiteX231" fmla="*/ 0 w 2470151"/>
              <a:gd name="connsiteY231" fmla="*/ 60818 h 3311525"/>
              <a:gd name="connsiteX232" fmla="*/ 60841 w 2470151"/>
              <a:gd name="connsiteY232" fmla="*/ 0 h 331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Lst>
            <a:rect l="l" t="t" r="r" b="b"/>
            <a:pathLst>
              <a:path w="2470151" h="3311525">
                <a:moveTo>
                  <a:pt x="1582005" y="2540000"/>
                </a:moveTo>
                <a:lnTo>
                  <a:pt x="1582005" y="2595049"/>
                </a:lnTo>
                <a:cubicBezTo>
                  <a:pt x="1582005" y="2715234"/>
                  <a:pt x="1582005" y="2715234"/>
                  <a:pt x="1582005" y="2715234"/>
                </a:cubicBezTo>
                <a:cubicBezTo>
                  <a:pt x="1970820" y="2715234"/>
                  <a:pt x="1970820" y="2715234"/>
                  <a:pt x="1970820" y="2715234"/>
                </a:cubicBezTo>
                <a:lnTo>
                  <a:pt x="1970820" y="2540000"/>
                </a:lnTo>
                <a:lnTo>
                  <a:pt x="1892570" y="2540000"/>
                </a:lnTo>
                <a:cubicBezTo>
                  <a:pt x="1802865" y="2540000"/>
                  <a:pt x="1718947" y="2540000"/>
                  <a:pt x="1640443" y="2540000"/>
                </a:cubicBezTo>
                <a:close/>
                <a:moveTo>
                  <a:pt x="1582005" y="2241551"/>
                </a:moveTo>
                <a:lnTo>
                  <a:pt x="1582005" y="2248858"/>
                </a:lnTo>
                <a:cubicBezTo>
                  <a:pt x="1582005" y="2291256"/>
                  <a:pt x="1582005" y="2329799"/>
                  <a:pt x="1582005" y="2364839"/>
                </a:cubicBezTo>
                <a:lnTo>
                  <a:pt x="1582005" y="2417763"/>
                </a:lnTo>
                <a:lnTo>
                  <a:pt x="1970820" y="2417763"/>
                </a:lnTo>
                <a:lnTo>
                  <a:pt x="1970820" y="2336849"/>
                </a:lnTo>
                <a:lnTo>
                  <a:pt x="1970820" y="2241551"/>
                </a:lnTo>
                <a:lnTo>
                  <a:pt x="1892569" y="2241551"/>
                </a:lnTo>
                <a:cubicBezTo>
                  <a:pt x="1812675" y="2241551"/>
                  <a:pt x="1737372" y="2241551"/>
                  <a:pt x="1666396" y="2241551"/>
                </a:cubicBezTo>
                <a:close/>
                <a:moveTo>
                  <a:pt x="1071563" y="2241551"/>
                </a:moveTo>
                <a:lnTo>
                  <a:pt x="1071563" y="2265725"/>
                </a:lnTo>
                <a:cubicBezTo>
                  <a:pt x="1071563" y="2336862"/>
                  <a:pt x="1071563" y="2384286"/>
                  <a:pt x="1071563" y="2415902"/>
                </a:cubicBezTo>
                <a:lnTo>
                  <a:pt x="1071563" y="2417763"/>
                </a:lnTo>
                <a:lnTo>
                  <a:pt x="1460500" y="2417763"/>
                </a:lnTo>
                <a:lnTo>
                  <a:pt x="1460500" y="2282241"/>
                </a:lnTo>
                <a:lnTo>
                  <a:pt x="1460500" y="2241551"/>
                </a:lnTo>
                <a:lnTo>
                  <a:pt x="1290351" y="2241551"/>
                </a:lnTo>
                <a:cubicBezTo>
                  <a:pt x="1235627" y="2241551"/>
                  <a:pt x="1184703" y="2241551"/>
                  <a:pt x="1137314" y="2241551"/>
                </a:cubicBezTo>
                <a:close/>
                <a:moveTo>
                  <a:pt x="563563" y="2241551"/>
                </a:moveTo>
                <a:lnTo>
                  <a:pt x="563563" y="2417763"/>
                </a:lnTo>
                <a:lnTo>
                  <a:pt x="949325" y="2417763"/>
                </a:lnTo>
                <a:lnTo>
                  <a:pt x="949325" y="2268067"/>
                </a:lnTo>
                <a:lnTo>
                  <a:pt x="949325" y="2241551"/>
                </a:lnTo>
                <a:lnTo>
                  <a:pt x="893297" y="2241551"/>
                </a:lnTo>
                <a:cubicBezTo>
                  <a:pt x="733222" y="2241551"/>
                  <a:pt x="638654" y="2241551"/>
                  <a:pt x="582787" y="2241551"/>
                </a:cubicBezTo>
                <a:close/>
                <a:moveTo>
                  <a:pt x="1582005" y="1939925"/>
                </a:moveTo>
                <a:lnTo>
                  <a:pt x="1582005" y="1945416"/>
                </a:lnTo>
                <a:cubicBezTo>
                  <a:pt x="1582005" y="2004632"/>
                  <a:pt x="1582005" y="2059294"/>
                  <a:pt x="1582005" y="2109751"/>
                </a:cubicBezTo>
                <a:lnTo>
                  <a:pt x="1582005" y="2119313"/>
                </a:lnTo>
                <a:lnTo>
                  <a:pt x="1605040" y="2119313"/>
                </a:lnTo>
                <a:cubicBezTo>
                  <a:pt x="1786722" y="2119313"/>
                  <a:pt x="1891006" y="2119313"/>
                  <a:pt x="1950864" y="2119313"/>
                </a:cubicBezTo>
                <a:lnTo>
                  <a:pt x="1970820" y="2119313"/>
                </a:lnTo>
                <a:lnTo>
                  <a:pt x="1970820" y="2052500"/>
                </a:lnTo>
                <a:cubicBezTo>
                  <a:pt x="1970820" y="2012198"/>
                  <a:pt x="1970820" y="1975255"/>
                  <a:pt x="1970820" y="1941391"/>
                </a:cubicBezTo>
                <a:lnTo>
                  <a:pt x="1970820" y="1939925"/>
                </a:lnTo>
                <a:lnTo>
                  <a:pt x="1892569" y="1939925"/>
                </a:lnTo>
                <a:cubicBezTo>
                  <a:pt x="1812675" y="1939925"/>
                  <a:pt x="1737372" y="1939925"/>
                  <a:pt x="1666396" y="1939925"/>
                </a:cubicBezTo>
                <a:close/>
                <a:moveTo>
                  <a:pt x="1071563" y="1939925"/>
                </a:moveTo>
                <a:lnTo>
                  <a:pt x="1071563" y="1973277"/>
                </a:lnTo>
                <a:cubicBezTo>
                  <a:pt x="1071563" y="2015432"/>
                  <a:pt x="1071563" y="2054074"/>
                  <a:pt x="1071563" y="2089495"/>
                </a:cubicBezTo>
                <a:lnTo>
                  <a:pt x="1071563" y="2119313"/>
                </a:lnTo>
                <a:lnTo>
                  <a:pt x="1187300" y="2119313"/>
                </a:lnTo>
                <a:cubicBezTo>
                  <a:pt x="1244586" y="2119313"/>
                  <a:pt x="1297985" y="2119313"/>
                  <a:pt x="1347760" y="2119313"/>
                </a:cubicBezTo>
                <a:lnTo>
                  <a:pt x="1460500" y="2119313"/>
                </a:lnTo>
                <a:lnTo>
                  <a:pt x="1460500" y="2082453"/>
                </a:lnTo>
                <a:lnTo>
                  <a:pt x="1460500" y="1939925"/>
                </a:lnTo>
                <a:lnTo>
                  <a:pt x="1290351" y="1939925"/>
                </a:lnTo>
                <a:cubicBezTo>
                  <a:pt x="1235627" y="1939925"/>
                  <a:pt x="1184703" y="1939925"/>
                  <a:pt x="1137314" y="1939925"/>
                </a:cubicBezTo>
                <a:close/>
                <a:moveTo>
                  <a:pt x="563563" y="1939925"/>
                </a:moveTo>
                <a:lnTo>
                  <a:pt x="563563" y="2119313"/>
                </a:lnTo>
                <a:lnTo>
                  <a:pt x="641081" y="2119313"/>
                </a:lnTo>
                <a:cubicBezTo>
                  <a:pt x="747606" y="2119313"/>
                  <a:pt x="845970" y="2119313"/>
                  <a:pt x="936798" y="2119313"/>
                </a:cubicBezTo>
                <a:lnTo>
                  <a:pt x="949325" y="2119313"/>
                </a:lnTo>
                <a:lnTo>
                  <a:pt x="949325" y="2083348"/>
                </a:lnTo>
                <a:lnTo>
                  <a:pt x="949325" y="1939925"/>
                </a:lnTo>
                <a:lnTo>
                  <a:pt x="893297" y="1939925"/>
                </a:lnTo>
                <a:cubicBezTo>
                  <a:pt x="733222" y="1939925"/>
                  <a:pt x="638654" y="1939925"/>
                  <a:pt x="582787" y="1939925"/>
                </a:cubicBezTo>
                <a:close/>
                <a:moveTo>
                  <a:pt x="1582005" y="1643063"/>
                </a:moveTo>
                <a:lnTo>
                  <a:pt x="1582005" y="1753749"/>
                </a:lnTo>
                <a:lnTo>
                  <a:pt x="1582005" y="1819275"/>
                </a:lnTo>
                <a:lnTo>
                  <a:pt x="1605040" y="1819275"/>
                </a:lnTo>
                <a:cubicBezTo>
                  <a:pt x="1786722" y="1819275"/>
                  <a:pt x="1891006" y="1819275"/>
                  <a:pt x="1950864" y="1819275"/>
                </a:cubicBezTo>
                <a:lnTo>
                  <a:pt x="1970820" y="1819275"/>
                </a:lnTo>
                <a:lnTo>
                  <a:pt x="1970820" y="1772909"/>
                </a:lnTo>
                <a:cubicBezTo>
                  <a:pt x="1970820" y="1727570"/>
                  <a:pt x="1970820" y="1692306"/>
                  <a:pt x="1970820" y="1664879"/>
                </a:cubicBezTo>
                <a:lnTo>
                  <a:pt x="1970820" y="1643063"/>
                </a:lnTo>
                <a:lnTo>
                  <a:pt x="1892569" y="1643063"/>
                </a:lnTo>
                <a:cubicBezTo>
                  <a:pt x="1812675" y="1643063"/>
                  <a:pt x="1737372" y="1643063"/>
                  <a:pt x="1666396" y="1643063"/>
                </a:cubicBezTo>
                <a:close/>
                <a:moveTo>
                  <a:pt x="1071563" y="1643063"/>
                </a:moveTo>
                <a:lnTo>
                  <a:pt x="1071563" y="1675852"/>
                </a:lnTo>
                <a:lnTo>
                  <a:pt x="1071563" y="1819275"/>
                </a:lnTo>
                <a:lnTo>
                  <a:pt x="1187300" y="1819275"/>
                </a:lnTo>
                <a:cubicBezTo>
                  <a:pt x="1244586" y="1819275"/>
                  <a:pt x="1297985" y="1819275"/>
                  <a:pt x="1347760" y="1819275"/>
                </a:cubicBezTo>
                <a:lnTo>
                  <a:pt x="1460500" y="1819275"/>
                </a:lnTo>
                <a:lnTo>
                  <a:pt x="1460500" y="1766153"/>
                </a:lnTo>
                <a:cubicBezTo>
                  <a:pt x="1460500" y="1721958"/>
                  <a:pt x="1460500" y="1681782"/>
                  <a:pt x="1460500" y="1645257"/>
                </a:cubicBezTo>
                <a:lnTo>
                  <a:pt x="1460500" y="1643063"/>
                </a:lnTo>
                <a:lnTo>
                  <a:pt x="1290351" y="1643063"/>
                </a:lnTo>
                <a:cubicBezTo>
                  <a:pt x="1235627" y="1643063"/>
                  <a:pt x="1184703" y="1643063"/>
                  <a:pt x="1137314" y="1643063"/>
                </a:cubicBezTo>
                <a:close/>
                <a:moveTo>
                  <a:pt x="563563" y="1643063"/>
                </a:moveTo>
                <a:lnTo>
                  <a:pt x="563563" y="1819275"/>
                </a:lnTo>
                <a:lnTo>
                  <a:pt x="641081" y="1819275"/>
                </a:lnTo>
                <a:cubicBezTo>
                  <a:pt x="747606" y="1819275"/>
                  <a:pt x="845970" y="1819275"/>
                  <a:pt x="936798" y="1819275"/>
                </a:cubicBezTo>
                <a:lnTo>
                  <a:pt x="949325" y="1819275"/>
                </a:lnTo>
                <a:lnTo>
                  <a:pt x="949325" y="1785923"/>
                </a:lnTo>
                <a:cubicBezTo>
                  <a:pt x="949325" y="1743768"/>
                  <a:pt x="949325" y="1705126"/>
                  <a:pt x="949325" y="1669705"/>
                </a:cubicBezTo>
                <a:lnTo>
                  <a:pt x="949325" y="1643063"/>
                </a:lnTo>
                <a:lnTo>
                  <a:pt x="893297" y="1643063"/>
                </a:lnTo>
                <a:cubicBezTo>
                  <a:pt x="733222" y="1643063"/>
                  <a:pt x="638654" y="1643063"/>
                  <a:pt x="582787" y="1643063"/>
                </a:cubicBezTo>
                <a:close/>
                <a:moveTo>
                  <a:pt x="1582005" y="1341438"/>
                </a:moveTo>
                <a:lnTo>
                  <a:pt x="1582005" y="1520825"/>
                </a:lnTo>
                <a:lnTo>
                  <a:pt x="1605040" y="1520825"/>
                </a:lnTo>
                <a:cubicBezTo>
                  <a:pt x="1786722" y="1520825"/>
                  <a:pt x="1891006" y="1520825"/>
                  <a:pt x="1950864" y="1520825"/>
                </a:cubicBezTo>
                <a:lnTo>
                  <a:pt x="1971676" y="1520825"/>
                </a:lnTo>
                <a:lnTo>
                  <a:pt x="1971676" y="1341438"/>
                </a:lnTo>
                <a:close/>
                <a:moveTo>
                  <a:pt x="1071563" y="1341438"/>
                </a:moveTo>
                <a:lnTo>
                  <a:pt x="1071563" y="1491133"/>
                </a:lnTo>
                <a:lnTo>
                  <a:pt x="1071563" y="1520825"/>
                </a:lnTo>
                <a:lnTo>
                  <a:pt x="1187300" y="1520825"/>
                </a:lnTo>
                <a:cubicBezTo>
                  <a:pt x="1244586" y="1520825"/>
                  <a:pt x="1297985" y="1520825"/>
                  <a:pt x="1347760" y="1520825"/>
                </a:cubicBezTo>
                <a:lnTo>
                  <a:pt x="1460500" y="1520825"/>
                </a:lnTo>
                <a:lnTo>
                  <a:pt x="1460500" y="1467019"/>
                </a:lnTo>
                <a:cubicBezTo>
                  <a:pt x="1460500" y="1420268"/>
                  <a:pt x="1460500" y="1385205"/>
                  <a:pt x="1460500" y="1358907"/>
                </a:cubicBezTo>
                <a:lnTo>
                  <a:pt x="1460500" y="1341438"/>
                </a:lnTo>
                <a:close/>
                <a:moveTo>
                  <a:pt x="563563" y="1341438"/>
                </a:moveTo>
                <a:lnTo>
                  <a:pt x="563563" y="1520825"/>
                </a:lnTo>
                <a:lnTo>
                  <a:pt x="641081" y="1520825"/>
                </a:lnTo>
                <a:cubicBezTo>
                  <a:pt x="747606" y="1520825"/>
                  <a:pt x="845970" y="1520825"/>
                  <a:pt x="936798" y="1520825"/>
                </a:cubicBezTo>
                <a:lnTo>
                  <a:pt x="949325" y="1520825"/>
                </a:lnTo>
                <a:lnTo>
                  <a:pt x="949325" y="1493475"/>
                </a:lnTo>
                <a:cubicBezTo>
                  <a:pt x="949325" y="1422339"/>
                  <a:pt x="949325" y="1374915"/>
                  <a:pt x="949325" y="1343298"/>
                </a:cubicBezTo>
                <a:lnTo>
                  <a:pt x="949325" y="1341438"/>
                </a:lnTo>
                <a:close/>
                <a:moveTo>
                  <a:pt x="502136" y="1219200"/>
                </a:moveTo>
                <a:cubicBezTo>
                  <a:pt x="693309" y="1219200"/>
                  <a:pt x="860584" y="1219200"/>
                  <a:pt x="1006951" y="1219200"/>
                </a:cubicBezTo>
                <a:lnTo>
                  <a:pt x="1010444" y="1219200"/>
                </a:lnTo>
                <a:lnTo>
                  <a:pt x="1112852" y="1219200"/>
                </a:lnTo>
                <a:cubicBezTo>
                  <a:pt x="1227685" y="1219200"/>
                  <a:pt x="1328164" y="1219200"/>
                  <a:pt x="1416083" y="1219200"/>
                </a:cubicBezTo>
                <a:lnTo>
                  <a:pt x="1521253" y="1219200"/>
                </a:lnTo>
                <a:lnTo>
                  <a:pt x="1538765" y="1219200"/>
                </a:lnTo>
                <a:cubicBezTo>
                  <a:pt x="2031515" y="1219200"/>
                  <a:pt x="2031515" y="1219200"/>
                  <a:pt x="2031515" y="1219200"/>
                </a:cubicBezTo>
                <a:cubicBezTo>
                  <a:pt x="2064961" y="1219200"/>
                  <a:pt x="2092325" y="1246590"/>
                  <a:pt x="2092325" y="1280066"/>
                </a:cubicBezTo>
                <a:cubicBezTo>
                  <a:pt x="2092325" y="1355008"/>
                  <a:pt x="2092325" y="1425266"/>
                  <a:pt x="2092325" y="1491133"/>
                </a:cubicBezTo>
                <a:lnTo>
                  <a:pt x="2092325" y="1568883"/>
                </a:lnTo>
                <a:lnTo>
                  <a:pt x="2092325" y="1581944"/>
                </a:lnTo>
                <a:lnTo>
                  <a:pt x="2092325" y="1675852"/>
                </a:lnTo>
                <a:lnTo>
                  <a:pt x="2092325" y="1781375"/>
                </a:lnTo>
                <a:lnTo>
                  <a:pt x="2092325" y="1817250"/>
                </a:lnTo>
                <a:lnTo>
                  <a:pt x="2092325" y="1879600"/>
                </a:lnTo>
                <a:lnTo>
                  <a:pt x="2092325" y="1940998"/>
                </a:lnTo>
                <a:lnTo>
                  <a:pt x="2092325" y="1967342"/>
                </a:lnTo>
                <a:lnTo>
                  <a:pt x="2092325" y="2035724"/>
                </a:lnTo>
                <a:cubicBezTo>
                  <a:pt x="2092325" y="2065285"/>
                  <a:pt x="2092325" y="2092874"/>
                  <a:pt x="2092325" y="2118625"/>
                </a:cubicBezTo>
                <a:lnTo>
                  <a:pt x="2092325" y="2128553"/>
                </a:lnTo>
                <a:lnTo>
                  <a:pt x="2092325" y="2180432"/>
                </a:lnTo>
                <a:lnTo>
                  <a:pt x="2092325" y="2190490"/>
                </a:lnTo>
                <a:lnTo>
                  <a:pt x="2092325" y="2266776"/>
                </a:lnTo>
                <a:lnTo>
                  <a:pt x="2092325" y="2285765"/>
                </a:lnTo>
                <a:cubicBezTo>
                  <a:pt x="2092325" y="2313389"/>
                  <a:pt x="2092325" y="2337067"/>
                  <a:pt x="2092325" y="2357363"/>
                </a:cubicBezTo>
                <a:lnTo>
                  <a:pt x="2092325" y="2383779"/>
                </a:lnTo>
                <a:lnTo>
                  <a:pt x="2092325" y="2408664"/>
                </a:lnTo>
                <a:cubicBezTo>
                  <a:pt x="2092325" y="2479134"/>
                  <a:pt x="2092325" y="2479134"/>
                  <a:pt x="2092325" y="2479134"/>
                </a:cubicBezTo>
                <a:lnTo>
                  <a:pt x="2092325" y="2481331"/>
                </a:lnTo>
                <a:cubicBezTo>
                  <a:pt x="2092325" y="2776049"/>
                  <a:pt x="2092325" y="2776049"/>
                  <a:pt x="2092325" y="2776049"/>
                </a:cubicBezTo>
                <a:cubicBezTo>
                  <a:pt x="2092325" y="2809497"/>
                  <a:pt x="2064987" y="2836863"/>
                  <a:pt x="2031573" y="2836863"/>
                </a:cubicBezTo>
                <a:cubicBezTo>
                  <a:pt x="1521253" y="2836863"/>
                  <a:pt x="1521253" y="2836863"/>
                  <a:pt x="1521253" y="2836863"/>
                </a:cubicBezTo>
                <a:cubicBezTo>
                  <a:pt x="1487839" y="2836863"/>
                  <a:pt x="1460500" y="2809497"/>
                  <a:pt x="1460500" y="2776049"/>
                </a:cubicBezTo>
                <a:lnTo>
                  <a:pt x="1460500" y="2540000"/>
                </a:lnTo>
                <a:lnTo>
                  <a:pt x="1420800" y="2540000"/>
                </a:lnTo>
                <a:cubicBezTo>
                  <a:pt x="1318726" y="2540000"/>
                  <a:pt x="1227994" y="2540000"/>
                  <a:pt x="1147343" y="2540000"/>
                </a:cubicBezTo>
                <a:lnTo>
                  <a:pt x="1010444" y="2540000"/>
                </a:lnTo>
                <a:lnTo>
                  <a:pt x="999110" y="2540000"/>
                </a:lnTo>
                <a:cubicBezTo>
                  <a:pt x="502136" y="2540000"/>
                  <a:pt x="502136" y="2540000"/>
                  <a:pt x="502136" y="2540000"/>
                </a:cubicBezTo>
                <a:cubicBezTo>
                  <a:pt x="468690" y="2540000"/>
                  <a:pt x="441325" y="2512610"/>
                  <a:pt x="441325" y="2479134"/>
                </a:cubicBezTo>
                <a:cubicBezTo>
                  <a:pt x="441325" y="2385457"/>
                  <a:pt x="441325" y="2299098"/>
                  <a:pt x="441325" y="2219487"/>
                </a:cubicBezTo>
                <a:lnTo>
                  <a:pt x="441325" y="2180432"/>
                </a:lnTo>
                <a:lnTo>
                  <a:pt x="441325" y="2105057"/>
                </a:lnTo>
                <a:cubicBezTo>
                  <a:pt x="441325" y="2068553"/>
                  <a:pt x="441325" y="2033664"/>
                  <a:pt x="441325" y="2000319"/>
                </a:cubicBezTo>
                <a:lnTo>
                  <a:pt x="441325" y="1879600"/>
                </a:lnTo>
                <a:lnTo>
                  <a:pt x="441325" y="1818202"/>
                </a:lnTo>
                <a:cubicBezTo>
                  <a:pt x="441325" y="1763290"/>
                  <a:pt x="441325" y="1713982"/>
                  <a:pt x="441325" y="1669705"/>
                </a:cubicBezTo>
                <a:lnTo>
                  <a:pt x="441325" y="1581944"/>
                </a:lnTo>
                <a:lnTo>
                  <a:pt x="441325" y="1572807"/>
                </a:lnTo>
                <a:cubicBezTo>
                  <a:pt x="441325" y="1280066"/>
                  <a:pt x="441325" y="1280066"/>
                  <a:pt x="441325" y="1280066"/>
                </a:cubicBezTo>
                <a:cubicBezTo>
                  <a:pt x="441325" y="1246590"/>
                  <a:pt x="468690" y="1219200"/>
                  <a:pt x="502136" y="1219200"/>
                </a:cubicBezTo>
                <a:close/>
                <a:moveTo>
                  <a:pt x="502116" y="946150"/>
                </a:moveTo>
                <a:cubicBezTo>
                  <a:pt x="1520360" y="946150"/>
                  <a:pt x="1520360" y="946150"/>
                  <a:pt x="1520360" y="946150"/>
                </a:cubicBezTo>
                <a:cubicBezTo>
                  <a:pt x="1553794" y="946150"/>
                  <a:pt x="1581150" y="973654"/>
                  <a:pt x="1581150" y="1007269"/>
                </a:cubicBezTo>
                <a:cubicBezTo>
                  <a:pt x="1581150" y="1040885"/>
                  <a:pt x="1553794" y="1068388"/>
                  <a:pt x="1520360" y="1068388"/>
                </a:cubicBezTo>
                <a:cubicBezTo>
                  <a:pt x="502116" y="1068388"/>
                  <a:pt x="502116" y="1068388"/>
                  <a:pt x="502116" y="1068388"/>
                </a:cubicBezTo>
                <a:cubicBezTo>
                  <a:pt x="468681" y="1068388"/>
                  <a:pt x="441325" y="1040885"/>
                  <a:pt x="441325" y="1007269"/>
                </a:cubicBezTo>
                <a:cubicBezTo>
                  <a:pt x="441325" y="973654"/>
                  <a:pt x="468681" y="946150"/>
                  <a:pt x="502116" y="946150"/>
                </a:cubicBezTo>
                <a:close/>
                <a:moveTo>
                  <a:pt x="502098" y="690563"/>
                </a:moveTo>
                <a:cubicBezTo>
                  <a:pt x="1264791" y="690563"/>
                  <a:pt x="1264791" y="690563"/>
                  <a:pt x="1264791" y="690563"/>
                </a:cubicBezTo>
                <a:cubicBezTo>
                  <a:pt x="1298216" y="690563"/>
                  <a:pt x="1325563" y="718067"/>
                  <a:pt x="1325563" y="751682"/>
                </a:cubicBezTo>
                <a:cubicBezTo>
                  <a:pt x="1325563" y="785298"/>
                  <a:pt x="1298216" y="812801"/>
                  <a:pt x="1264791" y="812801"/>
                </a:cubicBezTo>
                <a:cubicBezTo>
                  <a:pt x="502098" y="812801"/>
                  <a:pt x="502098" y="812801"/>
                  <a:pt x="502098" y="812801"/>
                </a:cubicBezTo>
                <a:cubicBezTo>
                  <a:pt x="468673" y="812801"/>
                  <a:pt x="441325" y="785298"/>
                  <a:pt x="441325" y="751682"/>
                </a:cubicBezTo>
                <a:cubicBezTo>
                  <a:pt x="441325" y="718067"/>
                  <a:pt x="468673" y="690563"/>
                  <a:pt x="502098" y="690563"/>
                </a:cubicBezTo>
                <a:close/>
                <a:moveTo>
                  <a:pt x="502153" y="454025"/>
                </a:moveTo>
                <a:cubicBezTo>
                  <a:pt x="994860" y="454025"/>
                  <a:pt x="994860" y="454025"/>
                  <a:pt x="994860" y="454025"/>
                </a:cubicBezTo>
                <a:cubicBezTo>
                  <a:pt x="1028316" y="454025"/>
                  <a:pt x="1055688" y="481171"/>
                  <a:pt x="1055688" y="514350"/>
                </a:cubicBezTo>
                <a:cubicBezTo>
                  <a:pt x="1055688" y="547529"/>
                  <a:pt x="1028316" y="574675"/>
                  <a:pt x="994860" y="574675"/>
                </a:cubicBezTo>
                <a:cubicBezTo>
                  <a:pt x="502153" y="574675"/>
                  <a:pt x="502153" y="574675"/>
                  <a:pt x="502153" y="574675"/>
                </a:cubicBezTo>
                <a:cubicBezTo>
                  <a:pt x="468698" y="574675"/>
                  <a:pt x="441325" y="547529"/>
                  <a:pt x="441325" y="514350"/>
                </a:cubicBezTo>
                <a:cubicBezTo>
                  <a:pt x="441325" y="481171"/>
                  <a:pt x="468698" y="454025"/>
                  <a:pt x="502153" y="454025"/>
                </a:cubicBezTo>
                <a:close/>
                <a:moveTo>
                  <a:pt x="1901273" y="207410"/>
                </a:moveTo>
                <a:lnTo>
                  <a:pt x="1901273" y="228534"/>
                </a:lnTo>
                <a:cubicBezTo>
                  <a:pt x="1901273" y="568878"/>
                  <a:pt x="1901273" y="568878"/>
                  <a:pt x="1901273" y="568878"/>
                </a:cubicBezTo>
                <a:cubicBezTo>
                  <a:pt x="2060034" y="568878"/>
                  <a:pt x="2169183" y="568878"/>
                  <a:pt x="2244222" y="568878"/>
                </a:cubicBezTo>
                <a:lnTo>
                  <a:pt x="2262740" y="568878"/>
                </a:lnTo>
                <a:close/>
                <a:moveTo>
                  <a:pt x="122238" y="122238"/>
                </a:moveTo>
                <a:lnTo>
                  <a:pt x="122238" y="3190876"/>
                </a:lnTo>
                <a:lnTo>
                  <a:pt x="2347913" y="3190876"/>
                </a:lnTo>
                <a:lnTo>
                  <a:pt x="2347913" y="690563"/>
                </a:lnTo>
                <a:lnTo>
                  <a:pt x="2309172" y="690563"/>
                </a:lnTo>
                <a:cubicBezTo>
                  <a:pt x="1840431" y="690563"/>
                  <a:pt x="1840431" y="690563"/>
                  <a:pt x="1840431" y="690563"/>
                </a:cubicBezTo>
                <a:cubicBezTo>
                  <a:pt x="1806967" y="690563"/>
                  <a:pt x="1779588" y="663184"/>
                  <a:pt x="1779588" y="629721"/>
                </a:cubicBezTo>
                <a:cubicBezTo>
                  <a:pt x="1779588" y="345281"/>
                  <a:pt x="1779588" y="203062"/>
                  <a:pt x="1779588" y="131952"/>
                </a:cubicBezTo>
                <a:lnTo>
                  <a:pt x="1779588" y="122238"/>
                </a:lnTo>
                <a:close/>
                <a:moveTo>
                  <a:pt x="60841" y="0"/>
                </a:moveTo>
                <a:cubicBezTo>
                  <a:pt x="1617994" y="0"/>
                  <a:pt x="1812638" y="0"/>
                  <a:pt x="1836968" y="0"/>
                </a:cubicBezTo>
                <a:lnTo>
                  <a:pt x="1840430" y="0"/>
                </a:lnTo>
                <a:lnTo>
                  <a:pt x="1840431" y="0"/>
                </a:lnTo>
                <a:lnTo>
                  <a:pt x="1840431" y="0"/>
                </a:lnTo>
                <a:lnTo>
                  <a:pt x="1840444" y="0"/>
                </a:lnTo>
                <a:cubicBezTo>
                  <a:pt x="1849571" y="0"/>
                  <a:pt x="1857936" y="1521"/>
                  <a:pt x="1865161" y="4562"/>
                </a:cubicBezTo>
                <a:lnTo>
                  <a:pt x="1876125" y="12957"/>
                </a:lnTo>
                <a:lnTo>
                  <a:pt x="1883401" y="17873"/>
                </a:lnTo>
                <a:lnTo>
                  <a:pt x="1884922" y="20124"/>
                </a:lnTo>
                <a:lnTo>
                  <a:pt x="1983703" y="118342"/>
                </a:lnTo>
                <a:cubicBezTo>
                  <a:pt x="2454940" y="586891"/>
                  <a:pt x="2454940" y="586891"/>
                  <a:pt x="2454940" y="586891"/>
                </a:cubicBezTo>
                <a:lnTo>
                  <a:pt x="2463504" y="602537"/>
                </a:lnTo>
                <a:lnTo>
                  <a:pt x="2465778" y="606097"/>
                </a:lnTo>
                <a:lnTo>
                  <a:pt x="2465945" y="606995"/>
                </a:lnTo>
                <a:lnTo>
                  <a:pt x="2465968" y="607037"/>
                </a:lnTo>
                <a:cubicBezTo>
                  <a:pt x="2468629" y="614259"/>
                  <a:pt x="2470150" y="621862"/>
                  <a:pt x="2470150" y="629464"/>
                </a:cubicBezTo>
                <a:lnTo>
                  <a:pt x="2470150" y="629715"/>
                </a:lnTo>
                <a:lnTo>
                  <a:pt x="2470151" y="629721"/>
                </a:lnTo>
                <a:lnTo>
                  <a:pt x="2470150" y="629726"/>
                </a:lnTo>
                <a:lnTo>
                  <a:pt x="2470150" y="867606"/>
                </a:lnTo>
                <a:cubicBezTo>
                  <a:pt x="2470150" y="3250707"/>
                  <a:pt x="2470150" y="3250707"/>
                  <a:pt x="2470150" y="3250707"/>
                </a:cubicBezTo>
                <a:cubicBezTo>
                  <a:pt x="2470150" y="3284157"/>
                  <a:pt x="2445814" y="3311525"/>
                  <a:pt x="2409309" y="3311525"/>
                </a:cubicBezTo>
                <a:cubicBezTo>
                  <a:pt x="60841" y="3311525"/>
                  <a:pt x="60841" y="3311525"/>
                  <a:pt x="60841" y="3311525"/>
                </a:cubicBezTo>
                <a:cubicBezTo>
                  <a:pt x="27379" y="3311525"/>
                  <a:pt x="0" y="3284157"/>
                  <a:pt x="0" y="3250707"/>
                </a:cubicBezTo>
                <a:cubicBezTo>
                  <a:pt x="0" y="60818"/>
                  <a:pt x="0" y="60818"/>
                  <a:pt x="0" y="60818"/>
                </a:cubicBezTo>
                <a:cubicBezTo>
                  <a:pt x="0" y="27368"/>
                  <a:pt x="27379" y="0"/>
                  <a:pt x="60841"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77" name="Group 76"/>
          <p:cNvGrpSpPr/>
          <p:nvPr/>
        </p:nvGrpSpPr>
        <p:grpSpPr>
          <a:xfrm>
            <a:off x="614536" y="5235140"/>
            <a:ext cx="154659" cy="296552"/>
            <a:chOff x="4397982" y="3362373"/>
            <a:chExt cx="2038350" cy="3908425"/>
          </a:xfrm>
          <a:solidFill>
            <a:schemeClr val="bg1"/>
          </a:solidFill>
        </p:grpSpPr>
        <p:sp>
          <p:nvSpPr>
            <p:cNvPr id="78" name="Freeform 51"/>
            <p:cNvSpPr>
              <a:spLocks noEditPoints="1"/>
            </p:cNvSpPr>
            <p:nvPr/>
          </p:nvSpPr>
          <p:spPr bwMode="auto">
            <a:xfrm>
              <a:off x="4397982" y="3362373"/>
              <a:ext cx="2038350" cy="3908425"/>
            </a:xfrm>
            <a:custGeom>
              <a:avLst/>
              <a:gdLst>
                <a:gd name="T0" fmla="*/ 505 w 542"/>
                <a:gd name="T1" fmla="*/ 0 h 1044"/>
                <a:gd name="T2" fmla="*/ 36 w 542"/>
                <a:gd name="T3" fmla="*/ 0 h 1044"/>
                <a:gd name="T4" fmla="*/ 0 w 542"/>
                <a:gd name="T5" fmla="*/ 37 h 1044"/>
                <a:gd name="T6" fmla="*/ 0 w 542"/>
                <a:gd name="T7" fmla="*/ 1007 h 1044"/>
                <a:gd name="T8" fmla="*/ 36 w 542"/>
                <a:gd name="T9" fmla="*/ 1044 h 1044"/>
                <a:gd name="T10" fmla="*/ 505 w 542"/>
                <a:gd name="T11" fmla="*/ 1044 h 1044"/>
                <a:gd name="T12" fmla="*/ 542 w 542"/>
                <a:gd name="T13" fmla="*/ 1007 h 1044"/>
                <a:gd name="T14" fmla="*/ 542 w 542"/>
                <a:gd name="T15" fmla="*/ 37 h 1044"/>
                <a:gd name="T16" fmla="*/ 505 w 542"/>
                <a:gd name="T17" fmla="*/ 0 h 1044"/>
                <a:gd name="T18" fmla="*/ 506 w 542"/>
                <a:gd name="T19" fmla="*/ 1007 h 1044"/>
                <a:gd name="T20" fmla="*/ 505 w 542"/>
                <a:gd name="T21" fmla="*/ 1008 h 1044"/>
                <a:gd name="T22" fmla="*/ 36 w 542"/>
                <a:gd name="T23" fmla="*/ 1008 h 1044"/>
                <a:gd name="T24" fmla="*/ 36 w 542"/>
                <a:gd name="T25" fmla="*/ 1007 h 1044"/>
                <a:gd name="T26" fmla="*/ 36 w 542"/>
                <a:gd name="T27" fmla="*/ 37 h 1044"/>
                <a:gd name="T28" fmla="*/ 36 w 542"/>
                <a:gd name="T29" fmla="*/ 36 h 1044"/>
                <a:gd name="T30" fmla="*/ 505 w 542"/>
                <a:gd name="T31" fmla="*/ 36 h 1044"/>
                <a:gd name="T32" fmla="*/ 506 w 542"/>
                <a:gd name="T33" fmla="*/ 37 h 1044"/>
                <a:gd name="T34" fmla="*/ 506 w 542"/>
                <a:gd name="T35" fmla="*/ 1007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2" h="1044">
                  <a:moveTo>
                    <a:pt x="505" y="0"/>
                  </a:moveTo>
                  <a:cubicBezTo>
                    <a:pt x="36" y="0"/>
                    <a:pt x="36" y="0"/>
                    <a:pt x="36" y="0"/>
                  </a:cubicBezTo>
                  <a:cubicBezTo>
                    <a:pt x="16" y="0"/>
                    <a:pt x="0" y="16"/>
                    <a:pt x="0" y="37"/>
                  </a:cubicBezTo>
                  <a:cubicBezTo>
                    <a:pt x="0" y="1007"/>
                    <a:pt x="0" y="1007"/>
                    <a:pt x="0" y="1007"/>
                  </a:cubicBezTo>
                  <a:cubicBezTo>
                    <a:pt x="0" y="1028"/>
                    <a:pt x="16" y="1044"/>
                    <a:pt x="36" y="1044"/>
                  </a:cubicBezTo>
                  <a:cubicBezTo>
                    <a:pt x="505" y="1044"/>
                    <a:pt x="505" y="1044"/>
                    <a:pt x="505" y="1044"/>
                  </a:cubicBezTo>
                  <a:cubicBezTo>
                    <a:pt x="525" y="1044"/>
                    <a:pt x="542" y="1028"/>
                    <a:pt x="542" y="1007"/>
                  </a:cubicBezTo>
                  <a:cubicBezTo>
                    <a:pt x="542" y="37"/>
                    <a:pt x="542" y="37"/>
                    <a:pt x="542" y="37"/>
                  </a:cubicBezTo>
                  <a:cubicBezTo>
                    <a:pt x="542" y="16"/>
                    <a:pt x="525" y="0"/>
                    <a:pt x="505" y="0"/>
                  </a:cubicBezTo>
                  <a:close/>
                  <a:moveTo>
                    <a:pt x="506" y="1007"/>
                  </a:moveTo>
                  <a:cubicBezTo>
                    <a:pt x="506" y="1008"/>
                    <a:pt x="505" y="1008"/>
                    <a:pt x="505" y="1008"/>
                  </a:cubicBezTo>
                  <a:cubicBezTo>
                    <a:pt x="36" y="1008"/>
                    <a:pt x="36" y="1008"/>
                    <a:pt x="36" y="1008"/>
                  </a:cubicBezTo>
                  <a:cubicBezTo>
                    <a:pt x="36" y="1008"/>
                    <a:pt x="36" y="1008"/>
                    <a:pt x="36" y="1007"/>
                  </a:cubicBezTo>
                  <a:cubicBezTo>
                    <a:pt x="36" y="37"/>
                    <a:pt x="36" y="37"/>
                    <a:pt x="36" y="37"/>
                  </a:cubicBezTo>
                  <a:cubicBezTo>
                    <a:pt x="36" y="36"/>
                    <a:pt x="36" y="36"/>
                    <a:pt x="36" y="36"/>
                  </a:cubicBezTo>
                  <a:cubicBezTo>
                    <a:pt x="505" y="36"/>
                    <a:pt x="505" y="36"/>
                    <a:pt x="505" y="36"/>
                  </a:cubicBezTo>
                  <a:cubicBezTo>
                    <a:pt x="505" y="36"/>
                    <a:pt x="506" y="36"/>
                    <a:pt x="506" y="37"/>
                  </a:cubicBezTo>
                  <a:lnTo>
                    <a:pt x="506" y="1007"/>
                  </a:lnTo>
                  <a:close/>
                </a:path>
              </a:pathLst>
            </a:custGeom>
            <a:grpFill/>
            <a:ln>
              <a:noFill/>
            </a:ln>
          </p:spPr>
          <p:txBody>
            <a:bodyPr vert="horz" wrap="square" lIns="91440" tIns="0" rIns="91440" bIns="45720" numCol="1" anchor="ctr" anchorCtr="0" compatLnSpc="1">
              <a:prstTxWarp prst="textNoShape">
                <a:avLst/>
              </a:prstTxWarp>
            </a:bodyPr>
            <a:lstStyle/>
            <a:p>
              <a:endParaRPr lang="en-US"/>
            </a:p>
          </p:txBody>
        </p:sp>
        <p:sp>
          <p:nvSpPr>
            <p:cNvPr id="79" name="Freeform 52"/>
            <p:cNvSpPr>
              <a:spLocks noEditPoints="1"/>
            </p:cNvSpPr>
            <p:nvPr/>
          </p:nvSpPr>
          <p:spPr bwMode="auto">
            <a:xfrm>
              <a:off x="4612295" y="3800523"/>
              <a:ext cx="1601788" cy="2935288"/>
            </a:xfrm>
            <a:custGeom>
              <a:avLst/>
              <a:gdLst>
                <a:gd name="T0" fmla="*/ 426 w 426"/>
                <a:gd name="T1" fmla="*/ 753 h 784"/>
                <a:gd name="T2" fmla="*/ 395 w 426"/>
                <a:gd name="T3" fmla="*/ 0 h 784"/>
                <a:gd name="T4" fmla="*/ 0 w 426"/>
                <a:gd name="T5" fmla="*/ 31 h 784"/>
                <a:gd name="T6" fmla="*/ 31 w 426"/>
                <a:gd name="T7" fmla="*/ 784 h 784"/>
                <a:gd name="T8" fmla="*/ 390 w 426"/>
                <a:gd name="T9" fmla="*/ 131 h 784"/>
                <a:gd name="T10" fmla="*/ 232 w 426"/>
                <a:gd name="T11" fmla="*/ 277 h 784"/>
                <a:gd name="T12" fmla="*/ 390 w 426"/>
                <a:gd name="T13" fmla="*/ 131 h 784"/>
                <a:gd name="T14" fmla="*/ 36 w 426"/>
                <a:gd name="T15" fmla="*/ 498 h 784"/>
                <a:gd name="T16" fmla="*/ 196 w 426"/>
                <a:gd name="T17" fmla="*/ 653 h 784"/>
                <a:gd name="T18" fmla="*/ 36 w 426"/>
                <a:gd name="T19" fmla="*/ 653 h 784"/>
                <a:gd name="T20" fmla="*/ 36 w 426"/>
                <a:gd name="T21" fmla="*/ 689 h 784"/>
                <a:gd name="T22" fmla="*/ 102 w 426"/>
                <a:gd name="T23" fmla="*/ 744 h 784"/>
                <a:gd name="T24" fmla="*/ 36 w 426"/>
                <a:gd name="T25" fmla="*/ 689 h 784"/>
                <a:gd name="T26" fmla="*/ 138 w 426"/>
                <a:gd name="T27" fmla="*/ 689 h 784"/>
                <a:gd name="T28" fmla="*/ 196 w 426"/>
                <a:gd name="T29" fmla="*/ 744 h 784"/>
                <a:gd name="T30" fmla="*/ 138 w 426"/>
                <a:gd name="T31" fmla="*/ 689 h 784"/>
                <a:gd name="T32" fmla="*/ 289 w 426"/>
                <a:gd name="T33" fmla="*/ 689 h 784"/>
                <a:gd name="T34" fmla="*/ 232 w 426"/>
                <a:gd name="T35" fmla="*/ 744 h 784"/>
                <a:gd name="T36" fmla="*/ 232 w 426"/>
                <a:gd name="T37" fmla="*/ 653 h 784"/>
                <a:gd name="T38" fmla="*/ 390 w 426"/>
                <a:gd name="T39" fmla="*/ 498 h 784"/>
                <a:gd name="T40" fmla="*/ 232 w 426"/>
                <a:gd name="T41" fmla="*/ 653 h 784"/>
                <a:gd name="T42" fmla="*/ 36 w 426"/>
                <a:gd name="T43" fmla="*/ 462 h 784"/>
                <a:gd name="T44" fmla="*/ 36 w 426"/>
                <a:gd name="T45" fmla="*/ 313 h 784"/>
                <a:gd name="T46" fmla="*/ 390 w 426"/>
                <a:gd name="T47" fmla="*/ 313 h 784"/>
                <a:gd name="T48" fmla="*/ 196 w 426"/>
                <a:gd name="T49" fmla="*/ 277 h 784"/>
                <a:gd name="T50" fmla="*/ 137 w 426"/>
                <a:gd name="T51" fmla="*/ 220 h 784"/>
                <a:gd name="T52" fmla="*/ 196 w 426"/>
                <a:gd name="T53" fmla="*/ 277 h 784"/>
                <a:gd name="T54" fmla="*/ 36 w 426"/>
                <a:gd name="T55" fmla="*/ 277 h 784"/>
                <a:gd name="T56" fmla="*/ 36 w 426"/>
                <a:gd name="T57" fmla="*/ 220 h 784"/>
                <a:gd name="T58" fmla="*/ 101 w 426"/>
                <a:gd name="T59" fmla="*/ 220 h 784"/>
                <a:gd name="T60" fmla="*/ 325 w 426"/>
                <a:gd name="T61" fmla="*/ 744 h 784"/>
                <a:gd name="T62" fmla="*/ 390 w 426"/>
                <a:gd name="T63" fmla="*/ 689 h 784"/>
                <a:gd name="T64" fmla="*/ 325 w 426"/>
                <a:gd name="T65" fmla="*/ 744 h 784"/>
                <a:gd name="T66" fmla="*/ 137 w 426"/>
                <a:gd name="T67" fmla="*/ 184 h 784"/>
                <a:gd name="T68" fmla="*/ 196 w 426"/>
                <a:gd name="T69" fmla="*/ 131 h 784"/>
                <a:gd name="T70" fmla="*/ 101 w 426"/>
                <a:gd name="T71" fmla="*/ 184 h 784"/>
                <a:gd name="T72" fmla="*/ 36 w 426"/>
                <a:gd name="T73" fmla="*/ 184 h 784"/>
                <a:gd name="T74" fmla="*/ 101 w 426"/>
                <a:gd name="T75" fmla="*/ 131 h 784"/>
                <a:gd name="T76" fmla="*/ 390 w 426"/>
                <a:gd name="T77" fmla="*/ 36 h 784"/>
                <a:gd name="T78" fmla="*/ 36 w 426"/>
                <a:gd name="T79" fmla="*/ 95 h 784"/>
                <a:gd name="T80" fmla="*/ 390 w 426"/>
                <a:gd name="T81" fmla="*/ 36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6" h="784">
                  <a:moveTo>
                    <a:pt x="395" y="784"/>
                  </a:moveTo>
                  <a:cubicBezTo>
                    <a:pt x="412" y="784"/>
                    <a:pt x="426" y="770"/>
                    <a:pt x="426" y="753"/>
                  </a:cubicBezTo>
                  <a:cubicBezTo>
                    <a:pt x="426" y="31"/>
                    <a:pt x="426" y="31"/>
                    <a:pt x="426" y="31"/>
                  </a:cubicBezTo>
                  <a:cubicBezTo>
                    <a:pt x="426" y="14"/>
                    <a:pt x="412" y="0"/>
                    <a:pt x="395" y="0"/>
                  </a:cubicBezTo>
                  <a:cubicBezTo>
                    <a:pt x="31" y="0"/>
                    <a:pt x="31" y="0"/>
                    <a:pt x="31" y="0"/>
                  </a:cubicBezTo>
                  <a:cubicBezTo>
                    <a:pt x="14" y="0"/>
                    <a:pt x="0" y="14"/>
                    <a:pt x="0" y="31"/>
                  </a:cubicBezTo>
                  <a:cubicBezTo>
                    <a:pt x="0" y="753"/>
                    <a:pt x="0" y="753"/>
                    <a:pt x="0" y="753"/>
                  </a:cubicBezTo>
                  <a:cubicBezTo>
                    <a:pt x="0" y="770"/>
                    <a:pt x="14" y="784"/>
                    <a:pt x="31" y="784"/>
                  </a:cubicBezTo>
                  <a:lnTo>
                    <a:pt x="395" y="784"/>
                  </a:lnTo>
                  <a:close/>
                  <a:moveTo>
                    <a:pt x="390" y="131"/>
                  </a:moveTo>
                  <a:cubicBezTo>
                    <a:pt x="390" y="277"/>
                    <a:pt x="390" y="277"/>
                    <a:pt x="390" y="277"/>
                  </a:cubicBezTo>
                  <a:cubicBezTo>
                    <a:pt x="232" y="277"/>
                    <a:pt x="232" y="277"/>
                    <a:pt x="232" y="277"/>
                  </a:cubicBezTo>
                  <a:cubicBezTo>
                    <a:pt x="232" y="131"/>
                    <a:pt x="232" y="131"/>
                    <a:pt x="232" y="131"/>
                  </a:cubicBezTo>
                  <a:lnTo>
                    <a:pt x="390" y="131"/>
                  </a:lnTo>
                  <a:close/>
                  <a:moveTo>
                    <a:pt x="36" y="498"/>
                  </a:moveTo>
                  <a:cubicBezTo>
                    <a:pt x="36" y="498"/>
                    <a:pt x="36" y="498"/>
                    <a:pt x="36" y="498"/>
                  </a:cubicBezTo>
                  <a:cubicBezTo>
                    <a:pt x="196" y="498"/>
                    <a:pt x="196" y="498"/>
                    <a:pt x="196" y="498"/>
                  </a:cubicBezTo>
                  <a:cubicBezTo>
                    <a:pt x="196" y="653"/>
                    <a:pt x="196" y="653"/>
                    <a:pt x="196" y="653"/>
                  </a:cubicBezTo>
                  <a:cubicBezTo>
                    <a:pt x="36" y="653"/>
                    <a:pt x="36" y="653"/>
                    <a:pt x="36" y="653"/>
                  </a:cubicBezTo>
                  <a:cubicBezTo>
                    <a:pt x="36" y="653"/>
                    <a:pt x="36" y="653"/>
                    <a:pt x="36" y="653"/>
                  </a:cubicBezTo>
                  <a:lnTo>
                    <a:pt x="36" y="498"/>
                  </a:lnTo>
                  <a:close/>
                  <a:moveTo>
                    <a:pt x="36" y="689"/>
                  </a:moveTo>
                  <a:cubicBezTo>
                    <a:pt x="102" y="689"/>
                    <a:pt x="102" y="689"/>
                    <a:pt x="102" y="689"/>
                  </a:cubicBezTo>
                  <a:cubicBezTo>
                    <a:pt x="102" y="744"/>
                    <a:pt x="102" y="744"/>
                    <a:pt x="102" y="744"/>
                  </a:cubicBezTo>
                  <a:cubicBezTo>
                    <a:pt x="36" y="744"/>
                    <a:pt x="36" y="744"/>
                    <a:pt x="36" y="744"/>
                  </a:cubicBezTo>
                  <a:cubicBezTo>
                    <a:pt x="36" y="689"/>
                    <a:pt x="36" y="689"/>
                    <a:pt x="36" y="689"/>
                  </a:cubicBezTo>
                  <a:cubicBezTo>
                    <a:pt x="36" y="689"/>
                    <a:pt x="36" y="689"/>
                    <a:pt x="36" y="689"/>
                  </a:cubicBezTo>
                  <a:close/>
                  <a:moveTo>
                    <a:pt x="138" y="689"/>
                  </a:moveTo>
                  <a:cubicBezTo>
                    <a:pt x="196" y="689"/>
                    <a:pt x="196" y="689"/>
                    <a:pt x="196" y="689"/>
                  </a:cubicBezTo>
                  <a:cubicBezTo>
                    <a:pt x="196" y="744"/>
                    <a:pt x="196" y="744"/>
                    <a:pt x="196" y="744"/>
                  </a:cubicBezTo>
                  <a:cubicBezTo>
                    <a:pt x="138" y="744"/>
                    <a:pt x="138" y="744"/>
                    <a:pt x="138" y="744"/>
                  </a:cubicBezTo>
                  <a:lnTo>
                    <a:pt x="138" y="689"/>
                  </a:lnTo>
                  <a:close/>
                  <a:moveTo>
                    <a:pt x="232" y="689"/>
                  </a:moveTo>
                  <a:cubicBezTo>
                    <a:pt x="289" y="689"/>
                    <a:pt x="289" y="689"/>
                    <a:pt x="289" y="689"/>
                  </a:cubicBezTo>
                  <a:cubicBezTo>
                    <a:pt x="289" y="744"/>
                    <a:pt x="289" y="744"/>
                    <a:pt x="289" y="744"/>
                  </a:cubicBezTo>
                  <a:cubicBezTo>
                    <a:pt x="232" y="744"/>
                    <a:pt x="232" y="744"/>
                    <a:pt x="232" y="744"/>
                  </a:cubicBezTo>
                  <a:lnTo>
                    <a:pt x="232" y="689"/>
                  </a:lnTo>
                  <a:close/>
                  <a:moveTo>
                    <a:pt x="232" y="653"/>
                  </a:moveTo>
                  <a:cubicBezTo>
                    <a:pt x="232" y="498"/>
                    <a:pt x="232" y="498"/>
                    <a:pt x="232" y="498"/>
                  </a:cubicBezTo>
                  <a:cubicBezTo>
                    <a:pt x="390" y="498"/>
                    <a:pt x="390" y="498"/>
                    <a:pt x="390" y="498"/>
                  </a:cubicBezTo>
                  <a:cubicBezTo>
                    <a:pt x="390" y="653"/>
                    <a:pt x="390" y="653"/>
                    <a:pt x="390" y="653"/>
                  </a:cubicBezTo>
                  <a:lnTo>
                    <a:pt x="232" y="653"/>
                  </a:lnTo>
                  <a:close/>
                  <a:moveTo>
                    <a:pt x="390" y="462"/>
                  </a:moveTo>
                  <a:cubicBezTo>
                    <a:pt x="36" y="462"/>
                    <a:pt x="36" y="462"/>
                    <a:pt x="36" y="462"/>
                  </a:cubicBezTo>
                  <a:cubicBezTo>
                    <a:pt x="36" y="462"/>
                    <a:pt x="36" y="462"/>
                    <a:pt x="36" y="462"/>
                  </a:cubicBezTo>
                  <a:cubicBezTo>
                    <a:pt x="36" y="313"/>
                    <a:pt x="36" y="313"/>
                    <a:pt x="36" y="313"/>
                  </a:cubicBezTo>
                  <a:cubicBezTo>
                    <a:pt x="36" y="313"/>
                    <a:pt x="36" y="313"/>
                    <a:pt x="36" y="313"/>
                  </a:cubicBezTo>
                  <a:cubicBezTo>
                    <a:pt x="390" y="313"/>
                    <a:pt x="390" y="313"/>
                    <a:pt x="390" y="313"/>
                  </a:cubicBezTo>
                  <a:lnTo>
                    <a:pt x="390" y="462"/>
                  </a:lnTo>
                  <a:close/>
                  <a:moveTo>
                    <a:pt x="196" y="277"/>
                  </a:moveTo>
                  <a:cubicBezTo>
                    <a:pt x="137" y="277"/>
                    <a:pt x="137" y="277"/>
                    <a:pt x="137" y="277"/>
                  </a:cubicBezTo>
                  <a:cubicBezTo>
                    <a:pt x="137" y="220"/>
                    <a:pt x="137" y="220"/>
                    <a:pt x="137" y="220"/>
                  </a:cubicBezTo>
                  <a:cubicBezTo>
                    <a:pt x="196" y="220"/>
                    <a:pt x="196" y="220"/>
                    <a:pt x="196" y="220"/>
                  </a:cubicBezTo>
                  <a:lnTo>
                    <a:pt x="196" y="277"/>
                  </a:lnTo>
                  <a:close/>
                  <a:moveTo>
                    <a:pt x="101" y="277"/>
                  </a:moveTo>
                  <a:cubicBezTo>
                    <a:pt x="36" y="277"/>
                    <a:pt x="36" y="277"/>
                    <a:pt x="36" y="277"/>
                  </a:cubicBezTo>
                  <a:cubicBezTo>
                    <a:pt x="36" y="277"/>
                    <a:pt x="36" y="277"/>
                    <a:pt x="36" y="277"/>
                  </a:cubicBezTo>
                  <a:cubicBezTo>
                    <a:pt x="36" y="220"/>
                    <a:pt x="36" y="220"/>
                    <a:pt x="36" y="220"/>
                  </a:cubicBezTo>
                  <a:cubicBezTo>
                    <a:pt x="36" y="220"/>
                    <a:pt x="36" y="220"/>
                    <a:pt x="36" y="220"/>
                  </a:cubicBezTo>
                  <a:cubicBezTo>
                    <a:pt x="101" y="220"/>
                    <a:pt x="101" y="220"/>
                    <a:pt x="101" y="220"/>
                  </a:cubicBezTo>
                  <a:lnTo>
                    <a:pt x="101" y="277"/>
                  </a:lnTo>
                  <a:close/>
                  <a:moveTo>
                    <a:pt x="325" y="744"/>
                  </a:moveTo>
                  <a:cubicBezTo>
                    <a:pt x="325" y="689"/>
                    <a:pt x="325" y="689"/>
                    <a:pt x="325" y="689"/>
                  </a:cubicBezTo>
                  <a:cubicBezTo>
                    <a:pt x="390" y="689"/>
                    <a:pt x="390" y="689"/>
                    <a:pt x="390" y="689"/>
                  </a:cubicBezTo>
                  <a:cubicBezTo>
                    <a:pt x="390" y="744"/>
                    <a:pt x="390" y="744"/>
                    <a:pt x="390" y="744"/>
                  </a:cubicBezTo>
                  <a:lnTo>
                    <a:pt x="325" y="744"/>
                  </a:lnTo>
                  <a:close/>
                  <a:moveTo>
                    <a:pt x="196" y="184"/>
                  </a:moveTo>
                  <a:cubicBezTo>
                    <a:pt x="137" y="184"/>
                    <a:pt x="137" y="184"/>
                    <a:pt x="137" y="184"/>
                  </a:cubicBezTo>
                  <a:cubicBezTo>
                    <a:pt x="137" y="131"/>
                    <a:pt x="137" y="131"/>
                    <a:pt x="137" y="131"/>
                  </a:cubicBezTo>
                  <a:cubicBezTo>
                    <a:pt x="196" y="131"/>
                    <a:pt x="196" y="131"/>
                    <a:pt x="196" y="131"/>
                  </a:cubicBezTo>
                  <a:lnTo>
                    <a:pt x="196" y="184"/>
                  </a:lnTo>
                  <a:close/>
                  <a:moveTo>
                    <a:pt x="101" y="184"/>
                  </a:moveTo>
                  <a:cubicBezTo>
                    <a:pt x="36" y="184"/>
                    <a:pt x="36" y="184"/>
                    <a:pt x="36" y="184"/>
                  </a:cubicBezTo>
                  <a:cubicBezTo>
                    <a:pt x="36" y="184"/>
                    <a:pt x="36" y="184"/>
                    <a:pt x="36" y="184"/>
                  </a:cubicBezTo>
                  <a:cubicBezTo>
                    <a:pt x="36" y="131"/>
                    <a:pt x="36" y="131"/>
                    <a:pt x="36" y="131"/>
                  </a:cubicBezTo>
                  <a:cubicBezTo>
                    <a:pt x="101" y="131"/>
                    <a:pt x="101" y="131"/>
                    <a:pt x="101" y="131"/>
                  </a:cubicBezTo>
                  <a:lnTo>
                    <a:pt x="101" y="184"/>
                  </a:lnTo>
                  <a:close/>
                  <a:moveTo>
                    <a:pt x="390" y="36"/>
                  </a:moveTo>
                  <a:cubicBezTo>
                    <a:pt x="390" y="95"/>
                    <a:pt x="390" y="95"/>
                    <a:pt x="390" y="95"/>
                  </a:cubicBezTo>
                  <a:cubicBezTo>
                    <a:pt x="36" y="95"/>
                    <a:pt x="36" y="95"/>
                    <a:pt x="36" y="95"/>
                  </a:cubicBezTo>
                  <a:cubicBezTo>
                    <a:pt x="36" y="36"/>
                    <a:pt x="36" y="36"/>
                    <a:pt x="36" y="36"/>
                  </a:cubicBezTo>
                  <a:lnTo>
                    <a:pt x="390" y="36"/>
                  </a:lnTo>
                  <a:close/>
                </a:path>
              </a:pathLst>
            </a:custGeom>
            <a:grpFill/>
            <a:ln>
              <a:noFill/>
            </a:ln>
          </p:spPr>
          <p:txBody>
            <a:bodyPr vert="horz" wrap="square" lIns="91440" tIns="0" rIns="91440" bIns="45720" numCol="1" anchor="ctr" anchorCtr="0" compatLnSpc="1">
              <a:prstTxWarp prst="textNoShape">
                <a:avLst/>
              </a:prstTxWarp>
            </a:bodyPr>
            <a:lstStyle/>
            <a:p>
              <a:endParaRPr lang="en-US"/>
            </a:p>
          </p:txBody>
        </p:sp>
        <p:sp>
          <p:nvSpPr>
            <p:cNvPr id="80" name="Freeform 53"/>
            <p:cNvSpPr>
              <a:spLocks/>
            </p:cNvSpPr>
            <p:nvPr/>
          </p:nvSpPr>
          <p:spPr bwMode="auto">
            <a:xfrm>
              <a:off x="4656745" y="6810423"/>
              <a:ext cx="285750" cy="239713"/>
            </a:xfrm>
            <a:custGeom>
              <a:avLst/>
              <a:gdLst>
                <a:gd name="T0" fmla="*/ 66 w 76"/>
                <a:gd name="T1" fmla="*/ 23 h 64"/>
                <a:gd name="T2" fmla="*/ 33 w 76"/>
                <a:gd name="T3" fmla="*/ 23 h 64"/>
                <a:gd name="T4" fmla="*/ 39 w 76"/>
                <a:gd name="T5" fmla="*/ 16 h 64"/>
                <a:gd name="T6" fmla="*/ 39 w 76"/>
                <a:gd name="T7" fmla="*/ 3 h 64"/>
                <a:gd name="T8" fmla="*/ 26 w 76"/>
                <a:gd name="T9" fmla="*/ 3 h 64"/>
                <a:gd name="T10" fmla="*/ 4 w 76"/>
                <a:gd name="T11" fmla="*/ 26 h 64"/>
                <a:gd name="T12" fmla="*/ 4 w 76"/>
                <a:gd name="T13" fmla="*/ 39 h 64"/>
                <a:gd name="T14" fmla="*/ 26 w 76"/>
                <a:gd name="T15" fmla="*/ 61 h 64"/>
                <a:gd name="T16" fmla="*/ 33 w 76"/>
                <a:gd name="T17" fmla="*/ 64 h 64"/>
                <a:gd name="T18" fmla="*/ 39 w 76"/>
                <a:gd name="T19" fmla="*/ 61 h 64"/>
                <a:gd name="T20" fmla="*/ 39 w 76"/>
                <a:gd name="T21" fmla="*/ 48 h 64"/>
                <a:gd name="T22" fmla="*/ 33 w 76"/>
                <a:gd name="T23" fmla="*/ 42 h 64"/>
                <a:gd name="T24" fmla="*/ 66 w 76"/>
                <a:gd name="T25" fmla="*/ 42 h 64"/>
                <a:gd name="T26" fmla="*/ 76 w 76"/>
                <a:gd name="T27" fmla="*/ 32 h 64"/>
                <a:gd name="T28" fmla="*/ 66 w 76"/>
                <a:gd name="T29" fmla="*/ 2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64">
                  <a:moveTo>
                    <a:pt x="66" y="23"/>
                  </a:moveTo>
                  <a:cubicBezTo>
                    <a:pt x="33" y="23"/>
                    <a:pt x="33" y="23"/>
                    <a:pt x="33" y="23"/>
                  </a:cubicBezTo>
                  <a:cubicBezTo>
                    <a:pt x="39" y="16"/>
                    <a:pt x="39" y="16"/>
                    <a:pt x="39" y="16"/>
                  </a:cubicBezTo>
                  <a:cubicBezTo>
                    <a:pt x="43" y="13"/>
                    <a:pt x="43" y="7"/>
                    <a:pt x="39" y="3"/>
                  </a:cubicBezTo>
                  <a:cubicBezTo>
                    <a:pt x="36" y="0"/>
                    <a:pt x="30" y="0"/>
                    <a:pt x="26" y="3"/>
                  </a:cubicBezTo>
                  <a:cubicBezTo>
                    <a:pt x="4" y="26"/>
                    <a:pt x="4" y="26"/>
                    <a:pt x="4" y="26"/>
                  </a:cubicBezTo>
                  <a:cubicBezTo>
                    <a:pt x="0" y="29"/>
                    <a:pt x="0" y="35"/>
                    <a:pt x="4" y="39"/>
                  </a:cubicBezTo>
                  <a:cubicBezTo>
                    <a:pt x="26" y="61"/>
                    <a:pt x="26" y="61"/>
                    <a:pt x="26" y="61"/>
                  </a:cubicBezTo>
                  <a:cubicBezTo>
                    <a:pt x="28" y="63"/>
                    <a:pt x="30" y="64"/>
                    <a:pt x="33" y="64"/>
                  </a:cubicBezTo>
                  <a:cubicBezTo>
                    <a:pt x="35" y="64"/>
                    <a:pt x="38" y="63"/>
                    <a:pt x="39" y="61"/>
                  </a:cubicBezTo>
                  <a:cubicBezTo>
                    <a:pt x="43" y="58"/>
                    <a:pt x="43" y="52"/>
                    <a:pt x="39" y="48"/>
                  </a:cubicBezTo>
                  <a:cubicBezTo>
                    <a:pt x="33" y="42"/>
                    <a:pt x="33" y="42"/>
                    <a:pt x="33" y="42"/>
                  </a:cubicBezTo>
                  <a:cubicBezTo>
                    <a:pt x="66" y="42"/>
                    <a:pt x="66" y="42"/>
                    <a:pt x="66" y="42"/>
                  </a:cubicBezTo>
                  <a:cubicBezTo>
                    <a:pt x="72" y="42"/>
                    <a:pt x="76" y="37"/>
                    <a:pt x="76" y="32"/>
                  </a:cubicBezTo>
                  <a:cubicBezTo>
                    <a:pt x="76" y="27"/>
                    <a:pt x="72" y="23"/>
                    <a:pt x="66" y="23"/>
                  </a:cubicBezTo>
                  <a:close/>
                </a:path>
              </a:pathLst>
            </a:custGeom>
            <a:grpFill/>
            <a:ln>
              <a:noFill/>
            </a:ln>
          </p:spPr>
          <p:txBody>
            <a:bodyPr vert="horz" wrap="square" lIns="91440" tIns="0" rIns="91440" bIns="45720" numCol="1" anchor="ctr" anchorCtr="0" compatLnSpc="1">
              <a:prstTxWarp prst="textNoShape">
                <a:avLst/>
              </a:prstTxWarp>
            </a:bodyPr>
            <a:lstStyle/>
            <a:p>
              <a:endParaRPr lang="en-US"/>
            </a:p>
          </p:txBody>
        </p:sp>
        <p:sp>
          <p:nvSpPr>
            <p:cNvPr id="81" name="Freeform 54"/>
            <p:cNvSpPr>
              <a:spLocks noEditPoints="1"/>
            </p:cNvSpPr>
            <p:nvPr/>
          </p:nvSpPr>
          <p:spPr bwMode="auto">
            <a:xfrm>
              <a:off x="5296507" y="6772323"/>
              <a:ext cx="288925" cy="303213"/>
            </a:xfrm>
            <a:custGeom>
              <a:avLst/>
              <a:gdLst>
                <a:gd name="T0" fmla="*/ 67 w 77"/>
                <a:gd name="T1" fmla="*/ 1 h 81"/>
                <a:gd name="T2" fmla="*/ 7 w 77"/>
                <a:gd name="T3" fmla="*/ 11 h 81"/>
                <a:gd name="T4" fmla="*/ 0 w 77"/>
                <a:gd name="T5" fmla="*/ 19 h 81"/>
                <a:gd name="T6" fmla="*/ 0 w 77"/>
                <a:gd name="T7" fmla="*/ 62 h 81"/>
                <a:gd name="T8" fmla="*/ 7 w 77"/>
                <a:gd name="T9" fmla="*/ 71 h 81"/>
                <a:gd name="T10" fmla="*/ 67 w 77"/>
                <a:gd name="T11" fmla="*/ 81 h 81"/>
                <a:gd name="T12" fmla="*/ 68 w 77"/>
                <a:gd name="T13" fmla="*/ 81 h 81"/>
                <a:gd name="T14" fmla="*/ 74 w 77"/>
                <a:gd name="T15" fmla="*/ 79 h 81"/>
                <a:gd name="T16" fmla="*/ 77 w 77"/>
                <a:gd name="T17" fmla="*/ 72 h 81"/>
                <a:gd name="T18" fmla="*/ 77 w 77"/>
                <a:gd name="T19" fmla="*/ 9 h 81"/>
                <a:gd name="T20" fmla="*/ 74 w 77"/>
                <a:gd name="T21" fmla="*/ 3 h 81"/>
                <a:gd name="T22" fmla="*/ 67 w 77"/>
                <a:gd name="T23" fmla="*/ 1 h 81"/>
                <a:gd name="T24" fmla="*/ 23 w 77"/>
                <a:gd name="T25" fmla="*/ 56 h 81"/>
                <a:gd name="T26" fmla="*/ 17 w 77"/>
                <a:gd name="T27" fmla="*/ 55 h 81"/>
                <a:gd name="T28" fmla="*/ 17 w 77"/>
                <a:gd name="T29" fmla="*/ 50 h 81"/>
                <a:gd name="T30" fmla="*/ 23 w 77"/>
                <a:gd name="T31" fmla="*/ 50 h 81"/>
                <a:gd name="T32" fmla="*/ 23 w 77"/>
                <a:gd name="T33" fmla="*/ 56 h 81"/>
                <a:gd name="T34" fmla="*/ 23 w 77"/>
                <a:gd name="T35" fmla="*/ 32 h 81"/>
                <a:gd name="T36" fmla="*/ 17 w 77"/>
                <a:gd name="T37" fmla="*/ 32 h 81"/>
                <a:gd name="T38" fmla="*/ 17 w 77"/>
                <a:gd name="T39" fmla="*/ 27 h 81"/>
                <a:gd name="T40" fmla="*/ 23 w 77"/>
                <a:gd name="T41" fmla="*/ 26 h 81"/>
                <a:gd name="T42" fmla="*/ 23 w 77"/>
                <a:gd name="T43" fmla="*/ 32 h 81"/>
                <a:gd name="T44" fmla="*/ 60 w 77"/>
                <a:gd name="T45" fmla="*/ 62 h 81"/>
                <a:gd name="T46" fmla="*/ 40 w 77"/>
                <a:gd name="T47" fmla="*/ 59 h 81"/>
                <a:gd name="T48" fmla="*/ 40 w 77"/>
                <a:gd name="T49" fmla="*/ 50 h 81"/>
                <a:gd name="T50" fmla="*/ 60 w 77"/>
                <a:gd name="T51" fmla="*/ 50 h 81"/>
                <a:gd name="T52" fmla="*/ 60 w 77"/>
                <a:gd name="T53" fmla="*/ 62 h 81"/>
                <a:gd name="T54" fmla="*/ 60 w 77"/>
                <a:gd name="T55" fmla="*/ 32 h 81"/>
                <a:gd name="T56" fmla="*/ 40 w 77"/>
                <a:gd name="T57" fmla="*/ 32 h 81"/>
                <a:gd name="T58" fmla="*/ 40 w 77"/>
                <a:gd name="T59" fmla="*/ 23 h 81"/>
                <a:gd name="T60" fmla="*/ 60 w 77"/>
                <a:gd name="T61" fmla="*/ 19 h 81"/>
                <a:gd name="T62" fmla="*/ 60 w 77"/>
                <a:gd name="T63" fmla="*/ 3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7" h="81">
                  <a:moveTo>
                    <a:pt x="67" y="1"/>
                  </a:moveTo>
                  <a:cubicBezTo>
                    <a:pt x="7" y="11"/>
                    <a:pt x="7" y="11"/>
                    <a:pt x="7" y="11"/>
                  </a:cubicBezTo>
                  <a:cubicBezTo>
                    <a:pt x="3" y="12"/>
                    <a:pt x="0" y="15"/>
                    <a:pt x="0" y="19"/>
                  </a:cubicBezTo>
                  <a:cubicBezTo>
                    <a:pt x="0" y="62"/>
                    <a:pt x="0" y="62"/>
                    <a:pt x="0" y="62"/>
                  </a:cubicBezTo>
                  <a:cubicBezTo>
                    <a:pt x="0" y="66"/>
                    <a:pt x="3" y="70"/>
                    <a:pt x="7" y="71"/>
                  </a:cubicBezTo>
                  <a:cubicBezTo>
                    <a:pt x="67" y="81"/>
                    <a:pt x="67" y="81"/>
                    <a:pt x="67" y="81"/>
                  </a:cubicBezTo>
                  <a:cubicBezTo>
                    <a:pt x="67" y="81"/>
                    <a:pt x="68" y="81"/>
                    <a:pt x="68" y="81"/>
                  </a:cubicBezTo>
                  <a:cubicBezTo>
                    <a:pt x="70" y="81"/>
                    <a:pt x="72" y="80"/>
                    <a:pt x="74" y="79"/>
                  </a:cubicBezTo>
                  <a:cubicBezTo>
                    <a:pt x="76" y="77"/>
                    <a:pt x="77" y="75"/>
                    <a:pt x="77" y="72"/>
                  </a:cubicBezTo>
                  <a:cubicBezTo>
                    <a:pt x="77" y="9"/>
                    <a:pt x="77" y="9"/>
                    <a:pt x="77" y="9"/>
                  </a:cubicBezTo>
                  <a:cubicBezTo>
                    <a:pt x="77" y="7"/>
                    <a:pt x="76" y="4"/>
                    <a:pt x="74" y="3"/>
                  </a:cubicBezTo>
                  <a:cubicBezTo>
                    <a:pt x="72" y="1"/>
                    <a:pt x="69" y="0"/>
                    <a:pt x="67" y="1"/>
                  </a:cubicBezTo>
                  <a:close/>
                  <a:moveTo>
                    <a:pt x="23" y="56"/>
                  </a:moveTo>
                  <a:cubicBezTo>
                    <a:pt x="17" y="55"/>
                    <a:pt x="17" y="55"/>
                    <a:pt x="17" y="55"/>
                  </a:cubicBezTo>
                  <a:cubicBezTo>
                    <a:pt x="17" y="50"/>
                    <a:pt x="17" y="50"/>
                    <a:pt x="17" y="50"/>
                  </a:cubicBezTo>
                  <a:cubicBezTo>
                    <a:pt x="23" y="50"/>
                    <a:pt x="23" y="50"/>
                    <a:pt x="23" y="50"/>
                  </a:cubicBezTo>
                  <a:lnTo>
                    <a:pt x="23" y="56"/>
                  </a:lnTo>
                  <a:close/>
                  <a:moveTo>
                    <a:pt x="23" y="32"/>
                  </a:moveTo>
                  <a:cubicBezTo>
                    <a:pt x="17" y="32"/>
                    <a:pt x="17" y="32"/>
                    <a:pt x="17" y="32"/>
                  </a:cubicBezTo>
                  <a:cubicBezTo>
                    <a:pt x="17" y="27"/>
                    <a:pt x="17" y="27"/>
                    <a:pt x="17" y="27"/>
                  </a:cubicBezTo>
                  <a:cubicBezTo>
                    <a:pt x="23" y="26"/>
                    <a:pt x="23" y="26"/>
                    <a:pt x="23" y="26"/>
                  </a:cubicBezTo>
                  <a:lnTo>
                    <a:pt x="23" y="32"/>
                  </a:lnTo>
                  <a:close/>
                  <a:moveTo>
                    <a:pt x="60" y="62"/>
                  </a:moveTo>
                  <a:cubicBezTo>
                    <a:pt x="40" y="59"/>
                    <a:pt x="40" y="59"/>
                    <a:pt x="40" y="59"/>
                  </a:cubicBezTo>
                  <a:cubicBezTo>
                    <a:pt x="40" y="50"/>
                    <a:pt x="40" y="50"/>
                    <a:pt x="40" y="50"/>
                  </a:cubicBezTo>
                  <a:cubicBezTo>
                    <a:pt x="60" y="50"/>
                    <a:pt x="60" y="50"/>
                    <a:pt x="60" y="50"/>
                  </a:cubicBezTo>
                  <a:lnTo>
                    <a:pt x="60" y="62"/>
                  </a:lnTo>
                  <a:close/>
                  <a:moveTo>
                    <a:pt x="60" y="32"/>
                  </a:moveTo>
                  <a:cubicBezTo>
                    <a:pt x="40" y="32"/>
                    <a:pt x="40" y="32"/>
                    <a:pt x="40" y="32"/>
                  </a:cubicBezTo>
                  <a:cubicBezTo>
                    <a:pt x="40" y="23"/>
                    <a:pt x="40" y="23"/>
                    <a:pt x="40" y="23"/>
                  </a:cubicBezTo>
                  <a:cubicBezTo>
                    <a:pt x="60" y="19"/>
                    <a:pt x="60" y="19"/>
                    <a:pt x="60" y="19"/>
                  </a:cubicBezTo>
                  <a:lnTo>
                    <a:pt x="60" y="32"/>
                  </a:lnTo>
                  <a:close/>
                </a:path>
              </a:pathLst>
            </a:custGeom>
            <a:grpFill/>
            <a:ln>
              <a:noFill/>
            </a:ln>
          </p:spPr>
          <p:txBody>
            <a:bodyPr vert="horz" wrap="square" lIns="91440" tIns="0" rIns="91440" bIns="45720" numCol="1" anchor="ctr" anchorCtr="0" compatLnSpc="1">
              <a:prstTxWarp prst="textNoShape">
                <a:avLst/>
              </a:prstTxWarp>
            </a:bodyPr>
            <a:lstStyle/>
            <a:p>
              <a:endParaRPr lang="en-US"/>
            </a:p>
          </p:txBody>
        </p:sp>
        <p:sp>
          <p:nvSpPr>
            <p:cNvPr id="82" name="Freeform 55"/>
            <p:cNvSpPr>
              <a:spLocks noEditPoints="1"/>
            </p:cNvSpPr>
            <p:nvPr/>
          </p:nvSpPr>
          <p:spPr bwMode="auto">
            <a:xfrm>
              <a:off x="5936270" y="6813598"/>
              <a:ext cx="277813" cy="222250"/>
            </a:xfrm>
            <a:custGeom>
              <a:avLst/>
              <a:gdLst>
                <a:gd name="T0" fmla="*/ 48 w 74"/>
                <a:gd name="T1" fmla="*/ 0 h 59"/>
                <a:gd name="T2" fmla="*/ 22 w 74"/>
                <a:gd name="T3" fmla="*/ 26 h 59"/>
                <a:gd name="T4" fmla="*/ 23 w 74"/>
                <a:gd name="T5" fmla="*/ 30 h 59"/>
                <a:gd name="T6" fmla="*/ 6 w 74"/>
                <a:gd name="T7" fmla="*/ 41 h 59"/>
                <a:gd name="T8" fmla="*/ 3 w 74"/>
                <a:gd name="T9" fmla="*/ 55 h 59"/>
                <a:gd name="T10" fmla="*/ 11 w 74"/>
                <a:gd name="T11" fmla="*/ 59 h 59"/>
                <a:gd name="T12" fmla="*/ 17 w 74"/>
                <a:gd name="T13" fmla="*/ 58 h 59"/>
                <a:gd name="T14" fmla="*/ 34 w 74"/>
                <a:gd name="T15" fmla="*/ 47 h 59"/>
                <a:gd name="T16" fmla="*/ 48 w 74"/>
                <a:gd name="T17" fmla="*/ 51 h 59"/>
                <a:gd name="T18" fmla="*/ 74 w 74"/>
                <a:gd name="T19" fmla="*/ 26 h 59"/>
                <a:gd name="T20" fmla="*/ 48 w 74"/>
                <a:gd name="T21" fmla="*/ 0 h 59"/>
                <a:gd name="T22" fmla="*/ 48 w 74"/>
                <a:gd name="T23" fmla="*/ 31 h 59"/>
                <a:gd name="T24" fmla="*/ 42 w 74"/>
                <a:gd name="T25" fmla="*/ 26 h 59"/>
                <a:gd name="T26" fmla="*/ 48 w 74"/>
                <a:gd name="T27" fmla="*/ 20 h 59"/>
                <a:gd name="T28" fmla="*/ 54 w 74"/>
                <a:gd name="T29" fmla="*/ 26 h 59"/>
                <a:gd name="T30" fmla="*/ 48 w 74"/>
                <a:gd name="T3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 h="59">
                  <a:moveTo>
                    <a:pt x="48" y="0"/>
                  </a:moveTo>
                  <a:cubicBezTo>
                    <a:pt x="34" y="0"/>
                    <a:pt x="22" y="11"/>
                    <a:pt x="22" y="26"/>
                  </a:cubicBezTo>
                  <a:cubicBezTo>
                    <a:pt x="22" y="27"/>
                    <a:pt x="23" y="29"/>
                    <a:pt x="23" y="30"/>
                  </a:cubicBezTo>
                  <a:cubicBezTo>
                    <a:pt x="6" y="41"/>
                    <a:pt x="6" y="41"/>
                    <a:pt x="6" y="41"/>
                  </a:cubicBezTo>
                  <a:cubicBezTo>
                    <a:pt x="1" y="44"/>
                    <a:pt x="0" y="50"/>
                    <a:pt x="3" y="55"/>
                  </a:cubicBezTo>
                  <a:cubicBezTo>
                    <a:pt x="5" y="58"/>
                    <a:pt x="8" y="59"/>
                    <a:pt x="11" y="59"/>
                  </a:cubicBezTo>
                  <a:cubicBezTo>
                    <a:pt x="13" y="59"/>
                    <a:pt x="15" y="59"/>
                    <a:pt x="17" y="58"/>
                  </a:cubicBezTo>
                  <a:cubicBezTo>
                    <a:pt x="34" y="47"/>
                    <a:pt x="34" y="47"/>
                    <a:pt x="34" y="47"/>
                  </a:cubicBezTo>
                  <a:cubicBezTo>
                    <a:pt x="38" y="50"/>
                    <a:pt x="43" y="51"/>
                    <a:pt x="48" y="51"/>
                  </a:cubicBezTo>
                  <a:cubicBezTo>
                    <a:pt x="62" y="51"/>
                    <a:pt x="74" y="40"/>
                    <a:pt x="74" y="26"/>
                  </a:cubicBezTo>
                  <a:cubicBezTo>
                    <a:pt x="74" y="11"/>
                    <a:pt x="62" y="0"/>
                    <a:pt x="48" y="0"/>
                  </a:cubicBezTo>
                  <a:close/>
                  <a:moveTo>
                    <a:pt x="48" y="31"/>
                  </a:moveTo>
                  <a:cubicBezTo>
                    <a:pt x="45" y="31"/>
                    <a:pt x="42" y="29"/>
                    <a:pt x="42" y="26"/>
                  </a:cubicBezTo>
                  <a:cubicBezTo>
                    <a:pt x="42" y="22"/>
                    <a:pt x="45" y="20"/>
                    <a:pt x="48" y="20"/>
                  </a:cubicBezTo>
                  <a:cubicBezTo>
                    <a:pt x="51" y="20"/>
                    <a:pt x="54" y="22"/>
                    <a:pt x="54" y="26"/>
                  </a:cubicBezTo>
                  <a:cubicBezTo>
                    <a:pt x="54" y="29"/>
                    <a:pt x="51" y="31"/>
                    <a:pt x="48" y="31"/>
                  </a:cubicBezTo>
                  <a:close/>
                </a:path>
              </a:pathLst>
            </a:custGeom>
            <a:grpFill/>
            <a:ln>
              <a:noFill/>
            </a:ln>
          </p:spPr>
          <p:txBody>
            <a:bodyPr vert="horz" wrap="square" lIns="91440" tIns="0" rIns="91440" bIns="45720" numCol="1" anchor="ctr" anchorCtr="0" compatLnSpc="1">
              <a:prstTxWarp prst="textNoShape">
                <a:avLst/>
              </a:prstTxWarp>
            </a:bodyPr>
            <a:lstStyle/>
            <a:p>
              <a:endParaRPr lang="en-US"/>
            </a:p>
          </p:txBody>
        </p:sp>
      </p:grpSp>
      <p:pic>
        <p:nvPicPr>
          <p:cNvPr id="83" name="Graphic 8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6506" y="4449526"/>
            <a:ext cx="315089" cy="268225"/>
          </a:xfrm>
          <a:prstGeom prst="rect">
            <a:avLst/>
          </a:prstGeom>
        </p:spPr>
      </p:pic>
      <p:grpSp>
        <p:nvGrpSpPr>
          <p:cNvPr id="84" name="Group 83"/>
          <p:cNvGrpSpPr/>
          <p:nvPr/>
        </p:nvGrpSpPr>
        <p:grpSpPr>
          <a:xfrm>
            <a:off x="549021" y="5645838"/>
            <a:ext cx="273818" cy="272570"/>
            <a:chOff x="2484438" y="7291388"/>
            <a:chExt cx="2089150" cy="2079625"/>
          </a:xfrm>
          <a:solidFill>
            <a:schemeClr val="bg1"/>
          </a:solidFill>
        </p:grpSpPr>
        <p:sp>
          <p:nvSpPr>
            <p:cNvPr id="85" name="Freeform 61"/>
            <p:cNvSpPr>
              <a:spLocks/>
            </p:cNvSpPr>
            <p:nvPr/>
          </p:nvSpPr>
          <p:spPr bwMode="auto">
            <a:xfrm>
              <a:off x="2484438" y="7291388"/>
              <a:ext cx="1641475" cy="1593850"/>
            </a:xfrm>
            <a:custGeom>
              <a:avLst/>
              <a:gdLst>
                <a:gd name="T0" fmla="*/ 93 w 849"/>
                <a:gd name="T1" fmla="*/ 827 h 827"/>
                <a:gd name="T2" fmla="*/ 78 w 849"/>
                <a:gd name="T3" fmla="*/ 818 h 827"/>
                <a:gd name="T4" fmla="*/ 0 w 849"/>
                <a:gd name="T5" fmla="*/ 539 h 827"/>
                <a:gd name="T6" fmla="*/ 540 w 849"/>
                <a:gd name="T7" fmla="*/ 0 h 827"/>
                <a:gd name="T8" fmla="*/ 839 w 849"/>
                <a:gd name="T9" fmla="*/ 90 h 827"/>
                <a:gd name="T10" fmla="*/ 844 w 849"/>
                <a:gd name="T11" fmla="*/ 115 h 827"/>
                <a:gd name="T12" fmla="*/ 819 w 849"/>
                <a:gd name="T13" fmla="*/ 120 h 827"/>
                <a:gd name="T14" fmla="*/ 540 w 849"/>
                <a:gd name="T15" fmla="*/ 36 h 827"/>
                <a:gd name="T16" fmla="*/ 36 w 849"/>
                <a:gd name="T17" fmla="*/ 539 h 827"/>
                <a:gd name="T18" fmla="*/ 109 w 849"/>
                <a:gd name="T19" fmla="*/ 799 h 827"/>
                <a:gd name="T20" fmla="*/ 103 w 849"/>
                <a:gd name="T21" fmla="*/ 824 h 827"/>
                <a:gd name="T22" fmla="*/ 93 w 849"/>
                <a:gd name="T23" fmla="*/ 82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9" h="827">
                  <a:moveTo>
                    <a:pt x="93" y="827"/>
                  </a:moveTo>
                  <a:cubicBezTo>
                    <a:pt x="87" y="827"/>
                    <a:pt x="81" y="824"/>
                    <a:pt x="78" y="818"/>
                  </a:cubicBezTo>
                  <a:cubicBezTo>
                    <a:pt x="27" y="734"/>
                    <a:pt x="0" y="638"/>
                    <a:pt x="0" y="539"/>
                  </a:cubicBezTo>
                  <a:cubicBezTo>
                    <a:pt x="0" y="242"/>
                    <a:pt x="243" y="0"/>
                    <a:pt x="540" y="0"/>
                  </a:cubicBezTo>
                  <a:cubicBezTo>
                    <a:pt x="647" y="0"/>
                    <a:pt x="750" y="31"/>
                    <a:pt x="839" y="90"/>
                  </a:cubicBezTo>
                  <a:cubicBezTo>
                    <a:pt x="847" y="96"/>
                    <a:pt x="849" y="107"/>
                    <a:pt x="844" y="115"/>
                  </a:cubicBezTo>
                  <a:cubicBezTo>
                    <a:pt x="838" y="123"/>
                    <a:pt x="827" y="125"/>
                    <a:pt x="819" y="120"/>
                  </a:cubicBezTo>
                  <a:cubicBezTo>
                    <a:pt x="736" y="65"/>
                    <a:pt x="640" y="36"/>
                    <a:pt x="540" y="36"/>
                  </a:cubicBezTo>
                  <a:cubicBezTo>
                    <a:pt x="262" y="36"/>
                    <a:pt x="36" y="262"/>
                    <a:pt x="36" y="539"/>
                  </a:cubicBezTo>
                  <a:cubicBezTo>
                    <a:pt x="36" y="631"/>
                    <a:pt x="61" y="721"/>
                    <a:pt x="109" y="799"/>
                  </a:cubicBezTo>
                  <a:cubicBezTo>
                    <a:pt x="114" y="808"/>
                    <a:pt x="111" y="819"/>
                    <a:pt x="103" y="824"/>
                  </a:cubicBezTo>
                  <a:cubicBezTo>
                    <a:pt x="100" y="826"/>
                    <a:pt x="96" y="827"/>
                    <a:pt x="93" y="8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62"/>
            <p:cNvSpPr>
              <a:spLocks/>
            </p:cNvSpPr>
            <p:nvPr/>
          </p:nvSpPr>
          <p:spPr bwMode="auto">
            <a:xfrm>
              <a:off x="3968750" y="7362825"/>
              <a:ext cx="273050" cy="258763"/>
            </a:xfrm>
            <a:custGeom>
              <a:avLst/>
              <a:gdLst>
                <a:gd name="T0" fmla="*/ 0 w 172"/>
                <a:gd name="T1" fmla="*/ 136 h 163"/>
                <a:gd name="T2" fmla="*/ 172 w 172"/>
                <a:gd name="T3" fmla="*/ 163 h 163"/>
                <a:gd name="T4" fmla="*/ 108 w 172"/>
                <a:gd name="T5" fmla="*/ 0 h 163"/>
                <a:gd name="T6" fmla="*/ 0 w 172"/>
                <a:gd name="T7" fmla="*/ 136 h 163"/>
              </a:gdLst>
              <a:ahLst/>
              <a:cxnLst>
                <a:cxn ang="0">
                  <a:pos x="T0" y="T1"/>
                </a:cxn>
                <a:cxn ang="0">
                  <a:pos x="T2" y="T3"/>
                </a:cxn>
                <a:cxn ang="0">
                  <a:pos x="T4" y="T5"/>
                </a:cxn>
                <a:cxn ang="0">
                  <a:pos x="T6" y="T7"/>
                </a:cxn>
              </a:cxnLst>
              <a:rect l="0" t="0" r="r" b="b"/>
              <a:pathLst>
                <a:path w="172" h="163">
                  <a:moveTo>
                    <a:pt x="0" y="136"/>
                  </a:moveTo>
                  <a:lnTo>
                    <a:pt x="172" y="163"/>
                  </a:lnTo>
                  <a:lnTo>
                    <a:pt x="108" y="0"/>
                  </a:lnTo>
                  <a:lnTo>
                    <a:pt x="0" y="1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3"/>
            <p:cNvSpPr>
              <a:spLocks/>
            </p:cNvSpPr>
            <p:nvPr/>
          </p:nvSpPr>
          <p:spPr bwMode="auto">
            <a:xfrm>
              <a:off x="2843213" y="7712075"/>
              <a:ext cx="1730375" cy="1658938"/>
            </a:xfrm>
            <a:custGeom>
              <a:avLst/>
              <a:gdLst>
                <a:gd name="T0" fmla="*/ 355 w 895"/>
                <a:gd name="T1" fmla="*/ 861 h 861"/>
                <a:gd name="T2" fmla="*/ 9 w 895"/>
                <a:gd name="T3" fmla="*/ 735 h 861"/>
                <a:gd name="T4" fmla="*/ 6 w 895"/>
                <a:gd name="T5" fmla="*/ 710 h 861"/>
                <a:gd name="T6" fmla="*/ 32 w 895"/>
                <a:gd name="T7" fmla="*/ 708 h 861"/>
                <a:gd name="T8" fmla="*/ 355 w 895"/>
                <a:gd name="T9" fmla="*/ 825 h 861"/>
                <a:gd name="T10" fmla="*/ 859 w 895"/>
                <a:gd name="T11" fmla="*/ 321 h 861"/>
                <a:gd name="T12" fmla="*/ 767 w 895"/>
                <a:gd name="T13" fmla="*/ 31 h 861"/>
                <a:gd name="T14" fmla="*/ 771 w 895"/>
                <a:gd name="T15" fmla="*/ 6 h 861"/>
                <a:gd name="T16" fmla="*/ 796 w 895"/>
                <a:gd name="T17" fmla="*/ 11 h 861"/>
                <a:gd name="T18" fmla="*/ 895 w 895"/>
                <a:gd name="T19" fmla="*/ 321 h 861"/>
                <a:gd name="T20" fmla="*/ 355 w 895"/>
                <a:gd name="T21" fmla="*/ 861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5" h="861">
                  <a:moveTo>
                    <a:pt x="355" y="861"/>
                  </a:moveTo>
                  <a:cubicBezTo>
                    <a:pt x="229" y="861"/>
                    <a:pt x="106" y="816"/>
                    <a:pt x="9" y="735"/>
                  </a:cubicBezTo>
                  <a:cubicBezTo>
                    <a:pt x="1" y="729"/>
                    <a:pt x="0" y="717"/>
                    <a:pt x="6" y="710"/>
                  </a:cubicBezTo>
                  <a:cubicBezTo>
                    <a:pt x="13" y="702"/>
                    <a:pt x="24" y="701"/>
                    <a:pt x="32" y="708"/>
                  </a:cubicBezTo>
                  <a:cubicBezTo>
                    <a:pt x="122" y="783"/>
                    <a:pt x="237" y="825"/>
                    <a:pt x="355" y="825"/>
                  </a:cubicBezTo>
                  <a:cubicBezTo>
                    <a:pt x="633" y="825"/>
                    <a:pt x="859" y="599"/>
                    <a:pt x="859" y="321"/>
                  </a:cubicBezTo>
                  <a:cubicBezTo>
                    <a:pt x="859" y="217"/>
                    <a:pt x="827" y="116"/>
                    <a:pt x="767" y="31"/>
                  </a:cubicBezTo>
                  <a:cubicBezTo>
                    <a:pt x="761" y="23"/>
                    <a:pt x="763" y="12"/>
                    <a:pt x="771" y="6"/>
                  </a:cubicBezTo>
                  <a:cubicBezTo>
                    <a:pt x="779" y="0"/>
                    <a:pt x="791" y="2"/>
                    <a:pt x="796" y="11"/>
                  </a:cubicBezTo>
                  <a:cubicBezTo>
                    <a:pt x="861" y="102"/>
                    <a:pt x="895" y="209"/>
                    <a:pt x="895" y="321"/>
                  </a:cubicBezTo>
                  <a:cubicBezTo>
                    <a:pt x="895" y="619"/>
                    <a:pt x="653" y="861"/>
                    <a:pt x="355" y="8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4"/>
            <p:cNvSpPr>
              <a:spLocks/>
            </p:cNvSpPr>
            <p:nvPr/>
          </p:nvSpPr>
          <p:spPr bwMode="auto">
            <a:xfrm>
              <a:off x="2741613" y="8961438"/>
              <a:ext cx="269875" cy="265113"/>
            </a:xfrm>
            <a:custGeom>
              <a:avLst/>
              <a:gdLst>
                <a:gd name="T0" fmla="*/ 170 w 170"/>
                <a:gd name="T1" fmla="*/ 43 h 167"/>
                <a:gd name="T2" fmla="*/ 0 w 170"/>
                <a:gd name="T3" fmla="*/ 0 h 167"/>
                <a:gd name="T4" fmla="*/ 47 w 170"/>
                <a:gd name="T5" fmla="*/ 167 h 167"/>
                <a:gd name="T6" fmla="*/ 170 w 170"/>
                <a:gd name="T7" fmla="*/ 43 h 167"/>
              </a:gdLst>
              <a:ahLst/>
              <a:cxnLst>
                <a:cxn ang="0">
                  <a:pos x="T0" y="T1"/>
                </a:cxn>
                <a:cxn ang="0">
                  <a:pos x="T2" y="T3"/>
                </a:cxn>
                <a:cxn ang="0">
                  <a:pos x="T4" y="T5"/>
                </a:cxn>
                <a:cxn ang="0">
                  <a:pos x="T6" y="T7"/>
                </a:cxn>
              </a:cxnLst>
              <a:rect l="0" t="0" r="r" b="b"/>
              <a:pathLst>
                <a:path w="170" h="167">
                  <a:moveTo>
                    <a:pt x="170" y="43"/>
                  </a:moveTo>
                  <a:lnTo>
                    <a:pt x="0" y="0"/>
                  </a:lnTo>
                  <a:lnTo>
                    <a:pt x="47" y="167"/>
                  </a:lnTo>
                  <a:lnTo>
                    <a:pt x="170"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1" name="Freeform 97"/>
          <p:cNvSpPr>
            <a:spLocks/>
          </p:cNvSpPr>
          <p:nvPr/>
        </p:nvSpPr>
        <p:spPr bwMode="auto">
          <a:xfrm>
            <a:off x="537398" y="4023914"/>
            <a:ext cx="283657" cy="288599"/>
          </a:xfrm>
          <a:custGeom>
            <a:avLst/>
            <a:gdLst>
              <a:gd name="connsiteX0" fmla="*/ 1322388 w 3242343"/>
              <a:gd name="connsiteY0" fmla="*/ 122238 h 3298826"/>
              <a:gd name="connsiteX1" fmla="*/ 120650 w 3242343"/>
              <a:gd name="connsiteY1" fmla="*/ 1324770 h 3298826"/>
              <a:gd name="connsiteX2" fmla="*/ 1322388 w 3242343"/>
              <a:gd name="connsiteY2" fmla="*/ 2527302 h 3298826"/>
              <a:gd name="connsiteX3" fmla="*/ 2086805 w 3242343"/>
              <a:gd name="connsiteY3" fmla="*/ 2252702 h 3298826"/>
              <a:gd name="connsiteX4" fmla="*/ 2116638 w 3242343"/>
              <a:gd name="connsiteY4" fmla="*/ 2225570 h 3298826"/>
              <a:gd name="connsiteX5" fmla="*/ 2119960 w 3242343"/>
              <a:gd name="connsiteY5" fmla="*/ 2219829 h 3298826"/>
              <a:gd name="connsiteX6" fmla="*/ 2128784 w 3242343"/>
              <a:gd name="connsiteY6" fmla="*/ 2214524 h 3298826"/>
              <a:gd name="connsiteX7" fmla="*/ 2172145 w 3242343"/>
              <a:gd name="connsiteY7" fmla="*/ 2175088 h 3298826"/>
              <a:gd name="connsiteX8" fmla="*/ 2524126 w 3242343"/>
              <a:gd name="connsiteY8" fmla="*/ 1324770 h 3298826"/>
              <a:gd name="connsiteX9" fmla="*/ 1322388 w 3242343"/>
              <a:gd name="connsiteY9" fmla="*/ 122238 h 3298826"/>
              <a:gd name="connsiteX10" fmla="*/ 1323182 w 3242343"/>
              <a:gd name="connsiteY10" fmla="*/ 0 h 3298826"/>
              <a:gd name="connsiteX11" fmla="*/ 2646364 w 3242343"/>
              <a:gd name="connsiteY11" fmla="*/ 1323975 h 3298826"/>
              <a:gd name="connsiteX12" fmla="*/ 2258813 w 3242343"/>
              <a:gd name="connsiteY12" fmla="*/ 2260167 h 3298826"/>
              <a:gd name="connsiteX13" fmla="*/ 2254350 w 3242343"/>
              <a:gd name="connsiteY13" fmla="*/ 2264225 h 3298826"/>
              <a:gd name="connsiteX14" fmla="*/ 2386903 w 3242343"/>
              <a:gd name="connsiteY14" fmla="*/ 2391569 h 3298826"/>
              <a:gd name="connsiteX15" fmla="*/ 3223701 w 3242343"/>
              <a:gd name="connsiteY15" fmla="*/ 3195486 h 3298826"/>
              <a:gd name="connsiteX16" fmla="*/ 3226742 w 3242343"/>
              <a:gd name="connsiteY16" fmla="*/ 3280590 h 3298826"/>
              <a:gd name="connsiteX17" fmla="*/ 3181133 w 3242343"/>
              <a:gd name="connsiteY17" fmla="*/ 3298826 h 3298826"/>
              <a:gd name="connsiteX18" fmla="*/ 3138564 w 3242343"/>
              <a:gd name="connsiteY18" fmla="*/ 3280590 h 3298826"/>
              <a:gd name="connsiteX19" fmla="*/ 2176556 w 3242343"/>
              <a:gd name="connsiteY19" fmla="*/ 2359263 h 3298826"/>
              <a:gd name="connsiteX20" fmla="*/ 2163423 w 3242343"/>
              <a:gd name="connsiteY20" fmla="*/ 2346685 h 3298826"/>
              <a:gd name="connsiteX21" fmla="*/ 2062986 w 3242343"/>
              <a:gd name="connsiteY21" fmla="*/ 2421836 h 3298826"/>
              <a:gd name="connsiteX22" fmla="*/ 1323182 w 3242343"/>
              <a:gd name="connsiteY22" fmla="*/ 2647950 h 3298826"/>
              <a:gd name="connsiteX23" fmla="*/ 0 w 3242343"/>
              <a:gd name="connsiteY23" fmla="*/ 1323975 h 3298826"/>
              <a:gd name="connsiteX24" fmla="*/ 1323182 w 3242343"/>
              <a:gd name="connsiteY24" fmla="*/ 0 h 329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242343" h="3298826">
                <a:moveTo>
                  <a:pt x="1322388" y="122238"/>
                </a:moveTo>
                <a:cubicBezTo>
                  <a:pt x="658686" y="122238"/>
                  <a:pt x="120650" y="660630"/>
                  <a:pt x="120650" y="1324770"/>
                </a:cubicBezTo>
                <a:cubicBezTo>
                  <a:pt x="120650" y="1988910"/>
                  <a:pt x="658686" y="2527302"/>
                  <a:pt x="1322388" y="2527302"/>
                </a:cubicBezTo>
                <a:cubicBezTo>
                  <a:pt x="1612758" y="2527302"/>
                  <a:pt x="1879074" y="2424251"/>
                  <a:pt x="2086805" y="2252702"/>
                </a:cubicBezTo>
                <a:lnTo>
                  <a:pt x="2116638" y="2225570"/>
                </a:lnTo>
                <a:lnTo>
                  <a:pt x="2119960" y="2219829"/>
                </a:lnTo>
                <a:lnTo>
                  <a:pt x="2128784" y="2214524"/>
                </a:lnTo>
                <a:lnTo>
                  <a:pt x="2172145" y="2175088"/>
                </a:lnTo>
                <a:cubicBezTo>
                  <a:pt x="2389617" y="1957473"/>
                  <a:pt x="2524126" y="1656840"/>
                  <a:pt x="2524126" y="1324770"/>
                </a:cubicBezTo>
                <a:cubicBezTo>
                  <a:pt x="2524126" y="660630"/>
                  <a:pt x="1986090" y="122238"/>
                  <a:pt x="1322388" y="122238"/>
                </a:cubicBezTo>
                <a:close/>
                <a:moveTo>
                  <a:pt x="1323182" y="0"/>
                </a:moveTo>
                <a:cubicBezTo>
                  <a:pt x="2053955" y="0"/>
                  <a:pt x="2646364" y="592764"/>
                  <a:pt x="2646364" y="1323975"/>
                </a:cubicBezTo>
                <a:cubicBezTo>
                  <a:pt x="2646364" y="1689580"/>
                  <a:pt x="2498262" y="2020574"/>
                  <a:pt x="2258813" y="2260167"/>
                </a:cubicBezTo>
                <a:lnTo>
                  <a:pt x="2254350" y="2264225"/>
                </a:lnTo>
                <a:lnTo>
                  <a:pt x="2386903" y="2391569"/>
                </a:lnTo>
                <a:cubicBezTo>
                  <a:pt x="3223701" y="3195486"/>
                  <a:pt x="3223701" y="3195486"/>
                  <a:pt x="3223701" y="3195486"/>
                </a:cubicBezTo>
                <a:cubicBezTo>
                  <a:pt x="3248026" y="3216762"/>
                  <a:pt x="3248026" y="3256274"/>
                  <a:pt x="3226742" y="3280590"/>
                </a:cubicBezTo>
                <a:cubicBezTo>
                  <a:pt x="3214579" y="3292747"/>
                  <a:pt x="3199376" y="3298826"/>
                  <a:pt x="3181133" y="3298826"/>
                </a:cubicBezTo>
                <a:cubicBezTo>
                  <a:pt x="3165930" y="3298826"/>
                  <a:pt x="3150727" y="3292747"/>
                  <a:pt x="3138564" y="3280590"/>
                </a:cubicBezTo>
                <a:cubicBezTo>
                  <a:pt x="2503837" y="2672704"/>
                  <a:pt x="2265815" y="2444747"/>
                  <a:pt x="2176556" y="2359263"/>
                </a:cubicBezTo>
                <a:lnTo>
                  <a:pt x="2163423" y="2346685"/>
                </a:lnTo>
                <a:lnTo>
                  <a:pt x="2062986" y="2421836"/>
                </a:lnTo>
                <a:cubicBezTo>
                  <a:pt x="1851804" y="2564593"/>
                  <a:pt x="1597222" y="2647950"/>
                  <a:pt x="1323182" y="2647950"/>
                </a:cubicBezTo>
                <a:cubicBezTo>
                  <a:pt x="592409" y="2647950"/>
                  <a:pt x="0" y="2055186"/>
                  <a:pt x="0" y="1323975"/>
                </a:cubicBezTo>
                <a:cubicBezTo>
                  <a:pt x="0" y="592764"/>
                  <a:pt x="592409" y="0"/>
                  <a:pt x="132318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nvGrpSpPr>
          <p:cNvPr id="21" name="Group 20"/>
          <p:cNvGrpSpPr/>
          <p:nvPr/>
        </p:nvGrpSpPr>
        <p:grpSpPr>
          <a:xfrm>
            <a:off x="511198" y="3637647"/>
            <a:ext cx="345705" cy="296863"/>
            <a:chOff x="-1314451" y="4422775"/>
            <a:chExt cx="719139" cy="617538"/>
          </a:xfrm>
          <a:solidFill>
            <a:schemeClr val="bg1"/>
          </a:solidFill>
        </p:grpSpPr>
        <p:sp>
          <p:nvSpPr>
            <p:cNvPr id="92" name="Freeform: Shape 91"/>
            <p:cNvSpPr>
              <a:spLocks/>
            </p:cNvSpPr>
            <p:nvPr/>
          </p:nvSpPr>
          <p:spPr bwMode="auto">
            <a:xfrm>
              <a:off x="-1314451" y="4591050"/>
              <a:ext cx="420688" cy="449263"/>
            </a:xfrm>
            <a:custGeom>
              <a:avLst/>
              <a:gdLst>
                <a:gd name="connsiteX0" fmla="*/ 210345 w 420688"/>
                <a:gd name="connsiteY0" fmla="*/ 19050 h 449263"/>
                <a:gd name="connsiteX1" fmla="*/ 17463 w 420688"/>
                <a:gd name="connsiteY1" fmla="*/ 203216 h 449263"/>
                <a:gd name="connsiteX2" fmla="*/ 68119 w 420688"/>
                <a:gd name="connsiteY2" fmla="*/ 329223 h 449263"/>
                <a:gd name="connsiteX3" fmla="*/ 73964 w 420688"/>
                <a:gd name="connsiteY3" fmla="*/ 335039 h 449263"/>
                <a:gd name="connsiteX4" fmla="*/ 73964 w 420688"/>
                <a:gd name="connsiteY4" fmla="*/ 342793 h 449263"/>
                <a:gd name="connsiteX5" fmla="*/ 60326 w 420688"/>
                <a:gd name="connsiteY5" fmla="*/ 422275 h 449263"/>
                <a:gd name="connsiteX6" fmla="*/ 120723 w 420688"/>
                <a:gd name="connsiteY6" fmla="*/ 379626 h 449263"/>
                <a:gd name="connsiteX7" fmla="*/ 128516 w 420688"/>
                <a:gd name="connsiteY7" fmla="*/ 371872 h 449263"/>
                <a:gd name="connsiteX8" fmla="*/ 138258 w 420688"/>
                <a:gd name="connsiteY8" fmla="*/ 375749 h 449263"/>
                <a:gd name="connsiteX9" fmla="*/ 210345 w 420688"/>
                <a:gd name="connsiteY9" fmla="*/ 389319 h 449263"/>
                <a:gd name="connsiteX10" fmla="*/ 403226 w 420688"/>
                <a:gd name="connsiteY10" fmla="*/ 205154 h 449263"/>
                <a:gd name="connsiteX11" fmla="*/ 210345 w 420688"/>
                <a:gd name="connsiteY11" fmla="*/ 19050 h 449263"/>
                <a:gd name="connsiteX12" fmla="*/ 210344 w 420688"/>
                <a:gd name="connsiteY12" fmla="*/ 0 h 449263"/>
                <a:gd name="connsiteX13" fmla="*/ 420688 w 420688"/>
                <a:gd name="connsiteY13" fmla="*/ 204211 h 449263"/>
                <a:gd name="connsiteX14" fmla="*/ 210344 w 420688"/>
                <a:gd name="connsiteY14" fmla="*/ 406476 h 449263"/>
                <a:gd name="connsiteX15" fmla="*/ 134387 w 420688"/>
                <a:gd name="connsiteY15" fmla="*/ 392862 h 449263"/>
                <a:gd name="connsiteX16" fmla="*/ 27267 w 420688"/>
                <a:gd name="connsiteY16" fmla="*/ 449263 h 449263"/>
                <a:gd name="connsiteX17" fmla="*/ 56481 w 420688"/>
                <a:gd name="connsiteY17" fmla="*/ 342296 h 449263"/>
                <a:gd name="connsiteX18" fmla="*/ 0 w 420688"/>
                <a:gd name="connsiteY18" fmla="*/ 204211 h 449263"/>
                <a:gd name="connsiteX19" fmla="*/ 210344 w 420688"/>
                <a:gd name="connsiteY19" fmla="*/ 0 h 449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0688" h="449263">
                  <a:moveTo>
                    <a:pt x="210345" y="19050"/>
                  </a:moveTo>
                  <a:cubicBezTo>
                    <a:pt x="103188" y="19050"/>
                    <a:pt x="17463" y="102409"/>
                    <a:pt x="17463" y="203216"/>
                  </a:cubicBezTo>
                  <a:cubicBezTo>
                    <a:pt x="17463" y="249741"/>
                    <a:pt x="34998" y="294329"/>
                    <a:pt x="68119" y="329223"/>
                  </a:cubicBezTo>
                  <a:cubicBezTo>
                    <a:pt x="68119" y="329223"/>
                    <a:pt x="68119" y="329223"/>
                    <a:pt x="73964" y="335039"/>
                  </a:cubicBezTo>
                  <a:cubicBezTo>
                    <a:pt x="73964" y="335039"/>
                    <a:pt x="73964" y="335039"/>
                    <a:pt x="73964" y="342793"/>
                  </a:cubicBezTo>
                  <a:cubicBezTo>
                    <a:pt x="72015" y="375749"/>
                    <a:pt x="68119" y="400951"/>
                    <a:pt x="60326" y="422275"/>
                  </a:cubicBezTo>
                  <a:cubicBezTo>
                    <a:pt x="85653" y="412582"/>
                    <a:pt x="107085" y="393197"/>
                    <a:pt x="120723" y="379626"/>
                  </a:cubicBezTo>
                  <a:cubicBezTo>
                    <a:pt x="120723" y="379626"/>
                    <a:pt x="120723" y="379626"/>
                    <a:pt x="128516" y="371872"/>
                  </a:cubicBezTo>
                  <a:cubicBezTo>
                    <a:pt x="128516" y="371872"/>
                    <a:pt x="128516" y="371872"/>
                    <a:pt x="138258" y="375749"/>
                  </a:cubicBezTo>
                  <a:cubicBezTo>
                    <a:pt x="161637" y="385442"/>
                    <a:pt x="185017" y="389319"/>
                    <a:pt x="210345" y="389319"/>
                  </a:cubicBezTo>
                  <a:cubicBezTo>
                    <a:pt x="315553" y="389319"/>
                    <a:pt x="403226" y="305960"/>
                    <a:pt x="403226" y="205154"/>
                  </a:cubicBezTo>
                  <a:cubicBezTo>
                    <a:pt x="403226" y="102409"/>
                    <a:pt x="315553" y="19050"/>
                    <a:pt x="210345" y="19050"/>
                  </a:cubicBezTo>
                  <a:close/>
                  <a:moveTo>
                    <a:pt x="210344" y="0"/>
                  </a:moveTo>
                  <a:cubicBezTo>
                    <a:pt x="325254" y="0"/>
                    <a:pt x="420688" y="91409"/>
                    <a:pt x="420688" y="204211"/>
                  </a:cubicBezTo>
                  <a:cubicBezTo>
                    <a:pt x="420688" y="317013"/>
                    <a:pt x="327202" y="406476"/>
                    <a:pt x="210344" y="406476"/>
                  </a:cubicBezTo>
                  <a:cubicBezTo>
                    <a:pt x="183077" y="406476"/>
                    <a:pt x="157758" y="402587"/>
                    <a:pt x="134387" y="392862"/>
                  </a:cubicBezTo>
                  <a:cubicBezTo>
                    <a:pt x="109067" y="416201"/>
                    <a:pt x="68167" y="449263"/>
                    <a:pt x="27267" y="449263"/>
                  </a:cubicBezTo>
                  <a:cubicBezTo>
                    <a:pt x="48691" y="425925"/>
                    <a:pt x="54534" y="377303"/>
                    <a:pt x="56481" y="342296"/>
                  </a:cubicBezTo>
                  <a:cubicBezTo>
                    <a:pt x="21424" y="305343"/>
                    <a:pt x="0" y="256722"/>
                    <a:pt x="0" y="204211"/>
                  </a:cubicBezTo>
                  <a:cubicBezTo>
                    <a:pt x="0" y="91409"/>
                    <a:pt x="93486" y="0"/>
                    <a:pt x="2103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5" name="Freeform 7"/>
            <p:cNvSpPr>
              <a:spLocks/>
            </p:cNvSpPr>
            <p:nvPr/>
          </p:nvSpPr>
          <p:spPr bwMode="auto">
            <a:xfrm>
              <a:off x="-1009650" y="4422775"/>
              <a:ext cx="414338" cy="463550"/>
            </a:xfrm>
            <a:custGeom>
              <a:avLst/>
              <a:gdLst>
                <a:gd name="T0" fmla="*/ 197 w 212"/>
                <a:gd name="T1" fmla="*/ 232 h 239"/>
                <a:gd name="T2" fmla="*/ 184 w 212"/>
                <a:gd name="T3" fmla="*/ 182 h 239"/>
                <a:gd name="T4" fmla="*/ 212 w 212"/>
                <a:gd name="T5" fmla="*/ 109 h 239"/>
                <a:gd name="T6" fmla="*/ 100 w 212"/>
                <a:gd name="T7" fmla="*/ 0 h 239"/>
                <a:gd name="T8" fmla="*/ 1 w 212"/>
                <a:gd name="T9" fmla="*/ 57 h 239"/>
                <a:gd name="T10" fmla="*/ 2 w 212"/>
                <a:gd name="T11" fmla="*/ 63 h 239"/>
                <a:gd name="T12" fmla="*/ 8 w 212"/>
                <a:gd name="T13" fmla="*/ 61 h 239"/>
                <a:gd name="T14" fmla="*/ 99 w 212"/>
                <a:gd name="T15" fmla="*/ 9 h 239"/>
                <a:gd name="T16" fmla="*/ 203 w 212"/>
                <a:gd name="T17" fmla="*/ 109 h 239"/>
                <a:gd name="T18" fmla="*/ 176 w 212"/>
                <a:gd name="T19" fmla="*/ 177 h 239"/>
                <a:gd name="T20" fmla="*/ 174 w 212"/>
                <a:gd name="T21" fmla="*/ 178 h 239"/>
                <a:gd name="T22" fmla="*/ 174 w 212"/>
                <a:gd name="T23" fmla="*/ 180 h 239"/>
                <a:gd name="T24" fmla="*/ 184 w 212"/>
                <a:gd name="T25" fmla="*/ 229 h 239"/>
                <a:gd name="T26" fmla="*/ 142 w 212"/>
                <a:gd name="T27" fmla="*/ 203 h 239"/>
                <a:gd name="T28" fmla="*/ 140 w 212"/>
                <a:gd name="T29" fmla="*/ 201 h 239"/>
                <a:gd name="T30" fmla="*/ 138 w 212"/>
                <a:gd name="T31" fmla="*/ 202 h 239"/>
                <a:gd name="T32" fmla="*/ 100 w 212"/>
                <a:gd name="T33" fmla="*/ 209 h 239"/>
                <a:gd name="T34" fmla="*/ 95 w 212"/>
                <a:gd name="T35" fmla="*/ 214 h 239"/>
                <a:gd name="T36" fmla="*/ 100 w 212"/>
                <a:gd name="T37" fmla="*/ 218 h 239"/>
                <a:gd name="T38" fmla="*/ 138 w 212"/>
                <a:gd name="T39" fmla="*/ 211 h 239"/>
                <a:gd name="T40" fmla="*/ 194 w 212"/>
                <a:gd name="T41" fmla="*/ 239 h 239"/>
                <a:gd name="T42" fmla="*/ 204 w 212"/>
                <a:gd name="T43" fmla="*/ 239 h 239"/>
                <a:gd name="T44" fmla="*/ 197 w 212"/>
                <a:gd name="T45" fmla="*/ 232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239">
                  <a:moveTo>
                    <a:pt x="197" y="232"/>
                  </a:moveTo>
                  <a:cubicBezTo>
                    <a:pt x="189" y="224"/>
                    <a:pt x="184" y="206"/>
                    <a:pt x="184" y="182"/>
                  </a:cubicBezTo>
                  <a:cubicBezTo>
                    <a:pt x="202" y="162"/>
                    <a:pt x="212" y="136"/>
                    <a:pt x="212" y="109"/>
                  </a:cubicBezTo>
                  <a:cubicBezTo>
                    <a:pt x="212" y="49"/>
                    <a:pt x="162" y="0"/>
                    <a:pt x="100" y="0"/>
                  </a:cubicBezTo>
                  <a:cubicBezTo>
                    <a:pt x="58" y="0"/>
                    <a:pt x="20" y="22"/>
                    <a:pt x="1" y="57"/>
                  </a:cubicBezTo>
                  <a:cubicBezTo>
                    <a:pt x="0" y="59"/>
                    <a:pt x="0" y="62"/>
                    <a:pt x="2" y="63"/>
                  </a:cubicBezTo>
                  <a:cubicBezTo>
                    <a:pt x="4" y="64"/>
                    <a:pt x="7" y="63"/>
                    <a:pt x="8" y="61"/>
                  </a:cubicBezTo>
                  <a:cubicBezTo>
                    <a:pt x="26" y="29"/>
                    <a:pt x="62" y="9"/>
                    <a:pt x="99" y="9"/>
                  </a:cubicBezTo>
                  <a:cubicBezTo>
                    <a:pt x="156" y="9"/>
                    <a:pt x="203" y="54"/>
                    <a:pt x="203" y="109"/>
                  </a:cubicBezTo>
                  <a:cubicBezTo>
                    <a:pt x="203" y="134"/>
                    <a:pt x="193" y="158"/>
                    <a:pt x="176" y="177"/>
                  </a:cubicBezTo>
                  <a:cubicBezTo>
                    <a:pt x="174" y="178"/>
                    <a:pt x="174" y="178"/>
                    <a:pt x="174" y="178"/>
                  </a:cubicBezTo>
                  <a:cubicBezTo>
                    <a:pt x="174" y="180"/>
                    <a:pt x="174" y="180"/>
                    <a:pt x="174" y="180"/>
                  </a:cubicBezTo>
                  <a:cubicBezTo>
                    <a:pt x="175" y="196"/>
                    <a:pt x="177" y="215"/>
                    <a:pt x="184" y="229"/>
                  </a:cubicBezTo>
                  <a:cubicBezTo>
                    <a:pt x="168" y="225"/>
                    <a:pt x="151" y="212"/>
                    <a:pt x="142" y="203"/>
                  </a:cubicBezTo>
                  <a:cubicBezTo>
                    <a:pt x="140" y="201"/>
                    <a:pt x="140" y="201"/>
                    <a:pt x="140" y="201"/>
                  </a:cubicBezTo>
                  <a:cubicBezTo>
                    <a:pt x="138" y="202"/>
                    <a:pt x="138" y="202"/>
                    <a:pt x="138" y="202"/>
                  </a:cubicBezTo>
                  <a:cubicBezTo>
                    <a:pt x="126" y="207"/>
                    <a:pt x="113" y="209"/>
                    <a:pt x="100" y="209"/>
                  </a:cubicBezTo>
                  <a:cubicBezTo>
                    <a:pt x="97" y="209"/>
                    <a:pt x="95" y="211"/>
                    <a:pt x="95" y="214"/>
                  </a:cubicBezTo>
                  <a:cubicBezTo>
                    <a:pt x="95" y="216"/>
                    <a:pt x="97" y="218"/>
                    <a:pt x="100" y="218"/>
                  </a:cubicBezTo>
                  <a:cubicBezTo>
                    <a:pt x="113" y="218"/>
                    <a:pt x="126" y="216"/>
                    <a:pt x="138" y="211"/>
                  </a:cubicBezTo>
                  <a:cubicBezTo>
                    <a:pt x="153" y="224"/>
                    <a:pt x="173" y="239"/>
                    <a:pt x="194" y="239"/>
                  </a:cubicBezTo>
                  <a:cubicBezTo>
                    <a:pt x="204" y="239"/>
                    <a:pt x="204" y="239"/>
                    <a:pt x="204" y="239"/>
                  </a:cubicBezTo>
                  <a:lnTo>
                    <a:pt x="197"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
            <p:cNvSpPr>
              <a:spLocks/>
            </p:cNvSpPr>
            <p:nvPr/>
          </p:nvSpPr>
          <p:spPr bwMode="auto">
            <a:xfrm>
              <a:off x="-879475" y="4606925"/>
              <a:ext cx="38100" cy="41275"/>
            </a:xfrm>
            <a:custGeom>
              <a:avLst/>
              <a:gdLst>
                <a:gd name="T0" fmla="*/ 10 w 20"/>
                <a:gd name="T1" fmla="*/ 0 h 21"/>
                <a:gd name="T2" fmla="*/ 0 w 20"/>
                <a:gd name="T3" fmla="*/ 11 h 21"/>
                <a:gd name="T4" fmla="*/ 10 w 20"/>
                <a:gd name="T5" fmla="*/ 21 h 21"/>
                <a:gd name="T6" fmla="*/ 20 w 20"/>
                <a:gd name="T7" fmla="*/ 11 h 21"/>
                <a:gd name="T8" fmla="*/ 10 w 20"/>
                <a:gd name="T9" fmla="*/ 0 h 21"/>
              </a:gdLst>
              <a:ahLst/>
              <a:cxnLst>
                <a:cxn ang="0">
                  <a:pos x="T0" y="T1"/>
                </a:cxn>
                <a:cxn ang="0">
                  <a:pos x="T2" y="T3"/>
                </a:cxn>
                <a:cxn ang="0">
                  <a:pos x="T4" y="T5"/>
                </a:cxn>
                <a:cxn ang="0">
                  <a:pos x="T6" y="T7"/>
                </a:cxn>
                <a:cxn ang="0">
                  <a:pos x="T8" y="T9"/>
                </a:cxn>
              </a:cxnLst>
              <a:rect l="0" t="0" r="r" b="b"/>
              <a:pathLst>
                <a:path w="20" h="21">
                  <a:moveTo>
                    <a:pt x="10" y="0"/>
                  </a:moveTo>
                  <a:cubicBezTo>
                    <a:pt x="4" y="0"/>
                    <a:pt x="0" y="5"/>
                    <a:pt x="0" y="11"/>
                  </a:cubicBezTo>
                  <a:cubicBezTo>
                    <a:pt x="0" y="17"/>
                    <a:pt x="4" y="21"/>
                    <a:pt x="10" y="21"/>
                  </a:cubicBezTo>
                  <a:cubicBezTo>
                    <a:pt x="16" y="21"/>
                    <a:pt x="20" y="16"/>
                    <a:pt x="20" y="11"/>
                  </a:cubicBezTo>
                  <a:cubicBezTo>
                    <a:pt x="20" y="5"/>
                    <a:pt x="16"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9"/>
            <p:cNvSpPr>
              <a:spLocks/>
            </p:cNvSpPr>
            <p:nvPr/>
          </p:nvSpPr>
          <p:spPr bwMode="auto">
            <a:xfrm>
              <a:off x="-817563" y="4606925"/>
              <a:ext cx="41275" cy="41275"/>
            </a:xfrm>
            <a:custGeom>
              <a:avLst/>
              <a:gdLst>
                <a:gd name="T0" fmla="*/ 10 w 21"/>
                <a:gd name="T1" fmla="*/ 0 h 21"/>
                <a:gd name="T2" fmla="*/ 0 w 21"/>
                <a:gd name="T3" fmla="*/ 11 h 21"/>
                <a:gd name="T4" fmla="*/ 10 w 21"/>
                <a:gd name="T5" fmla="*/ 21 h 21"/>
                <a:gd name="T6" fmla="*/ 21 w 21"/>
                <a:gd name="T7" fmla="*/ 11 h 21"/>
                <a:gd name="T8" fmla="*/ 10 w 21"/>
                <a:gd name="T9" fmla="*/ 0 h 21"/>
              </a:gdLst>
              <a:ahLst/>
              <a:cxnLst>
                <a:cxn ang="0">
                  <a:pos x="T0" y="T1"/>
                </a:cxn>
                <a:cxn ang="0">
                  <a:pos x="T2" y="T3"/>
                </a:cxn>
                <a:cxn ang="0">
                  <a:pos x="T4" y="T5"/>
                </a:cxn>
                <a:cxn ang="0">
                  <a:pos x="T6" y="T7"/>
                </a:cxn>
                <a:cxn ang="0">
                  <a:pos x="T8" y="T9"/>
                </a:cxn>
              </a:cxnLst>
              <a:rect l="0" t="0" r="r" b="b"/>
              <a:pathLst>
                <a:path w="21" h="21">
                  <a:moveTo>
                    <a:pt x="10" y="0"/>
                  </a:moveTo>
                  <a:cubicBezTo>
                    <a:pt x="4" y="0"/>
                    <a:pt x="0" y="5"/>
                    <a:pt x="0" y="11"/>
                  </a:cubicBezTo>
                  <a:cubicBezTo>
                    <a:pt x="0" y="17"/>
                    <a:pt x="5" y="21"/>
                    <a:pt x="10" y="21"/>
                  </a:cubicBezTo>
                  <a:cubicBezTo>
                    <a:pt x="16" y="21"/>
                    <a:pt x="21" y="16"/>
                    <a:pt x="21" y="11"/>
                  </a:cubicBezTo>
                  <a:cubicBezTo>
                    <a:pt x="21" y="5"/>
                    <a:pt x="16"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p:cNvSpPr>
              <a:spLocks/>
            </p:cNvSpPr>
            <p:nvPr/>
          </p:nvSpPr>
          <p:spPr bwMode="auto">
            <a:xfrm>
              <a:off x="-755650" y="4606925"/>
              <a:ext cx="41275" cy="41275"/>
            </a:xfrm>
            <a:custGeom>
              <a:avLst/>
              <a:gdLst>
                <a:gd name="T0" fmla="*/ 11 w 21"/>
                <a:gd name="T1" fmla="*/ 0 h 21"/>
                <a:gd name="T2" fmla="*/ 0 w 21"/>
                <a:gd name="T3" fmla="*/ 11 h 21"/>
                <a:gd name="T4" fmla="*/ 11 w 21"/>
                <a:gd name="T5" fmla="*/ 21 h 21"/>
                <a:gd name="T6" fmla="*/ 21 w 21"/>
                <a:gd name="T7" fmla="*/ 11 h 21"/>
                <a:gd name="T8" fmla="*/ 11 w 21"/>
                <a:gd name="T9" fmla="*/ 0 h 21"/>
              </a:gdLst>
              <a:ahLst/>
              <a:cxnLst>
                <a:cxn ang="0">
                  <a:pos x="T0" y="T1"/>
                </a:cxn>
                <a:cxn ang="0">
                  <a:pos x="T2" y="T3"/>
                </a:cxn>
                <a:cxn ang="0">
                  <a:pos x="T4" y="T5"/>
                </a:cxn>
                <a:cxn ang="0">
                  <a:pos x="T6" y="T7"/>
                </a:cxn>
                <a:cxn ang="0">
                  <a:pos x="T8" y="T9"/>
                </a:cxn>
              </a:cxnLst>
              <a:rect l="0" t="0" r="r" b="b"/>
              <a:pathLst>
                <a:path w="21" h="21">
                  <a:moveTo>
                    <a:pt x="11" y="0"/>
                  </a:moveTo>
                  <a:cubicBezTo>
                    <a:pt x="5" y="0"/>
                    <a:pt x="0" y="5"/>
                    <a:pt x="0" y="11"/>
                  </a:cubicBezTo>
                  <a:cubicBezTo>
                    <a:pt x="0" y="17"/>
                    <a:pt x="5" y="21"/>
                    <a:pt x="11" y="21"/>
                  </a:cubicBezTo>
                  <a:cubicBezTo>
                    <a:pt x="17" y="21"/>
                    <a:pt x="21" y="16"/>
                    <a:pt x="21" y="11"/>
                  </a:cubicBezTo>
                  <a:cubicBezTo>
                    <a:pt x="21" y="5"/>
                    <a:pt x="16"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p:cNvSpPr>
              <a:spLocks/>
            </p:cNvSpPr>
            <p:nvPr/>
          </p:nvSpPr>
          <p:spPr bwMode="auto">
            <a:xfrm>
              <a:off x="-1155700" y="4706938"/>
              <a:ext cx="100013" cy="112713"/>
            </a:xfrm>
            <a:custGeom>
              <a:avLst/>
              <a:gdLst>
                <a:gd name="T0" fmla="*/ 0 w 51"/>
                <a:gd name="T1" fmla="*/ 11 h 58"/>
                <a:gd name="T2" fmla="*/ 5 w 51"/>
                <a:gd name="T3" fmla="*/ 7 h 58"/>
                <a:gd name="T4" fmla="*/ 11 w 51"/>
                <a:gd name="T5" fmla="*/ 4 h 58"/>
                <a:gd name="T6" fmla="*/ 17 w 51"/>
                <a:gd name="T7" fmla="*/ 1 h 58"/>
                <a:gd name="T8" fmla="*/ 25 w 51"/>
                <a:gd name="T9" fmla="*/ 0 h 58"/>
                <a:gd name="T10" fmla="*/ 36 w 51"/>
                <a:gd name="T11" fmla="*/ 2 h 58"/>
                <a:gd name="T12" fmla="*/ 44 w 51"/>
                <a:gd name="T13" fmla="*/ 6 h 58"/>
                <a:gd name="T14" fmla="*/ 49 w 51"/>
                <a:gd name="T15" fmla="*/ 14 h 58"/>
                <a:gd name="T16" fmla="*/ 51 w 51"/>
                <a:gd name="T17" fmla="*/ 23 h 58"/>
                <a:gd name="T18" fmla="*/ 50 w 51"/>
                <a:gd name="T19" fmla="*/ 32 h 58"/>
                <a:gd name="T20" fmla="*/ 46 w 51"/>
                <a:gd name="T21" fmla="*/ 39 h 58"/>
                <a:gd name="T22" fmla="*/ 41 w 51"/>
                <a:gd name="T23" fmla="*/ 44 h 58"/>
                <a:gd name="T24" fmla="*/ 35 w 51"/>
                <a:gd name="T25" fmla="*/ 48 h 58"/>
                <a:gd name="T26" fmla="*/ 31 w 51"/>
                <a:gd name="T27" fmla="*/ 52 h 58"/>
                <a:gd name="T28" fmla="*/ 28 w 51"/>
                <a:gd name="T29" fmla="*/ 55 h 58"/>
                <a:gd name="T30" fmla="*/ 27 w 51"/>
                <a:gd name="T31" fmla="*/ 58 h 58"/>
                <a:gd name="T32" fmla="*/ 19 w 51"/>
                <a:gd name="T33" fmla="*/ 58 h 58"/>
                <a:gd name="T34" fmla="*/ 18 w 51"/>
                <a:gd name="T35" fmla="*/ 51 h 58"/>
                <a:gd name="T36" fmla="*/ 19 w 51"/>
                <a:gd name="T37" fmla="*/ 47 h 58"/>
                <a:gd name="T38" fmla="*/ 23 w 51"/>
                <a:gd name="T39" fmla="*/ 44 h 58"/>
                <a:gd name="T40" fmla="*/ 29 w 51"/>
                <a:gd name="T41" fmla="*/ 40 h 58"/>
                <a:gd name="T42" fmla="*/ 34 w 51"/>
                <a:gd name="T43" fmla="*/ 36 h 58"/>
                <a:gd name="T44" fmla="*/ 38 w 51"/>
                <a:gd name="T45" fmla="*/ 31 h 58"/>
                <a:gd name="T46" fmla="*/ 39 w 51"/>
                <a:gd name="T47" fmla="*/ 23 h 58"/>
                <a:gd name="T48" fmla="*/ 38 w 51"/>
                <a:gd name="T49" fmla="*/ 18 h 58"/>
                <a:gd name="T50" fmla="*/ 35 w 51"/>
                <a:gd name="T51" fmla="*/ 14 h 58"/>
                <a:gd name="T52" fmla="*/ 30 w 51"/>
                <a:gd name="T53" fmla="*/ 11 h 58"/>
                <a:gd name="T54" fmla="*/ 24 w 51"/>
                <a:gd name="T55" fmla="*/ 10 h 58"/>
                <a:gd name="T56" fmla="*/ 17 w 51"/>
                <a:gd name="T57" fmla="*/ 11 h 58"/>
                <a:gd name="T58" fmla="*/ 12 w 51"/>
                <a:gd name="T59" fmla="*/ 14 h 58"/>
                <a:gd name="T60" fmla="*/ 8 w 51"/>
                <a:gd name="T61" fmla="*/ 16 h 58"/>
                <a:gd name="T62" fmla="*/ 6 w 51"/>
                <a:gd name="T63" fmla="*/ 17 h 58"/>
                <a:gd name="T64" fmla="*/ 3 w 51"/>
                <a:gd name="T65" fmla="*/ 16 h 58"/>
                <a:gd name="T66" fmla="*/ 0 w 51"/>
                <a:gd name="T67" fmla="*/ 1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58">
                  <a:moveTo>
                    <a:pt x="0" y="11"/>
                  </a:moveTo>
                  <a:cubicBezTo>
                    <a:pt x="2" y="10"/>
                    <a:pt x="3" y="8"/>
                    <a:pt x="5" y="7"/>
                  </a:cubicBezTo>
                  <a:cubicBezTo>
                    <a:pt x="7" y="6"/>
                    <a:pt x="9" y="4"/>
                    <a:pt x="11" y="4"/>
                  </a:cubicBezTo>
                  <a:cubicBezTo>
                    <a:pt x="13" y="3"/>
                    <a:pt x="15" y="2"/>
                    <a:pt x="17" y="1"/>
                  </a:cubicBezTo>
                  <a:cubicBezTo>
                    <a:pt x="20" y="0"/>
                    <a:pt x="23" y="0"/>
                    <a:pt x="25" y="0"/>
                  </a:cubicBezTo>
                  <a:cubicBezTo>
                    <a:pt x="29" y="0"/>
                    <a:pt x="33" y="1"/>
                    <a:pt x="36" y="2"/>
                  </a:cubicBezTo>
                  <a:cubicBezTo>
                    <a:pt x="39" y="3"/>
                    <a:pt x="42" y="4"/>
                    <a:pt x="44" y="6"/>
                  </a:cubicBezTo>
                  <a:cubicBezTo>
                    <a:pt x="46" y="8"/>
                    <a:pt x="48" y="11"/>
                    <a:pt x="49" y="14"/>
                  </a:cubicBezTo>
                  <a:cubicBezTo>
                    <a:pt x="51" y="16"/>
                    <a:pt x="51" y="20"/>
                    <a:pt x="51" y="23"/>
                  </a:cubicBezTo>
                  <a:cubicBezTo>
                    <a:pt x="51" y="27"/>
                    <a:pt x="51" y="30"/>
                    <a:pt x="50" y="32"/>
                  </a:cubicBezTo>
                  <a:cubicBezTo>
                    <a:pt x="49" y="35"/>
                    <a:pt x="47" y="37"/>
                    <a:pt x="46" y="39"/>
                  </a:cubicBezTo>
                  <a:cubicBezTo>
                    <a:pt x="44" y="41"/>
                    <a:pt x="43" y="43"/>
                    <a:pt x="41" y="44"/>
                  </a:cubicBezTo>
                  <a:cubicBezTo>
                    <a:pt x="39" y="46"/>
                    <a:pt x="37" y="47"/>
                    <a:pt x="35" y="48"/>
                  </a:cubicBezTo>
                  <a:cubicBezTo>
                    <a:pt x="34" y="50"/>
                    <a:pt x="32" y="51"/>
                    <a:pt x="31" y="52"/>
                  </a:cubicBezTo>
                  <a:cubicBezTo>
                    <a:pt x="30" y="53"/>
                    <a:pt x="29" y="53"/>
                    <a:pt x="28" y="55"/>
                  </a:cubicBezTo>
                  <a:cubicBezTo>
                    <a:pt x="27" y="58"/>
                    <a:pt x="27" y="58"/>
                    <a:pt x="27" y="58"/>
                  </a:cubicBezTo>
                  <a:cubicBezTo>
                    <a:pt x="19" y="58"/>
                    <a:pt x="19" y="58"/>
                    <a:pt x="19" y="58"/>
                  </a:cubicBezTo>
                  <a:cubicBezTo>
                    <a:pt x="18" y="51"/>
                    <a:pt x="18" y="51"/>
                    <a:pt x="18" y="51"/>
                  </a:cubicBezTo>
                  <a:cubicBezTo>
                    <a:pt x="18" y="49"/>
                    <a:pt x="19" y="49"/>
                    <a:pt x="19" y="47"/>
                  </a:cubicBezTo>
                  <a:cubicBezTo>
                    <a:pt x="20" y="46"/>
                    <a:pt x="22" y="45"/>
                    <a:pt x="23" y="44"/>
                  </a:cubicBezTo>
                  <a:cubicBezTo>
                    <a:pt x="25" y="43"/>
                    <a:pt x="27" y="42"/>
                    <a:pt x="29" y="40"/>
                  </a:cubicBezTo>
                  <a:cubicBezTo>
                    <a:pt x="31" y="39"/>
                    <a:pt x="32" y="38"/>
                    <a:pt x="34" y="36"/>
                  </a:cubicBezTo>
                  <a:cubicBezTo>
                    <a:pt x="35" y="35"/>
                    <a:pt x="37" y="33"/>
                    <a:pt x="38" y="31"/>
                  </a:cubicBezTo>
                  <a:cubicBezTo>
                    <a:pt x="39" y="29"/>
                    <a:pt x="39" y="26"/>
                    <a:pt x="39" y="23"/>
                  </a:cubicBezTo>
                  <a:cubicBezTo>
                    <a:pt x="39" y="21"/>
                    <a:pt x="39" y="19"/>
                    <a:pt x="38" y="18"/>
                  </a:cubicBezTo>
                  <a:cubicBezTo>
                    <a:pt x="37" y="16"/>
                    <a:pt x="36" y="14"/>
                    <a:pt x="35" y="14"/>
                  </a:cubicBezTo>
                  <a:cubicBezTo>
                    <a:pt x="34" y="12"/>
                    <a:pt x="32" y="12"/>
                    <a:pt x="30" y="11"/>
                  </a:cubicBezTo>
                  <a:cubicBezTo>
                    <a:pt x="28" y="10"/>
                    <a:pt x="26" y="10"/>
                    <a:pt x="24" y="10"/>
                  </a:cubicBezTo>
                  <a:cubicBezTo>
                    <a:pt x="21" y="10"/>
                    <a:pt x="19" y="10"/>
                    <a:pt x="17" y="11"/>
                  </a:cubicBezTo>
                  <a:cubicBezTo>
                    <a:pt x="15" y="12"/>
                    <a:pt x="13" y="13"/>
                    <a:pt x="12" y="14"/>
                  </a:cubicBezTo>
                  <a:cubicBezTo>
                    <a:pt x="10" y="14"/>
                    <a:pt x="9" y="15"/>
                    <a:pt x="8" y="16"/>
                  </a:cubicBezTo>
                  <a:cubicBezTo>
                    <a:pt x="7" y="17"/>
                    <a:pt x="7" y="17"/>
                    <a:pt x="6" y="17"/>
                  </a:cubicBezTo>
                  <a:cubicBezTo>
                    <a:pt x="5" y="17"/>
                    <a:pt x="4" y="17"/>
                    <a:pt x="3" y="16"/>
                  </a:cubicBezTo>
                  <a:lnTo>
                    <a:pt x="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2"/>
            <p:cNvSpPr>
              <a:spLocks/>
            </p:cNvSpPr>
            <p:nvPr/>
          </p:nvSpPr>
          <p:spPr bwMode="auto">
            <a:xfrm>
              <a:off x="-1125538" y="4857750"/>
              <a:ext cx="30163" cy="28575"/>
            </a:xfrm>
            <a:custGeom>
              <a:avLst/>
              <a:gdLst>
                <a:gd name="T0" fmla="*/ 0 w 16"/>
                <a:gd name="T1" fmla="*/ 8 h 15"/>
                <a:gd name="T2" fmla="*/ 0 w 16"/>
                <a:gd name="T3" fmla="*/ 4 h 15"/>
                <a:gd name="T4" fmla="*/ 2 w 16"/>
                <a:gd name="T5" fmla="*/ 2 h 15"/>
                <a:gd name="T6" fmla="*/ 4 w 16"/>
                <a:gd name="T7" fmla="*/ 0 h 15"/>
                <a:gd name="T8" fmla="*/ 8 w 16"/>
                <a:gd name="T9" fmla="*/ 0 h 15"/>
                <a:gd name="T10" fmla="*/ 11 w 16"/>
                <a:gd name="T11" fmla="*/ 0 h 15"/>
                <a:gd name="T12" fmla="*/ 13 w 16"/>
                <a:gd name="T13" fmla="*/ 2 h 15"/>
                <a:gd name="T14" fmla="*/ 15 w 16"/>
                <a:gd name="T15" fmla="*/ 4 h 15"/>
                <a:gd name="T16" fmla="*/ 16 w 16"/>
                <a:gd name="T17" fmla="*/ 8 h 15"/>
                <a:gd name="T18" fmla="*/ 15 w 16"/>
                <a:gd name="T19" fmla="*/ 11 h 15"/>
                <a:gd name="T20" fmla="*/ 13 w 16"/>
                <a:gd name="T21" fmla="*/ 13 h 15"/>
                <a:gd name="T22" fmla="*/ 11 w 16"/>
                <a:gd name="T23" fmla="*/ 15 h 15"/>
                <a:gd name="T24" fmla="*/ 8 w 16"/>
                <a:gd name="T25" fmla="*/ 15 h 15"/>
                <a:gd name="T26" fmla="*/ 4 w 16"/>
                <a:gd name="T27" fmla="*/ 15 h 15"/>
                <a:gd name="T28" fmla="*/ 2 w 16"/>
                <a:gd name="T29" fmla="*/ 13 h 15"/>
                <a:gd name="T30" fmla="*/ 0 w 16"/>
                <a:gd name="T31" fmla="*/ 11 h 15"/>
                <a:gd name="T32" fmla="*/ 0 w 16"/>
                <a:gd name="T33"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15">
                  <a:moveTo>
                    <a:pt x="0" y="8"/>
                  </a:moveTo>
                  <a:cubicBezTo>
                    <a:pt x="0" y="6"/>
                    <a:pt x="0" y="6"/>
                    <a:pt x="0" y="4"/>
                  </a:cubicBezTo>
                  <a:cubicBezTo>
                    <a:pt x="1" y="4"/>
                    <a:pt x="1" y="3"/>
                    <a:pt x="2" y="2"/>
                  </a:cubicBezTo>
                  <a:cubicBezTo>
                    <a:pt x="3" y="1"/>
                    <a:pt x="4" y="1"/>
                    <a:pt x="4" y="0"/>
                  </a:cubicBezTo>
                  <a:cubicBezTo>
                    <a:pt x="5" y="0"/>
                    <a:pt x="6" y="0"/>
                    <a:pt x="8" y="0"/>
                  </a:cubicBezTo>
                  <a:cubicBezTo>
                    <a:pt x="9" y="0"/>
                    <a:pt x="10" y="0"/>
                    <a:pt x="11" y="0"/>
                  </a:cubicBezTo>
                  <a:cubicBezTo>
                    <a:pt x="12" y="1"/>
                    <a:pt x="12" y="1"/>
                    <a:pt x="13" y="2"/>
                  </a:cubicBezTo>
                  <a:cubicBezTo>
                    <a:pt x="14" y="3"/>
                    <a:pt x="14" y="4"/>
                    <a:pt x="15" y="4"/>
                  </a:cubicBezTo>
                  <a:cubicBezTo>
                    <a:pt x="15" y="5"/>
                    <a:pt x="16" y="6"/>
                    <a:pt x="16" y="8"/>
                  </a:cubicBezTo>
                  <a:cubicBezTo>
                    <a:pt x="16" y="9"/>
                    <a:pt x="15" y="10"/>
                    <a:pt x="15" y="11"/>
                  </a:cubicBezTo>
                  <a:cubicBezTo>
                    <a:pt x="14" y="12"/>
                    <a:pt x="14" y="12"/>
                    <a:pt x="13" y="13"/>
                  </a:cubicBezTo>
                  <a:cubicBezTo>
                    <a:pt x="12" y="14"/>
                    <a:pt x="12" y="14"/>
                    <a:pt x="11" y="15"/>
                  </a:cubicBezTo>
                  <a:cubicBezTo>
                    <a:pt x="10" y="15"/>
                    <a:pt x="9" y="15"/>
                    <a:pt x="8" y="15"/>
                  </a:cubicBezTo>
                  <a:cubicBezTo>
                    <a:pt x="6" y="15"/>
                    <a:pt x="6" y="15"/>
                    <a:pt x="4" y="15"/>
                  </a:cubicBezTo>
                  <a:cubicBezTo>
                    <a:pt x="4" y="14"/>
                    <a:pt x="3" y="14"/>
                    <a:pt x="2" y="13"/>
                  </a:cubicBezTo>
                  <a:cubicBezTo>
                    <a:pt x="1" y="12"/>
                    <a:pt x="1" y="12"/>
                    <a:pt x="0" y="11"/>
                  </a:cubicBezTo>
                  <a:cubicBezTo>
                    <a:pt x="0" y="10"/>
                    <a:pt x="0" y="8"/>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3" name="Freeform 83"/>
          <p:cNvSpPr>
            <a:spLocks/>
          </p:cNvSpPr>
          <p:nvPr/>
        </p:nvSpPr>
        <p:spPr bwMode="auto">
          <a:xfrm>
            <a:off x="568778" y="3235556"/>
            <a:ext cx="230545" cy="303484"/>
          </a:xfrm>
          <a:custGeom>
            <a:avLst/>
            <a:gdLst>
              <a:gd name="connsiteX0" fmla="*/ 97586 w 427721"/>
              <a:gd name="connsiteY0" fmla="*/ 425633 h 563042"/>
              <a:gd name="connsiteX1" fmla="*/ 330135 w 427721"/>
              <a:gd name="connsiteY1" fmla="*/ 425633 h 563042"/>
              <a:gd name="connsiteX2" fmla="*/ 340202 w 427721"/>
              <a:gd name="connsiteY2" fmla="*/ 435788 h 563042"/>
              <a:gd name="connsiteX3" fmla="*/ 330135 w 427721"/>
              <a:gd name="connsiteY3" fmla="*/ 445943 h 563042"/>
              <a:gd name="connsiteX4" fmla="*/ 97586 w 427721"/>
              <a:gd name="connsiteY4" fmla="*/ 445943 h 563042"/>
              <a:gd name="connsiteX5" fmla="*/ 87519 w 427721"/>
              <a:gd name="connsiteY5" fmla="*/ 435788 h 563042"/>
              <a:gd name="connsiteX6" fmla="*/ 97586 w 427721"/>
              <a:gd name="connsiteY6" fmla="*/ 425633 h 563042"/>
              <a:gd name="connsiteX7" fmla="*/ 97586 w 427721"/>
              <a:gd name="connsiteY7" fmla="*/ 377365 h 563042"/>
              <a:gd name="connsiteX8" fmla="*/ 330135 w 427721"/>
              <a:gd name="connsiteY8" fmla="*/ 377365 h 563042"/>
              <a:gd name="connsiteX9" fmla="*/ 340202 w 427721"/>
              <a:gd name="connsiteY9" fmla="*/ 387388 h 563042"/>
              <a:gd name="connsiteX10" fmla="*/ 330135 w 427721"/>
              <a:gd name="connsiteY10" fmla="*/ 397411 h 563042"/>
              <a:gd name="connsiteX11" fmla="*/ 97586 w 427721"/>
              <a:gd name="connsiteY11" fmla="*/ 397411 h 563042"/>
              <a:gd name="connsiteX12" fmla="*/ 87519 w 427721"/>
              <a:gd name="connsiteY12" fmla="*/ 387388 h 563042"/>
              <a:gd name="connsiteX13" fmla="*/ 97586 w 427721"/>
              <a:gd name="connsiteY13" fmla="*/ 377365 h 563042"/>
              <a:gd name="connsiteX14" fmla="*/ 97586 w 427721"/>
              <a:gd name="connsiteY14" fmla="*/ 332790 h 563042"/>
              <a:gd name="connsiteX15" fmla="*/ 330135 w 427721"/>
              <a:gd name="connsiteY15" fmla="*/ 332790 h 563042"/>
              <a:gd name="connsiteX16" fmla="*/ 340202 w 427721"/>
              <a:gd name="connsiteY16" fmla="*/ 342945 h 563042"/>
              <a:gd name="connsiteX17" fmla="*/ 330135 w 427721"/>
              <a:gd name="connsiteY17" fmla="*/ 353100 h 563042"/>
              <a:gd name="connsiteX18" fmla="*/ 97586 w 427721"/>
              <a:gd name="connsiteY18" fmla="*/ 353100 h 563042"/>
              <a:gd name="connsiteX19" fmla="*/ 87519 w 427721"/>
              <a:gd name="connsiteY19" fmla="*/ 342945 h 563042"/>
              <a:gd name="connsiteX20" fmla="*/ 97586 w 427721"/>
              <a:gd name="connsiteY20" fmla="*/ 332790 h 563042"/>
              <a:gd name="connsiteX21" fmla="*/ 97586 w 427721"/>
              <a:gd name="connsiteY21" fmla="*/ 284258 h 563042"/>
              <a:gd name="connsiteX22" fmla="*/ 330135 w 427721"/>
              <a:gd name="connsiteY22" fmla="*/ 284258 h 563042"/>
              <a:gd name="connsiteX23" fmla="*/ 340202 w 427721"/>
              <a:gd name="connsiteY23" fmla="*/ 294413 h 563042"/>
              <a:gd name="connsiteX24" fmla="*/ 330135 w 427721"/>
              <a:gd name="connsiteY24" fmla="*/ 304568 h 563042"/>
              <a:gd name="connsiteX25" fmla="*/ 97586 w 427721"/>
              <a:gd name="connsiteY25" fmla="*/ 304568 h 563042"/>
              <a:gd name="connsiteX26" fmla="*/ 87519 w 427721"/>
              <a:gd name="connsiteY26" fmla="*/ 294413 h 563042"/>
              <a:gd name="connsiteX27" fmla="*/ 97586 w 427721"/>
              <a:gd name="connsiteY27" fmla="*/ 284258 h 563042"/>
              <a:gd name="connsiteX28" fmla="*/ 97586 w 427721"/>
              <a:gd name="connsiteY28" fmla="*/ 239946 h 563042"/>
              <a:gd name="connsiteX29" fmla="*/ 330135 w 427721"/>
              <a:gd name="connsiteY29" fmla="*/ 239946 h 563042"/>
              <a:gd name="connsiteX30" fmla="*/ 340202 w 427721"/>
              <a:gd name="connsiteY30" fmla="*/ 249969 h 563042"/>
              <a:gd name="connsiteX31" fmla="*/ 330135 w 427721"/>
              <a:gd name="connsiteY31" fmla="*/ 259992 h 563042"/>
              <a:gd name="connsiteX32" fmla="*/ 97586 w 427721"/>
              <a:gd name="connsiteY32" fmla="*/ 259992 h 563042"/>
              <a:gd name="connsiteX33" fmla="*/ 87519 w 427721"/>
              <a:gd name="connsiteY33" fmla="*/ 249969 h 563042"/>
              <a:gd name="connsiteX34" fmla="*/ 97586 w 427721"/>
              <a:gd name="connsiteY34" fmla="*/ 239946 h 563042"/>
              <a:gd name="connsiteX35" fmla="*/ 258923 w 427721"/>
              <a:gd name="connsiteY35" fmla="*/ 20431 h 563042"/>
              <a:gd name="connsiteX36" fmla="*/ 257906 w 427721"/>
              <a:gd name="connsiteY36" fmla="*/ 21447 h 563042"/>
              <a:gd name="connsiteX37" fmla="*/ 257906 w 427721"/>
              <a:gd name="connsiteY37" fmla="*/ 168799 h 563042"/>
              <a:gd name="connsiteX38" fmla="*/ 258923 w 427721"/>
              <a:gd name="connsiteY38" fmla="*/ 169815 h 563042"/>
              <a:gd name="connsiteX39" fmla="*/ 406274 w 427721"/>
              <a:gd name="connsiteY39" fmla="*/ 169815 h 563042"/>
              <a:gd name="connsiteX40" fmla="*/ 407290 w 427721"/>
              <a:gd name="connsiteY40" fmla="*/ 168799 h 563042"/>
              <a:gd name="connsiteX41" fmla="*/ 406782 w 427721"/>
              <a:gd name="connsiteY41" fmla="*/ 167782 h 563042"/>
              <a:gd name="connsiteX42" fmla="*/ 406274 w 427721"/>
              <a:gd name="connsiteY42" fmla="*/ 167274 h 563042"/>
              <a:gd name="connsiteX43" fmla="*/ 405766 w 427721"/>
              <a:gd name="connsiteY43" fmla="*/ 166766 h 563042"/>
              <a:gd name="connsiteX44" fmla="*/ 259939 w 427721"/>
              <a:gd name="connsiteY44" fmla="*/ 20939 h 563042"/>
              <a:gd name="connsiteX45" fmla="*/ 258923 w 427721"/>
              <a:gd name="connsiteY45" fmla="*/ 20431 h 563042"/>
              <a:gd name="connsiteX46" fmla="*/ 33058 w 427721"/>
              <a:gd name="connsiteY46" fmla="*/ 20326 h 563042"/>
              <a:gd name="connsiteX47" fmla="*/ 20343 w 427721"/>
              <a:gd name="connsiteY47" fmla="*/ 33030 h 563042"/>
              <a:gd name="connsiteX48" fmla="*/ 20343 w 427721"/>
              <a:gd name="connsiteY48" fmla="*/ 530012 h 563042"/>
              <a:gd name="connsiteX49" fmla="*/ 33058 w 427721"/>
              <a:gd name="connsiteY49" fmla="*/ 542716 h 563042"/>
              <a:gd name="connsiteX50" fmla="*/ 394663 w 427721"/>
              <a:gd name="connsiteY50" fmla="*/ 542716 h 563042"/>
              <a:gd name="connsiteX51" fmla="*/ 407378 w 427721"/>
              <a:gd name="connsiteY51" fmla="*/ 530012 h 563042"/>
              <a:gd name="connsiteX52" fmla="*/ 407378 w 427721"/>
              <a:gd name="connsiteY52" fmla="*/ 198965 h 563042"/>
              <a:gd name="connsiteX53" fmla="*/ 407378 w 427721"/>
              <a:gd name="connsiteY53" fmla="*/ 189772 h 563042"/>
              <a:gd name="connsiteX54" fmla="*/ 406357 w 427721"/>
              <a:gd name="connsiteY54" fmla="*/ 189980 h 563042"/>
              <a:gd name="connsiteX55" fmla="*/ 258840 w 427721"/>
              <a:gd name="connsiteY55" fmla="*/ 189980 h 563042"/>
              <a:gd name="connsiteX56" fmla="*/ 237476 w 427721"/>
              <a:gd name="connsiteY56" fmla="*/ 168638 h 563042"/>
              <a:gd name="connsiteX57" fmla="*/ 237476 w 427721"/>
              <a:gd name="connsiteY57" fmla="*/ 21275 h 563042"/>
              <a:gd name="connsiteX58" fmla="*/ 237616 w 427721"/>
              <a:gd name="connsiteY58" fmla="*/ 20326 h 563042"/>
              <a:gd name="connsiteX59" fmla="*/ 219122 w 427721"/>
              <a:gd name="connsiteY59" fmla="*/ 20326 h 563042"/>
              <a:gd name="connsiteX60" fmla="*/ 33058 w 427721"/>
              <a:gd name="connsiteY60" fmla="*/ 20326 h 563042"/>
              <a:gd name="connsiteX61" fmla="*/ 33058 w 427721"/>
              <a:gd name="connsiteY61" fmla="*/ 0 h 563042"/>
              <a:gd name="connsiteX62" fmla="*/ 258871 w 427721"/>
              <a:gd name="connsiteY62" fmla="*/ 0 h 563042"/>
              <a:gd name="connsiteX63" fmla="*/ 258871 w 427721"/>
              <a:gd name="connsiteY63" fmla="*/ 253 h 563042"/>
              <a:gd name="connsiteX64" fmla="*/ 266160 w 427721"/>
              <a:gd name="connsiteY64" fmla="*/ 1100 h 563042"/>
              <a:gd name="connsiteX65" fmla="*/ 274100 w 427721"/>
              <a:gd name="connsiteY65" fmla="*/ 6030 h 563042"/>
              <a:gd name="connsiteX66" fmla="*/ 419582 w 427721"/>
              <a:gd name="connsiteY66" fmla="*/ 151361 h 563042"/>
              <a:gd name="connsiteX67" fmla="*/ 427721 w 427721"/>
              <a:gd name="connsiteY67" fmla="*/ 168638 h 563042"/>
              <a:gd name="connsiteX68" fmla="*/ 427707 w 427721"/>
              <a:gd name="connsiteY68" fmla="*/ 168709 h 563042"/>
              <a:gd name="connsiteX69" fmla="*/ 427721 w 427721"/>
              <a:gd name="connsiteY69" fmla="*/ 168709 h 563042"/>
              <a:gd name="connsiteX70" fmla="*/ 427721 w 427721"/>
              <a:gd name="connsiteY70" fmla="*/ 530012 h 563042"/>
              <a:gd name="connsiteX71" fmla="*/ 394663 w 427721"/>
              <a:gd name="connsiteY71" fmla="*/ 563042 h 563042"/>
              <a:gd name="connsiteX72" fmla="*/ 33058 w 427721"/>
              <a:gd name="connsiteY72" fmla="*/ 563042 h 563042"/>
              <a:gd name="connsiteX73" fmla="*/ 0 w 427721"/>
              <a:gd name="connsiteY73" fmla="*/ 530012 h 563042"/>
              <a:gd name="connsiteX74" fmla="*/ 0 w 427721"/>
              <a:gd name="connsiteY74" fmla="*/ 33030 h 563042"/>
              <a:gd name="connsiteX75" fmla="*/ 33058 w 427721"/>
              <a:gd name="connsiteY75" fmla="*/ 0 h 5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27721" h="563042">
                <a:moveTo>
                  <a:pt x="97586" y="425633"/>
                </a:moveTo>
                <a:cubicBezTo>
                  <a:pt x="330135" y="425633"/>
                  <a:pt x="330135" y="425633"/>
                  <a:pt x="330135" y="425633"/>
                </a:cubicBezTo>
                <a:cubicBezTo>
                  <a:pt x="335672" y="425633"/>
                  <a:pt x="340202" y="430203"/>
                  <a:pt x="340202" y="435788"/>
                </a:cubicBezTo>
                <a:cubicBezTo>
                  <a:pt x="340202" y="441373"/>
                  <a:pt x="335672" y="445943"/>
                  <a:pt x="330135" y="445943"/>
                </a:cubicBezTo>
                <a:cubicBezTo>
                  <a:pt x="97586" y="445943"/>
                  <a:pt x="97586" y="445943"/>
                  <a:pt x="97586" y="445943"/>
                </a:cubicBezTo>
                <a:cubicBezTo>
                  <a:pt x="92049" y="445943"/>
                  <a:pt x="87519" y="441373"/>
                  <a:pt x="87519" y="435788"/>
                </a:cubicBezTo>
                <a:cubicBezTo>
                  <a:pt x="87519" y="430203"/>
                  <a:pt x="92049" y="425633"/>
                  <a:pt x="97586" y="425633"/>
                </a:cubicBezTo>
                <a:close/>
                <a:moveTo>
                  <a:pt x="97586" y="377365"/>
                </a:moveTo>
                <a:cubicBezTo>
                  <a:pt x="330135" y="377365"/>
                  <a:pt x="330135" y="377365"/>
                  <a:pt x="330135" y="377365"/>
                </a:cubicBezTo>
                <a:cubicBezTo>
                  <a:pt x="335672" y="377365"/>
                  <a:pt x="340202" y="381875"/>
                  <a:pt x="340202" y="387388"/>
                </a:cubicBezTo>
                <a:cubicBezTo>
                  <a:pt x="340202" y="392901"/>
                  <a:pt x="335672" y="397411"/>
                  <a:pt x="330135" y="397411"/>
                </a:cubicBezTo>
                <a:cubicBezTo>
                  <a:pt x="97586" y="397411"/>
                  <a:pt x="97586" y="397411"/>
                  <a:pt x="97586" y="397411"/>
                </a:cubicBezTo>
                <a:cubicBezTo>
                  <a:pt x="92049" y="397411"/>
                  <a:pt x="87519" y="392901"/>
                  <a:pt x="87519" y="387388"/>
                </a:cubicBezTo>
                <a:cubicBezTo>
                  <a:pt x="87519" y="381875"/>
                  <a:pt x="92049" y="377365"/>
                  <a:pt x="97586" y="377365"/>
                </a:cubicBezTo>
                <a:close/>
                <a:moveTo>
                  <a:pt x="97586" y="332790"/>
                </a:moveTo>
                <a:cubicBezTo>
                  <a:pt x="330135" y="332790"/>
                  <a:pt x="330135" y="332790"/>
                  <a:pt x="330135" y="332790"/>
                </a:cubicBezTo>
                <a:cubicBezTo>
                  <a:pt x="335672" y="332790"/>
                  <a:pt x="340202" y="337360"/>
                  <a:pt x="340202" y="342945"/>
                </a:cubicBezTo>
                <a:cubicBezTo>
                  <a:pt x="340202" y="348530"/>
                  <a:pt x="335672" y="353100"/>
                  <a:pt x="330135" y="353100"/>
                </a:cubicBezTo>
                <a:cubicBezTo>
                  <a:pt x="97586" y="353100"/>
                  <a:pt x="97586" y="353100"/>
                  <a:pt x="97586" y="353100"/>
                </a:cubicBezTo>
                <a:cubicBezTo>
                  <a:pt x="92049" y="353100"/>
                  <a:pt x="87519" y="348530"/>
                  <a:pt x="87519" y="342945"/>
                </a:cubicBezTo>
                <a:cubicBezTo>
                  <a:pt x="87519" y="337360"/>
                  <a:pt x="92049" y="332790"/>
                  <a:pt x="97586" y="332790"/>
                </a:cubicBezTo>
                <a:close/>
                <a:moveTo>
                  <a:pt x="97586" y="284258"/>
                </a:moveTo>
                <a:cubicBezTo>
                  <a:pt x="330135" y="284258"/>
                  <a:pt x="330135" y="284258"/>
                  <a:pt x="330135" y="284258"/>
                </a:cubicBezTo>
                <a:cubicBezTo>
                  <a:pt x="335672" y="284258"/>
                  <a:pt x="340202" y="288828"/>
                  <a:pt x="340202" y="294413"/>
                </a:cubicBezTo>
                <a:cubicBezTo>
                  <a:pt x="340202" y="299998"/>
                  <a:pt x="335672" y="304568"/>
                  <a:pt x="330135" y="304568"/>
                </a:cubicBezTo>
                <a:cubicBezTo>
                  <a:pt x="97586" y="304568"/>
                  <a:pt x="97586" y="304568"/>
                  <a:pt x="97586" y="304568"/>
                </a:cubicBezTo>
                <a:cubicBezTo>
                  <a:pt x="92049" y="304568"/>
                  <a:pt x="87519" y="299998"/>
                  <a:pt x="87519" y="294413"/>
                </a:cubicBezTo>
                <a:cubicBezTo>
                  <a:pt x="87519" y="288828"/>
                  <a:pt x="92049" y="284258"/>
                  <a:pt x="97586" y="284258"/>
                </a:cubicBezTo>
                <a:close/>
                <a:moveTo>
                  <a:pt x="97586" y="239946"/>
                </a:moveTo>
                <a:cubicBezTo>
                  <a:pt x="330135" y="239946"/>
                  <a:pt x="330135" y="239946"/>
                  <a:pt x="330135" y="239946"/>
                </a:cubicBezTo>
                <a:cubicBezTo>
                  <a:pt x="335672" y="239946"/>
                  <a:pt x="340202" y="244456"/>
                  <a:pt x="340202" y="249969"/>
                </a:cubicBezTo>
                <a:cubicBezTo>
                  <a:pt x="340202" y="255983"/>
                  <a:pt x="335672" y="259992"/>
                  <a:pt x="330135" y="259992"/>
                </a:cubicBezTo>
                <a:cubicBezTo>
                  <a:pt x="97586" y="259992"/>
                  <a:pt x="97586" y="259992"/>
                  <a:pt x="97586" y="259992"/>
                </a:cubicBezTo>
                <a:cubicBezTo>
                  <a:pt x="92049" y="259992"/>
                  <a:pt x="87519" y="255983"/>
                  <a:pt x="87519" y="249969"/>
                </a:cubicBezTo>
                <a:cubicBezTo>
                  <a:pt x="87519" y="244456"/>
                  <a:pt x="92049" y="239946"/>
                  <a:pt x="97586" y="239946"/>
                </a:cubicBezTo>
                <a:close/>
                <a:moveTo>
                  <a:pt x="258923" y="20431"/>
                </a:moveTo>
                <a:cubicBezTo>
                  <a:pt x="258414" y="20939"/>
                  <a:pt x="257906" y="20939"/>
                  <a:pt x="257906" y="21447"/>
                </a:cubicBezTo>
                <a:cubicBezTo>
                  <a:pt x="257906" y="168799"/>
                  <a:pt x="257906" y="168799"/>
                  <a:pt x="257906" y="168799"/>
                </a:cubicBezTo>
                <a:cubicBezTo>
                  <a:pt x="257906" y="169307"/>
                  <a:pt x="258414" y="169815"/>
                  <a:pt x="258923" y="169815"/>
                </a:cubicBezTo>
                <a:cubicBezTo>
                  <a:pt x="406274" y="169815"/>
                  <a:pt x="406274" y="169815"/>
                  <a:pt x="406274" y="169815"/>
                </a:cubicBezTo>
                <a:cubicBezTo>
                  <a:pt x="406782" y="169815"/>
                  <a:pt x="407290" y="169307"/>
                  <a:pt x="407290" y="168799"/>
                </a:cubicBezTo>
                <a:cubicBezTo>
                  <a:pt x="407290" y="168291"/>
                  <a:pt x="407290" y="167782"/>
                  <a:pt x="406782" y="167782"/>
                </a:cubicBezTo>
                <a:cubicBezTo>
                  <a:pt x="406274" y="167274"/>
                  <a:pt x="406274" y="167274"/>
                  <a:pt x="406274" y="167274"/>
                </a:cubicBezTo>
                <a:cubicBezTo>
                  <a:pt x="405766" y="166766"/>
                  <a:pt x="405766" y="166766"/>
                  <a:pt x="405766" y="166766"/>
                </a:cubicBezTo>
                <a:cubicBezTo>
                  <a:pt x="259939" y="20939"/>
                  <a:pt x="259939" y="20939"/>
                  <a:pt x="259939" y="20939"/>
                </a:cubicBezTo>
                <a:cubicBezTo>
                  <a:pt x="259939" y="20431"/>
                  <a:pt x="259431" y="20431"/>
                  <a:pt x="258923" y="20431"/>
                </a:cubicBezTo>
                <a:close/>
                <a:moveTo>
                  <a:pt x="33058" y="20326"/>
                </a:moveTo>
                <a:cubicBezTo>
                  <a:pt x="25938" y="20326"/>
                  <a:pt x="20343" y="25916"/>
                  <a:pt x="20343" y="33030"/>
                </a:cubicBezTo>
                <a:cubicBezTo>
                  <a:pt x="20343" y="530012"/>
                  <a:pt x="20343" y="530012"/>
                  <a:pt x="20343" y="530012"/>
                </a:cubicBezTo>
                <a:cubicBezTo>
                  <a:pt x="20343" y="537126"/>
                  <a:pt x="25938" y="542716"/>
                  <a:pt x="33058" y="542716"/>
                </a:cubicBezTo>
                <a:cubicBezTo>
                  <a:pt x="394663" y="542716"/>
                  <a:pt x="394663" y="542716"/>
                  <a:pt x="394663" y="542716"/>
                </a:cubicBezTo>
                <a:cubicBezTo>
                  <a:pt x="401783" y="542716"/>
                  <a:pt x="407378" y="537126"/>
                  <a:pt x="407378" y="530012"/>
                </a:cubicBezTo>
                <a:cubicBezTo>
                  <a:pt x="407378" y="326779"/>
                  <a:pt x="407378" y="237865"/>
                  <a:pt x="407378" y="198965"/>
                </a:cubicBezTo>
                <a:lnTo>
                  <a:pt x="407378" y="189772"/>
                </a:lnTo>
                <a:lnTo>
                  <a:pt x="406357" y="189980"/>
                </a:lnTo>
                <a:cubicBezTo>
                  <a:pt x="258840" y="189980"/>
                  <a:pt x="258840" y="189980"/>
                  <a:pt x="258840" y="189980"/>
                </a:cubicBezTo>
                <a:cubicBezTo>
                  <a:pt x="247141" y="189980"/>
                  <a:pt x="237476" y="180325"/>
                  <a:pt x="237476" y="168638"/>
                </a:cubicBezTo>
                <a:cubicBezTo>
                  <a:pt x="237476" y="21275"/>
                  <a:pt x="237476" y="21275"/>
                  <a:pt x="237476" y="21275"/>
                </a:cubicBezTo>
                <a:lnTo>
                  <a:pt x="237616" y="20326"/>
                </a:lnTo>
                <a:lnTo>
                  <a:pt x="219122" y="20326"/>
                </a:lnTo>
                <a:cubicBezTo>
                  <a:pt x="33058" y="20326"/>
                  <a:pt x="33058" y="20326"/>
                  <a:pt x="33058" y="20326"/>
                </a:cubicBezTo>
                <a:close/>
                <a:moveTo>
                  <a:pt x="33058" y="0"/>
                </a:moveTo>
                <a:cubicBezTo>
                  <a:pt x="258871" y="0"/>
                  <a:pt x="258871" y="0"/>
                  <a:pt x="258871" y="0"/>
                </a:cubicBezTo>
                <a:lnTo>
                  <a:pt x="258871" y="253"/>
                </a:lnTo>
                <a:lnTo>
                  <a:pt x="266160" y="1100"/>
                </a:lnTo>
                <a:cubicBezTo>
                  <a:pt x="269093" y="2100"/>
                  <a:pt x="271811" y="3744"/>
                  <a:pt x="274100" y="6030"/>
                </a:cubicBezTo>
                <a:cubicBezTo>
                  <a:pt x="419582" y="151361"/>
                  <a:pt x="419582" y="151361"/>
                  <a:pt x="419582" y="151361"/>
                </a:cubicBezTo>
                <a:cubicBezTo>
                  <a:pt x="424669" y="155426"/>
                  <a:pt x="427721" y="162032"/>
                  <a:pt x="427721" y="168638"/>
                </a:cubicBezTo>
                <a:lnTo>
                  <a:pt x="427707" y="168709"/>
                </a:lnTo>
                <a:lnTo>
                  <a:pt x="427721" y="168709"/>
                </a:lnTo>
                <a:cubicBezTo>
                  <a:pt x="427721" y="530012"/>
                  <a:pt x="427721" y="530012"/>
                  <a:pt x="427721" y="530012"/>
                </a:cubicBezTo>
                <a:cubicBezTo>
                  <a:pt x="427721" y="548305"/>
                  <a:pt x="412972" y="563042"/>
                  <a:pt x="394663" y="563042"/>
                </a:cubicBezTo>
                <a:cubicBezTo>
                  <a:pt x="33058" y="563042"/>
                  <a:pt x="33058" y="563042"/>
                  <a:pt x="33058" y="563042"/>
                </a:cubicBezTo>
                <a:cubicBezTo>
                  <a:pt x="14749" y="563042"/>
                  <a:pt x="0" y="548305"/>
                  <a:pt x="0" y="530012"/>
                </a:cubicBezTo>
                <a:cubicBezTo>
                  <a:pt x="0" y="33030"/>
                  <a:pt x="0" y="33030"/>
                  <a:pt x="0" y="33030"/>
                </a:cubicBezTo>
                <a:cubicBezTo>
                  <a:pt x="0" y="14737"/>
                  <a:pt x="14749" y="0"/>
                  <a:pt x="33058"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nvGrpSpPr>
          <p:cNvPr id="94" name="Group 93"/>
          <p:cNvGrpSpPr/>
          <p:nvPr/>
        </p:nvGrpSpPr>
        <p:grpSpPr>
          <a:xfrm>
            <a:off x="549747" y="2853831"/>
            <a:ext cx="268606" cy="269374"/>
            <a:chOff x="2022474" y="1060449"/>
            <a:chExt cx="555626" cy="557214"/>
          </a:xfrm>
          <a:solidFill>
            <a:schemeClr val="bg1"/>
          </a:solidFill>
        </p:grpSpPr>
        <p:sp>
          <p:nvSpPr>
            <p:cNvPr id="95" name="Freeform 66"/>
            <p:cNvSpPr>
              <a:spLocks noChangeArrowheads="1"/>
            </p:cNvSpPr>
            <p:nvPr/>
          </p:nvSpPr>
          <p:spPr bwMode="auto">
            <a:xfrm>
              <a:off x="2022474" y="1060449"/>
              <a:ext cx="555626" cy="557214"/>
            </a:xfrm>
            <a:custGeom>
              <a:avLst/>
              <a:gdLst>
                <a:gd name="connsiteX0" fmla="*/ 278607 w 555626"/>
                <a:gd name="connsiteY0" fmla="*/ 22225 h 557214"/>
                <a:gd name="connsiteX1" fmla="*/ 23813 w 555626"/>
                <a:gd name="connsiteY1" fmla="*/ 278607 h 557214"/>
                <a:gd name="connsiteX2" fmla="*/ 278607 w 555626"/>
                <a:gd name="connsiteY2" fmla="*/ 534989 h 557214"/>
                <a:gd name="connsiteX3" fmla="*/ 533401 w 555626"/>
                <a:gd name="connsiteY3" fmla="*/ 278607 h 557214"/>
                <a:gd name="connsiteX4" fmla="*/ 278607 w 555626"/>
                <a:gd name="connsiteY4" fmla="*/ 22225 h 557214"/>
                <a:gd name="connsiteX5" fmla="*/ 277813 w 555626"/>
                <a:gd name="connsiteY5" fmla="*/ 0 h 557214"/>
                <a:gd name="connsiteX6" fmla="*/ 555626 w 555626"/>
                <a:gd name="connsiteY6" fmla="*/ 278607 h 557214"/>
                <a:gd name="connsiteX7" fmla="*/ 277813 w 555626"/>
                <a:gd name="connsiteY7" fmla="*/ 557214 h 557214"/>
                <a:gd name="connsiteX8" fmla="*/ 0 w 555626"/>
                <a:gd name="connsiteY8" fmla="*/ 278607 h 557214"/>
                <a:gd name="connsiteX9" fmla="*/ 277813 w 555626"/>
                <a:gd name="connsiteY9" fmla="*/ 0 h 55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5626" h="557214">
                  <a:moveTo>
                    <a:pt x="278607" y="22225"/>
                  </a:moveTo>
                  <a:cubicBezTo>
                    <a:pt x="137888" y="22225"/>
                    <a:pt x="23813" y="137011"/>
                    <a:pt x="23813" y="278607"/>
                  </a:cubicBezTo>
                  <a:cubicBezTo>
                    <a:pt x="23813" y="420203"/>
                    <a:pt x="137888" y="534989"/>
                    <a:pt x="278607" y="534989"/>
                  </a:cubicBezTo>
                  <a:cubicBezTo>
                    <a:pt x="419326" y="534989"/>
                    <a:pt x="533401" y="420203"/>
                    <a:pt x="533401" y="278607"/>
                  </a:cubicBezTo>
                  <a:cubicBezTo>
                    <a:pt x="533401" y="137011"/>
                    <a:pt x="419326" y="22225"/>
                    <a:pt x="278607" y="22225"/>
                  </a:cubicBezTo>
                  <a:close/>
                  <a:moveTo>
                    <a:pt x="277813" y="0"/>
                  </a:moveTo>
                  <a:cubicBezTo>
                    <a:pt x="431245" y="0"/>
                    <a:pt x="555626" y="124737"/>
                    <a:pt x="555626" y="278607"/>
                  </a:cubicBezTo>
                  <a:cubicBezTo>
                    <a:pt x="555626" y="432477"/>
                    <a:pt x="431245" y="557214"/>
                    <a:pt x="277813" y="557214"/>
                  </a:cubicBezTo>
                  <a:cubicBezTo>
                    <a:pt x="124381" y="557214"/>
                    <a:pt x="0" y="432477"/>
                    <a:pt x="0" y="278607"/>
                  </a:cubicBezTo>
                  <a:cubicBezTo>
                    <a:pt x="0" y="124737"/>
                    <a:pt x="124381" y="0"/>
                    <a:pt x="2778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96" name="Freeform 67"/>
            <p:cNvSpPr>
              <a:spLocks noChangeArrowheads="1"/>
            </p:cNvSpPr>
            <p:nvPr/>
          </p:nvSpPr>
          <p:spPr bwMode="auto">
            <a:xfrm>
              <a:off x="2262187" y="1312863"/>
              <a:ext cx="55564" cy="57150"/>
            </a:xfrm>
            <a:custGeom>
              <a:avLst/>
              <a:gdLst>
                <a:gd name="connsiteX0" fmla="*/ 27782 w 55564"/>
                <a:gd name="connsiteY0" fmla="*/ 22225 h 57150"/>
                <a:gd name="connsiteX1" fmla="*/ 22225 w 55564"/>
                <a:gd name="connsiteY1" fmla="*/ 28575 h 57150"/>
                <a:gd name="connsiteX2" fmla="*/ 27782 w 55564"/>
                <a:gd name="connsiteY2" fmla="*/ 34925 h 57150"/>
                <a:gd name="connsiteX3" fmla="*/ 33339 w 55564"/>
                <a:gd name="connsiteY3" fmla="*/ 28575 h 57150"/>
                <a:gd name="connsiteX4" fmla="*/ 27782 w 55564"/>
                <a:gd name="connsiteY4" fmla="*/ 22225 h 57150"/>
                <a:gd name="connsiteX5" fmla="*/ 27782 w 55564"/>
                <a:gd name="connsiteY5" fmla="*/ 0 h 57150"/>
                <a:gd name="connsiteX6" fmla="*/ 55564 w 55564"/>
                <a:gd name="connsiteY6" fmla="*/ 28575 h 57150"/>
                <a:gd name="connsiteX7" fmla="*/ 27782 w 55564"/>
                <a:gd name="connsiteY7" fmla="*/ 57150 h 57150"/>
                <a:gd name="connsiteX8" fmla="*/ 0 w 55564"/>
                <a:gd name="connsiteY8" fmla="*/ 28575 h 57150"/>
                <a:gd name="connsiteX9" fmla="*/ 27782 w 55564"/>
                <a:gd name="connsiteY9"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564" h="57150">
                  <a:moveTo>
                    <a:pt x="27782" y="22225"/>
                  </a:moveTo>
                  <a:cubicBezTo>
                    <a:pt x="24713" y="22225"/>
                    <a:pt x="22225" y="25068"/>
                    <a:pt x="22225" y="28575"/>
                  </a:cubicBezTo>
                  <a:cubicBezTo>
                    <a:pt x="22225" y="32082"/>
                    <a:pt x="24713" y="34925"/>
                    <a:pt x="27782" y="34925"/>
                  </a:cubicBezTo>
                  <a:cubicBezTo>
                    <a:pt x="30851" y="34925"/>
                    <a:pt x="33339" y="32082"/>
                    <a:pt x="33339" y="28575"/>
                  </a:cubicBezTo>
                  <a:cubicBezTo>
                    <a:pt x="33339" y="25068"/>
                    <a:pt x="30851" y="22225"/>
                    <a:pt x="27782" y="22225"/>
                  </a:cubicBezTo>
                  <a:close/>
                  <a:moveTo>
                    <a:pt x="27782" y="0"/>
                  </a:moveTo>
                  <a:cubicBezTo>
                    <a:pt x="43126" y="0"/>
                    <a:pt x="55564" y="12793"/>
                    <a:pt x="55564" y="28575"/>
                  </a:cubicBezTo>
                  <a:cubicBezTo>
                    <a:pt x="55564" y="44357"/>
                    <a:pt x="43126" y="57150"/>
                    <a:pt x="27782" y="57150"/>
                  </a:cubicBezTo>
                  <a:cubicBezTo>
                    <a:pt x="12438" y="57150"/>
                    <a:pt x="0" y="44357"/>
                    <a:pt x="0" y="28575"/>
                  </a:cubicBezTo>
                  <a:cubicBezTo>
                    <a:pt x="0" y="12793"/>
                    <a:pt x="12438" y="0"/>
                    <a:pt x="2778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97" name="Freeform 18"/>
            <p:cNvSpPr>
              <a:spLocks/>
            </p:cNvSpPr>
            <p:nvPr/>
          </p:nvSpPr>
          <p:spPr bwMode="auto">
            <a:xfrm>
              <a:off x="2279650" y="1138238"/>
              <a:ext cx="22225" cy="184150"/>
            </a:xfrm>
            <a:custGeom>
              <a:avLst/>
              <a:gdLst>
                <a:gd name="T0" fmla="*/ 14 w 28"/>
                <a:gd name="T1" fmla="*/ 231 h 231"/>
                <a:gd name="T2" fmla="*/ 0 w 28"/>
                <a:gd name="T3" fmla="*/ 217 h 231"/>
                <a:gd name="T4" fmla="*/ 0 w 28"/>
                <a:gd name="T5" fmla="*/ 14 h 231"/>
                <a:gd name="T6" fmla="*/ 14 w 28"/>
                <a:gd name="T7" fmla="*/ 0 h 231"/>
                <a:gd name="T8" fmla="*/ 28 w 28"/>
                <a:gd name="T9" fmla="*/ 14 h 231"/>
                <a:gd name="T10" fmla="*/ 28 w 28"/>
                <a:gd name="T11" fmla="*/ 217 h 231"/>
                <a:gd name="T12" fmla="*/ 14 w 28"/>
                <a:gd name="T13" fmla="*/ 231 h 231"/>
              </a:gdLst>
              <a:ahLst/>
              <a:cxnLst>
                <a:cxn ang="0">
                  <a:pos x="T0" y="T1"/>
                </a:cxn>
                <a:cxn ang="0">
                  <a:pos x="T2" y="T3"/>
                </a:cxn>
                <a:cxn ang="0">
                  <a:pos x="T4" y="T5"/>
                </a:cxn>
                <a:cxn ang="0">
                  <a:pos x="T6" y="T7"/>
                </a:cxn>
                <a:cxn ang="0">
                  <a:pos x="T8" y="T9"/>
                </a:cxn>
                <a:cxn ang="0">
                  <a:pos x="T10" y="T11"/>
                </a:cxn>
                <a:cxn ang="0">
                  <a:pos x="T12" y="T13"/>
                </a:cxn>
              </a:cxnLst>
              <a:rect l="0" t="0" r="r" b="b"/>
              <a:pathLst>
                <a:path w="28" h="231">
                  <a:moveTo>
                    <a:pt x="14" y="231"/>
                  </a:moveTo>
                  <a:cubicBezTo>
                    <a:pt x="6" y="231"/>
                    <a:pt x="0" y="225"/>
                    <a:pt x="0" y="217"/>
                  </a:cubicBezTo>
                  <a:cubicBezTo>
                    <a:pt x="0" y="14"/>
                    <a:pt x="0" y="14"/>
                    <a:pt x="0" y="14"/>
                  </a:cubicBezTo>
                  <a:cubicBezTo>
                    <a:pt x="0" y="6"/>
                    <a:pt x="6" y="0"/>
                    <a:pt x="14" y="0"/>
                  </a:cubicBezTo>
                  <a:cubicBezTo>
                    <a:pt x="21" y="0"/>
                    <a:pt x="28" y="6"/>
                    <a:pt x="28" y="14"/>
                  </a:cubicBezTo>
                  <a:cubicBezTo>
                    <a:pt x="28" y="217"/>
                    <a:pt x="28" y="217"/>
                    <a:pt x="28" y="217"/>
                  </a:cubicBezTo>
                  <a:cubicBezTo>
                    <a:pt x="28" y="225"/>
                    <a:pt x="21" y="231"/>
                    <a:pt x="14" y="2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9"/>
            <p:cNvSpPr>
              <a:spLocks/>
            </p:cNvSpPr>
            <p:nvPr/>
          </p:nvSpPr>
          <p:spPr bwMode="auto">
            <a:xfrm>
              <a:off x="2287588" y="1350963"/>
              <a:ext cx="109538" cy="111125"/>
            </a:xfrm>
            <a:custGeom>
              <a:avLst/>
              <a:gdLst>
                <a:gd name="T0" fmla="*/ 123 w 138"/>
                <a:gd name="T1" fmla="*/ 140 h 140"/>
                <a:gd name="T2" fmla="*/ 113 w 138"/>
                <a:gd name="T3" fmla="*/ 136 h 140"/>
                <a:gd name="T4" fmla="*/ 6 w 138"/>
                <a:gd name="T5" fmla="*/ 25 h 140"/>
                <a:gd name="T6" fmla="*/ 6 w 138"/>
                <a:gd name="T7" fmla="*/ 6 h 140"/>
                <a:gd name="T8" fmla="*/ 26 w 138"/>
                <a:gd name="T9" fmla="*/ 6 h 140"/>
                <a:gd name="T10" fmla="*/ 133 w 138"/>
                <a:gd name="T11" fmla="*/ 117 h 140"/>
                <a:gd name="T12" fmla="*/ 132 w 138"/>
                <a:gd name="T13" fmla="*/ 136 h 140"/>
                <a:gd name="T14" fmla="*/ 123 w 138"/>
                <a:gd name="T15" fmla="*/ 140 h 1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40">
                  <a:moveTo>
                    <a:pt x="123" y="140"/>
                  </a:moveTo>
                  <a:cubicBezTo>
                    <a:pt x="119" y="140"/>
                    <a:pt x="115" y="139"/>
                    <a:pt x="113" y="136"/>
                  </a:cubicBezTo>
                  <a:cubicBezTo>
                    <a:pt x="6" y="25"/>
                    <a:pt x="6" y="25"/>
                    <a:pt x="6" y="25"/>
                  </a:cubicBezTo>
                  <a:cubicBezTo>
                    <a:pt x="0" y="20"/>
                    <a:pt x="1" y="11"/>
                    <a:pt x="6" y="6"/>
                  </a:cubicBezTo>
                  <a:cubicBezTo>
                    <a:pt x="12" y="0"/>
                    <a:pt x="21" y="0"/>
                    <a:pt x="26" y="6"/>
                  </a:cubicBezTo>
                  <a:cubicBezTo>
                    <a:pt x="133" y="117"/>
                    <a:pt x="133" y="117"/>
                    <a:pt x="133" y="117"/>
                  </a:cubicBezTo>
                  <a:cubicBezTo>
                    <a:pt x="138" y="122"/>
                    <a:pt x="138" y="131"/>
                    <a:pt x="132" y="136"/>
                  </a:cubicBezTo>
                  <a:cubicBezTo>
                    <a:pt x="130" y="139"/>
                    <a:pt x="126" y="140"/>
                    <a:pt x="123"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 name="Group 38"/>
          <p:cNvGrpSpPr/>
          <p:nvPr/>
        </p:nvGrpSpPr>
        <p:grpSpPr>
          <a:xfrm>
            <a:off x="6292850" y="1447800"/>
            <a:ext cx="476184" cy="477266"/>
            <a:chOff x="6292850" y="1477010"/>
            <a:chExt cx="447040" cy="448056"/>
          </a:xfrm>
        </p:grpSpPr>
        <p:sp>
          <p:nvSpPr>
            <p:cNvPr id="23" name="Oval 22"/>
            <p:cNvSpPr/>
            <p:nvPr/>
          </p:nvSpPr>
          <p:spPr bwMode="auto">
            <a:xfrm>
              <a:off x="6292850" y="1477010"/>
              <a:ext cx="447040" cy="448056"/>
            </a:xfrm>
            <a:prstGeom prst="ellipse">
              <a:avLst/>
            </a:prstGeom>
            <a:solidFill>
              <a:schemeClr val="bg1"/>
            </a:solidFill>
            <a:ln>
              <a:solidFill>
                <a:schemeClr val="accent3"/>
              </a:solidFill>
            </a:ln>
          </p:spPr>
          <p:txBody>
            <a:bodyPr vert="horz" wrap="square" lIns="91440" tIns="45720" rIns="91440" bIns="45720" numCol="1" rtlCol="0" anchor="t" anchorCtr="0" compatLnSpc="1">
              <a:prstTxWarp prst="textNoShape">
                <a:avLst/>
              </a:prstTxWarp>
              <a:noAutofit/>
            </a:bodyPr>
            <a:lstStyle/>
            <a:p>
              <a:pPr algn="ctr"/>
              <a:endParaRPr lang="en-US"/>
            </a:p>
          </p:txBody>
        </p:sp>
        <p:grpSp>
          <p:nvGrpSpPr>
            <p:cNvPr id="49" name="Group 48"/>
            <p:cNvGrpSpPr/>
            <p:nvPr/>
          </p:nvGrpSpPr>
          <p:grpSpPr>
            <a:xfrm>
              <a:off x="6388537" y="1549781"/>
              <a:ext cx="255667" cy="302514"/>
              <a:chOff x="9057963" y="258646"/>
              <a:chExt cx="386652" cy="457500"/>
            </a:xfrm>
          </p:grpSpPr>
          <p:sp>
            <p:nvSpPr>
              <p:cNvPr id="50" name="Freeform 60"/>
              <p:cNvSpPr>
                <a:spLocks noChangeAspect="1"/>
              </p:cNvSpPr>
              <p:nvPr/>
            </p:nvSpPr>
            <p:spPr bwMode="auto">
              <a:xfrm>
                <a:off x="9160013" y="258646"/>
                <a:ext cx="284602" cy="381543"/>
              </a:xfrm>
              <a:custGeom>
                <a:avLst/>
                <a:gdLst>
                  <a:gd name="connsiteX0" fmla="*/ 1582005 w 2470151"/>
                  <a:gd name="connsiteY0" fmla="*/ 2540000 h 3311525"/>
                  <a:gd name="connsiteX1" fmla="*/ 1582005 w 2470151"/>
                  <a:gd name="connsiteY1" fmla="*/ 2595049 h 3311525"/>
                  <a:gd name="connsiteX2" fmla="*/ 1582005 w 2470151"/>
                  <a:gd name="connsiteY2" fmla="*/ 2715234 h 3311525"/>
                  <a:gd name="connsiteX3" fmla="*/ 1970820 w 2470151"/>
                  <a:gd name="connsiteY3" fmla="*/ 2715234 h 3311525"/>
                  <a:gd name="connsiteX4" fmla="*/ 1970820 w 2470151"/>
                  <a:gd name="connsiteY4" fmla="*/ 2540000 h 3311525"/>
                  <a:gd name="connsiteX5" fmla="*/ 1892570 w 2470151"/>
                  <a:gd name="connsiteY5" fmla="*/ 2540000 h 3311525"/>
                  <a:gd name="connsiteX6" fmla="*/ 1640443 w 2470151"/>
                  <a:gd name="connsiteY6" fmla="*/ 2540000 h 3311525"/>
                  <a:gd name="connsiteX7" fmla="*/ 1582005 w 2470151"/>
                  <a:gd name="connsiteY7" fmla="*/ 2241551 h 3311525"/>
                  <a:gd name="connsiteX8" fmla="*/ 1582005 w 2470151"/>
                  <a:gd name="connsiteY8" fmla="*/ 2248858 h 3311525"/>
                  <a:gd name="connsiteX9" fmla="*/ 1582005 w 2470151"/>
                  <a:gd name="connsiteY9" fmla="*/ 2364839 h 3311525"/>
                  <a:gd name="connsiteX10" fmla="*/ 1582005 w 2470151"/>
                  <a:gd name="connsiteY10" fmla="*/ 2417763 h 3311525"/>
                  <a:gd name="connsiteX11" fmla="*/ 1970820 w 2470151"/>
                  <a:gd name="connsiteY11" fmla="*/ 2417763 h 3311525"/>
                  <a:gd name="connsiteX12" fmla="*/ 1970820 w 2470151"/>
                  <a:gd name="connsiteY12" fmla="*/ 2336849 h 3311525"/>
                  <a:gd name="connsiteX13" fmla="*/ 1970820 w 2470151"/>
                  <a:gd name="connsiteY13" fmla="*/ 2241551 h 3311525"/>
                  <a:gd name="connsiteX14" fmla="*/ 1892569 w 2470151"/>
                  <a:gd name="connsiteY14" fmla="*/ 2241551 h 3311525"/>
                  <a:gd name="connsiteX15" fmla="*/ 1666396 w 2470151"/>
                  <a:gd name="connsiteY15" fmla="*/ 2241551 h 3311525"/>
                  <a:gd name="connsiteX16" fmla="*/ 1071563 w 2470151"/>
                  <a:gd name="connsiteY16" fmla="*/ 2241551 h 3311525"/>
                  <a:gd name="connsiteX17" fmla="*/ 1071563 w 2470151"/>
                  <a:gd name="connsiteY17" fmla="*/ 2265725 h 3311525"/>
                  <a:gd name="connsiteX18" fmla="*/ 1071563 w 2470151"/>
                  <a:gd name="connsiteY18" fmla="*/ 2415902 h 3311525"/>
                  <a:gd name="connsiteX19" fmla="*/ 1071563 w 2470151"/>
                  <a:gd name="connsiteY19" fmla="*/ 2417763 h 3311525"/>
                  <a:gd name="connsiteX20" fmla="*/ 1460500 w 2470151"/>
                  <a:gd name="connsiteY20" fmla="*/ 2417763 h 3311525"/>
                  <a:gd name="connsiteX21" fmla="*/ 1460500 w 2470151"/>
                  <a:gd name="connsiteY21" fmla="*/ 2282241 h 3311525"/>
                  <a:gd name="connsiteX22" fmla="*/ 1460500 w 2470151"/>
                  <a:gd name="connsiteY22" fmla="*/ 2241551 h 3311525"/>
                  <a:gd name="connsiteX23" fmla="*/ 1290351 w 2470151"/>
                  <a:gd name="connsiteY23" fmla="*/ 2241551 h 3311525"/>
                  <a:gd name="connsiteX24" fmla="*/ 1137314 w 2470151"/>
                  <a:gd name="connsiteY24" fmla="*/ 2241551 h 3311525"/>
                  <a:gd name="connsiteX25" fmla="*/ 563563 w 2470151"/>
                  <a:gd name="connsiteY25" fmla="*/ 2241551 h 3311525"/>
                  <a:gd name="connsiteX26" fmla="*/ 563563 w 2470151"/>
                  <a:gd name="connsiteY26" fmla="*/ 2417763 h 3311525"/>
                  <a:gd name="connsiteX27" fmla="*/ 949325 w 2470151"/>
                  <a:gd name="connsiteY27" fmla="*/ 2417763 h 3311525"/>
                  <a:gd name="connsiteX28" fmla="*/ 949325 w 2470151"/>
                  <a:gd name="connsiteY28" fmla="*/ 2268067 h 3311525"/>
                  <a:gd name="connsiteX29" fmla="*/ 949325 w 2470151"/>
                  <a:gd name="connsiteY29" fmla="*/ 2241551 h 3311525"/>
                  <a:gd name="connsiteX30" fmla="*/ 893297 w 2470151"/>
                  <a:gd name="connsiteY30" fmla="*/ 2241551 h 3311525"/>
                  <a:gd name="connsiteX31" fmla="*/ 582787 w 2470151"/>
                  <a:gd name="connsiteY31" fmla="*/ 2241551 h 3311525"/>
                  <a:gd name="connsiteX32" fmla="*/ 1582005 w 2470151"/>
                  <a:gd name="connsiteY32" fmla="*/ 1939925 h 3311525"/>
                  <a:gd name="connsiteX33" fmla="*/ 1582005 w 2470151"/>
                  <a:gd name="connsiteY33" fmla="*/ 1945416 h 3311525"/>
                  <a:gd name="connsiteX34" fmla="*/ 1582005 w 2470151"/>
                  <a:gd name="connsiteY34" fmla="*/ 2109751 h 3311525"/>
                  <a:gd name="connsiteX35" fmla="*/ 1582005 w 2470151"/>
                  <a:gd name="connsiteY35" fmla="*/ 2119313 h 3311525"/>
                  <a:gd name="connsiteX36" fmla="*/ 1605040 w 2470151"/>
                  <a:gd name="connsiteY36" fmla="*/ 2119313 h 3311525"/>
                  <a:gd name="connsiteX37" fmla="*/ 1950864 w 2470151"/>
                  <a:gd name="connsiteY37" fmla="*/ 2119313 h 3311525"/>
                  <a:gd name="connsiteX38" fmla="*/ 1970820 w 2470151"/>
                  <a:gd name="connsiteY38" fmla="*/ 2119313 h 3311525"/>
                  <a:gd name="connsiteX39" fmla="*/ 1970820 w 2470151"/>
                  <a:gd name="connsiteY39" fmla="*/ 2052500 h 3311525"/>
                  <a:gd name="connsiteX40" fmla="*/ 1970820 w 2470151"/>
                  <a:gd name="connsiteY40" fmla="*/ 1941391 h 3311525"/>
                  <a:gd name="connsiteX41" fmla="*/ 1970820 w 2470151"/>
                  <a:gd name="connsiteY41" fmla="*/ 1939925 h 3311525"/>
                  <a:gd name="connsiteX42" fmla="*/ 1892569 w 2470151"/>
                  <a:gd name="connsiteY42" fmla="*/ 1939925 h 3311525"/>
                  <a:gd name="connsiteX43" fmla="*/ 1666396 w 2470151"/>
                  <a:gd name="connsiteY43" fmla="*/ 1939925 h 3311525"/>
                  <a:gd name="connsiteX44" fmla="*/ 1071563 w 2470151"/>
                  <a:gd name="connsiteY44" fmla="*/ 1939925 h 3311525"/>
                  <a:gd name="connsiteX45" fmla="*/ 1071563 w 2470151"/>
                  <a:gd name="connsiteY45" fmla="*/ 1973277 h 3311525"/>
                  <a:gd name="connsiteX46" fmla="*/ 1071563 w 2470151"/>
                  <a:gd name="connsiteY46" fmla="*/ 2089495 h 3311525"/>
                  <a:gd name="connsiteX47" fmla="*/ 1071563 w 2470151"/>
                  <a:gd name="connsiteY47" fmla="*/ 2119313 h 3311525"/>
                  <a:gd name="connsiteX48" fmla="*/ 1187300 w 2470151"/>
                  <a:gd name="connsiteY48" fmla="*/ 2119313 h 3311525"/>
                  <a:gd name="connsiteX49" fmla="*/ 1347760 w 2470151"/>
                  <a:gd name="connsiteY49" fmla="*/ 2119313 h 3311525"/>
                  <a:gd name="connsiteX50" fmla="*/ 1460500 w 2470151"/>
                  <a:gd name="connsiteY50" fmla="*/ 2119313 h 3311525"/>
                  <a:gd name="connsiteX51" fmla="*/ 1460500 w 2470151"/>
                  <a:gd name="connsiteY51" fmla="*/ 2082453 h 3311525"/>
                  <a:gd name="connsiteX52" fmla="*/ 1460500 w 2470151"/>
                  <a:gd name="connsiteY52" fmla="*/ 1939925 h 3311525"/>
                  <a:gd name="connsiteX53" fmla="*/ 1290351 w 2470151"/>
                  <a:gd name="connsiteY53" fmla="*/ 1939925 h 3311525"/>
                  <a:gd name="connsiteX54" fmla="*/ 1137314 w 2470151"/>
                  <a:gd name="connsiteY54" fmla="*/ 1939925 h 3311525"/>
                  <a:gd name="connsiteX55" fmla="*/ 563563 w 2470151"/>
                  <a:gd name="connsiteY55" fmla="*/ 1939925 h 3311525"/>
                  <a:gd name="connsiteX56" fmla="*/ 563563 w 2470151"/>
                  <a:gd name="connsiteY56" fmla="*/ 2119313 h 3311525"/>
                  <a:gd name="connsiteX57" fmla="*/ 641081 w 2470151"/>
                  <a:gd name="connsiteY57" fmla="*/ 2119313 h 3311525"/>
                  <a:gd name="connsiteX58" fmla="*/ 936798 w 2470151"/>
                  <a:gd name="connsiteY58" fmla="*/ 2119313 h 3311525"/>
                  <a:gd name="connsiteX59" fmla="*/ 949325 w 2470151"/>
                  <a:gd name="connsiteY59" fmla="*/ 2119313 h 3311525"/>
                  <a:gd name="connsiteX60" fmla="*/ 949325 w 2470151"/>
                  <a:gd name="connsiteY60" fmla="*/ 2083348 h 3311525"/>
                  <a:gd name="connsiteX61" fmla="*/ 949325 w 2470151"/>
                  <a:gd name="connsiteY61" fmla="*/ 1939925 h 3311525"/>
                  <a:gd name="connsiteX62" fmla="*/ 893297 w 2470151"/>
                  <a:gd name="connsiteY62" fmla="*/ 1939925 h 3311525"/>
                  <a:gd name="connsiteX63" fmla="*/ 582787 w 2470151"/>
                  <a:gd name="connsiteY63" fmla="*/ 1939925 h 3311525"/>
                  <a:gd name="connsiteX64" fmla="*/ 1582005 w 2470151"/>
                  <a:gd name="connsiteY64" fmla="*/ 1643063 h 3311525"/>
                  <a:gd name="connsiteX65" fmla="*/ 1582005 w 2470151"/>
                  <a:gd name="connsiteY65" fmla="*/ 1753749 h 3311525"/>
                  <a:gd name="connsiteX66" fmla="*/ 1582005 w 2470151"/>
                  <a:gd name="connsiteY66" fmla="*/ 1819275 h 3311525"/>
                  <a:gd name="connsiteX67" fmla="*/ 1605040 w 2470151"/>
                  <a:gd name="connsiteY67" fmla="*/ 1819275 h 3311525"/>
                  <a:gd name="connsiteX68" fmla="*/ 1950864 w 2470151"/>
                  <a:gd name="connsiteY68" fmla="*/ 1819275 h 3311525"/>
                  <a:gd name="connsiteX69" fmla="*/ 1970820 w 2470151"/>
                  <a:gd name="connsiteY69" fmla="*/ 1819275 h 3311525"/>
                  <a:gd name="connsiteX70" fmla="*/ 1970820 w 2470151"/>
                  <a:gd name="connsiteY70" fmla="*/ 1772909 h 3311525"/>
                  <a:gd name="connsiteX71" fmla="*/ 1970820 w 2470151"/>
                  <a:gd name="connsiteY71" fmla="*/ 1664879 h 3311525"/>
                  <a:gd name="connsiteX72" fmla="*/ 1970820 w 2470151"/>
                  <a:gd name="connsiteY72" fmla="*/ 1643063 h 3311525"/>
                  <a:gd name="connsiteX73" fmla="*/ 1892569 w 2470151"/>
                  <a:gd name="connsiteY73" fmla="*/ 1643063 h 3311525"/>
                  <a:gd name="connsiteX74" fmla="*/ 1666396 w 2470151"/>
                  <a:gd name="connsiteY74" fmla="*/ 1643063 h 3311525"/>
                  <a:gd name="connsiteX75" fmla="*/ 1071563 w 2470151"/>
                  <a:gd name="connsiteY75" fmla="*/ 1643063 h 3311525"/>
                  <a:gd name="connsiteX76" fmla="*/ 1071563 w 2470151"/>
                  <a:gd name="connsiteY76" fmla="*/ 1675852 h 3311525"/>
                  <a:gd name="connsiteX77" fmla="*/ 1071563 w 2470151"/>
                  <a:gd name="connsiteY77" fmla="*/ 1819275 h 3311525"/>
                  <a:gd name="connsiteX78" fmla="*/ 1187300 w 2470151"/>
                  <a:gd name="connsiteY78" fmla="*/ 1819275 h 3311525"/>
                  <a:gd name="connsiteX79" fmla="*/ 1347760 w 2470151"/>
                  <a:gd name="connsiteY79" fmla="*/ 1819275 h 3311525"/>
                  <a:gd name="connsiteX80" fmla="*/ 1460500 w 2470151"/>
                  <a:gd name="connsiteY80" fmla="*/ 1819275 h 3311525"/>
                  <a:gd name="connsiteX81" fmla="*/ 1460500 w 2470151"/>
                  <a:gd name="connsiteY81" fmla="*/ 1766153 h 3311525"/>
                  <a:gd name="connsiteX82" fmla="*/ 1460500 w 2470151"/>
                  <a:gd name="connsiteY82" fmla="*/ 1645257 h 3311525"/>
                  <a:gd name="connsiteX83" fmla="*/ 1460500 w 2470151"/>
                  <a:gd name="connsiteY83" fmla="*/ 1643063 h 3311525"/>
                  <a:gd name="connsiteX84" fmla="*/ 1290351 w 2470151"/>
                  <a:gd name="connsiteY84" fmla="*/ 1643063 h 3311525"/>
                  <a:gd name="connsiteX85" fmla="*/ 1137314 w 2470151"/>
                  <a:gd name="connsiteY85" fmla="*/ 1643063 h 3311525"/>
                  <a:gd name="connsiteX86" fmla="*/ 563563 w 2470151"/>
                  <a:gd name="connsiteY86" fmla="*/ 1643063 h 3311525"/>
                  <a:gd name="connsiteX87" fmla="*/ 563563 w 2470151"/>
                  <a:gd name="connsiteY87" fmla="*/ 1819275 h 3311525"/>
                  <a:gd name="connsiteX88" fmla="*/ 641081 w 2470151"/>
                  <a:gd name="connsiteY88" fmla="*/ 1819275 h 3311525"/>
                  <a:gd name="connsiteX89" fmla="*/ 936798 w 2470151"/>
                  <a:gd name="connsiteY89" fmla="*/ 1819275 h 3311525"/>
                  <a:gd name="connsiteX90" fmla="*/ 949325 w 2470151"/>
                  <a:gd name="connsiteY90" fmla="*/ 1819275 h 3311525"/>
                  <a:gd name="connsiteX91" fmla="*/ 949325 w 2470151"/>
                  <a:gd name="connsiteY91" fmla="*/ 1785923 h 3311525"/>
                  <a:gd name="connsiteX92" fmla="*/ 949325 w 2470151"/>
                  <a:gd name="connsiteY92" fmla="*/ 1669705 h 3311525"/>
                  <a:gd name="connsiteX93" fmla="*/ 949325 w 2470151"/>
                  <a:gd name="connsiteY93" fmla="*/ 1643063 h 3311525"/>
                  <a:gd name="connsiteX94" fmla="*/ 893297 w 2470151"/>
                  <a:gd name="connsiteY94" fmla="*/ 1643063 h 3311525"/>
                  <a:gd name="connsiteX95" fmla="*/ 582787 w 2470151"/>
                  <a:gd name="connsiteY95" fmla="*/ 1643063 h 3311525"/>
                  <a:gd name="connsiteX96" fmla="*/ 1582005 w 2470151"/>
                  <a:gd name="connsiteY96" fmla="*/ 1341438 h 3311525"/>
                  <a:gd name="connsiteX97" fmla="*/ 1582005 w 2470151"/>
                  <a:gd name="connsiteY97" fmla="*/ 1520825 h 3311525"/>
                  <a:gd name="connsiteX98" fmla="*/ 1605040 w 2470151"/>
                  <a:gd name="connsiteY98" fmla="*/ 1520825 h 3311525"/>
                  <a:gd name="connsiteX99" fmla="*/ 1950864 w 2470151"/>
                  <a:gd name="connsiteY99" fmla="*/ 1520825 h 3311525"/>
                  <a:gd name="connsiteX100" fmla="*/ 1971676 w 2470151"/>
                  <a:gd name="connsiteY100" fmla="*/ 1520825 h 3311525"/>
                  <a:gd name="connsiteX101" fmla="*/ 1971676 w 2470151"/>
                  <a:gd name="connsiteY101" fmla="*/ 1341438 h 3311525"/>
                  <a:gd name="connsiteX102" fmla="*/ 1071563 w 2470151"/>
                  <a:gd name="connsiteY102" fmla="*/ 1341438 h 3311525"/>
                  <a:gd name="connsiteX103" fmla="*/ 1071563 w 2470151"/>
                  <a:gd name="connsiteY103" fmla="*/ 1491133 h 3311525"/>
                  <a:gd name="connsiteX104" fmla="*/ 1071563 w 2470151"/>
                  <a:gd name="connsiteY104" fmla="*/ 1520825 h 3311525"/>
                  <a:gd name="connsiteX105" fmla="*/ 1187300 w 2470151"/>
                  <a:gd name="connsiteY105" fmla="*/ 1520825 h 3311525"/>
                  <a:gd name="connsiteX106" fmla="*/ 1347760 w 2470151"/>
                  <a:gd name="connsiteY106" fmla="*/ 1520825 h 3311525"/>
                  <a:gd name="connsiteX107" fmla="*/ 1460500 w 2470151"/>
                  <a:gd name="connsiteY107" fmla="*/ 1520825 h 3311525"/>
                  <a:gd name="connsiteX108" fmla="*/ 1460500 w 2470151"/>
                  <a:gd name="connsiteY108" fmla="*/ 1467019 h 3311525"/>
                  <a:gd name="connsiteX109" fmla="*/ 1460500 w 2470151"/>
                  <a:gd name="connsiteY109" fmla="*/ 1358907 h 3311525"/>
                  <a:gd name="connsiteX110" fmla="*/ 1460500 w 2470151"/>
                  <a:gd name="connsiteY110" fmla="*/ 1341438 h 3311525"/>
                  <a:gd name="connsiteX111" fmla="*/ 563563 w 2470151"/>
                  <a:gd name="connsiteY111" fmla="*/ 1341438 h 3311525"/>
                  <a:gd name="connsiteX112" fmla="*/ 563563 w 2470151"/>
                  <a:gd name="connsiteY112" fmla="*/ 1520825 h 3311525"/>
                  <a:gd name="connsiteX113" fmla="*/ 641081 w 2470151"/>
                  <a:gd name="connsiteY113" fmla="*/ 1520825 h 3311525"/>
                  <a:gd name="connsiteX114" fmla="*/ 936798 w 2470151"/>
                  <a:gd name="connsiteY114" fmla="*/ 1520825 h 3311525"/>
                  <a:gd name="connsiteX115" fmla="*/ 949325 w 2470151"/>
                  <a:gd name="connsiteY115" fmla="*/ 1520825 h 3311525"/>
                  <a:gd name="connsiteX116" fmla="*/ 949325 w 2470151"/>
                  <a:gd name="connsiteY116" fmla="*/ 1493475 h 3311525"/>
                  <a:gd name="connsiteX117" fmla="*/ 949325 w 2470151"/>
                  <a:gd name="connsiteY117" fmla="*/ 1343298 h 3311525"/>
                  <a:gd name="connsiteX118" fmla="*/ 949325 w 2470151"/>
                  <a:gd name="connsiteY118" fmla="*/ 1341438 h 3311525"/>
                  <a:gd name="connsiteX119" fmla="*/ 502136 w 2470151"/>
                  <a:gd name="connsiteY119" fmla="*/ 1219200 h 3311525"/>
                  <a:gd name="connsiteX120" fmla="*/ 1006951 w 2470151"/>
                  <a:gd name="connsiteY120" fmla="*/ 1219200 h 3311525"/>
                  <a:gd name="connsiteX121" fmla="*/ 1010444 w 2470151"/>
                  <a:gd name="connsiteY121" fmla="*/ 1219200 h 3311525"/>
                  <a:gd name="connsiteX122" fmla="*/ 1112852 w 2470151"/>
                  <a:gd name="connsiteY122" fmla="*/ 1219200 h 3311525"/>
                  <a:gd name="connsiteX123" fmla="*/ 1416083 w 2470151"/>
                  <a:gd name="connsiteY123" fmla="*/ 1219200 h 3311525"/>
                  <a:gd name="connsiteX124" fmla="*/ 1521253 w 2470151"/>
                  <a:gd name="connsiteY124" fmla="*/ 1219200 h 3311525"/>
                  <a:gd name="connsiteX125" fmla="*/ 1538765 w 2470151"/>
                  <a:gd name="connsiteY125" fmla="*/ 1219200 h 3311525"/>
                  <a:gd name="connsiteX126" fmla="*/ 2031515 w 2470151"/>
                  <a:gd name="connsiteY126" fmla="*/ 1219200 h 3311525"/>
                  <a:gd name="connsiteX127" fmla="*/ 2092325 w 2470151"/>
                  <a:gd name="connsiteY127" fmla="*/ 1280066 h 3311525"/>
                  <a:gd name="connsiteX128" fmla="*/ 2092325 w 2470151"/>
                  <a:gd name="connsiteY128" fmla="*/ 1491133 h 3311525"/>
                  <a:gd name="connsiteX129" fmla="*/ 2092325 w 2470151"/>
                  <a:gd name="connsiteY129" fmla="*/ 1568883 h 3311525"/>
                  <a:gd name="connsiteX130" fmla="*/ 2092325 w 2470151"/>
                  <a:gd name="connsiteY130" fmla="*/ 1581944 h 3311525"/>
                  <a:gd name="connsiteX131" fmla="*/ 2092325 w 2470151"/>
                  <a:gd name="connsiteY131" fmla="*/ 1675852 h 3311525"/>
                  <a:gd name="connsiteX132" fmla="*/ 2092325 w 2470151"/>
                  <a:gd name="connsiteY132" fmla="*/ 1781375 h 3311525"/>
                  <a:gd name="connsiteX133" fmla="*/ 2092325 w 2470151"/>
                  <a:gd name="connsiteY133" fmla="*/ 1817250 h 3311525"/>
                  <a:gd name="connsiteX134" fmla="*/ 2092325 w 2470151"/>
                  <a:gd name="connsiteY134" fmla="*/ 1879600 h 3311525"/>
                  <a:gd name="connsiteX135" fmla="*/ 2092325 w 2470151"/>
                  <a:gd name="connsiteY135" fmla="*/ 1940998 h 3311525"/>
                  <a:gd name="connsiteX136" fmla="*/ 2092325 w 2470151"/>
                  <a:gd name="connsiteY136" fmla="*/ 1967342 h 3311525"/>
                  <a:gd name="connsiteX137" fmla="*/ 2092325 w 2470151"/>
                  <a:gd name="connsiteY137" fmla="*/ 2035724 h 3311525"/>
                  <a:gd name="connsiteX138" fmla="*/ 2092325 w 2470151"/>
                  <a:gd name="connsiteY138" fmla="*/ 2118625 h 3311525"/>
                  <a:gd name="connsiteX139" fmla="*/ 2092325 w 2470151"/>
                  <a:gd name="connsiteY139" fmla="*/ 2128553 h 3311525"/>
                  <a:gd name="connsiteX140" fmla="*/ 2092325 w 2470151"/>
                  <a:gd name="connsiteY140" fmla="*/ 2180432 h 3311525"/>
                  <a:gd name="connsiteX141" fmla="*/ 2092325 w 2470151"/>
                  <a:gd name="connsiteY141" fmla="*/ 2190490 h 3311525"/>
                  <a:gd name="connsiteX142" fmla="*/ 2092325 w 2470151"/>
                  <a:gd name="connsiteY142" fmla="*/ 2266776 h 3311525"/>
                  <a:gd name="connsiteX143" fmla="*/ 2092325 w 2470151"/>
                  <a:gd name="connsiteY143" fmla="*/ 2285765 h 3311525"/>
                  <a:gd name="connsiteX144" fmla="*/ 2092325 w 2470151"/>
                  <a:gd name="connsiteY144" fmla="*/ 2357363 h 3311525"/>
                  <a:gd name="connsiteX145" fmla="*/ 2092325 w 2470151"/>
                  <a:gd name="connsiteY145" fmla="*/ 2383779 h 3311525"/>
                  <a:gd name="connsiteX146" fmla="*/ 2092325 w 2470151"/>
                  <a:gd name="connsiteY146" fmla="*/ 2408664 h 3311525"/>
                  <a:gd name="connsiteX147" fmla="*/ 2092325 w 2470151"/>
                  <a:gd name="connsiteY147" fmla="*/ 2479134 h 3311525"/>
                  <a:gd name="connsiteX148" fmla="*/ 2092325 w 2470151"/>
                  <a:gd name="connsiteY148" fmla="*/ 2481331 h 3311525"/>
                  <a:gd name="connsiteX149" fmla="*/ 2092325 w 2470151"/>
                  <a:gd name="connsiteY149" fmla="*/ 2776049 h 3311525"/>
                  <a:gd name="connsiteX150" fmla="*/ 2031573 w 2470151"/>
                  <a:gd name="connsiteY150" fmla="*/ 2836863 h 3311525"/>
                  <a:gd name="connsiteX151" fmla="*/ 1521253 w 2470151"/>
                  <a:gd name="connsiteY151" fmla="*/ 2836863 h 3311525"/>
                  <a:gd name="connsiteX152" fmla="*/ 1460500 w 2470151"/>
                  <a:gd name="connsiteY152" fmla="*/ 2776049 h 3311525"/>
                  <a:gd name="connsiteX153" fmla="*/ 1460500 w 2470151"/>
                  <a:gd name="connsiteY153" fmla="*/ 2540000 h 3311525"/>
                  <a:gd name="connsiteX154" fmla="*/ 1420800 w 2470151"/>
                  <a:gd name="connsiteY154" fmla="*/ 2540000 h 3311525"/>
                  <a:gd name="connsiteX155" fmla="*/ 1147343 w 2470151"/>
                  <a:gd name="connsiteY155" fmla="*/ 2540000 h 3311525"/>
                  <a:gd name="connsiteX156" fmla="*/ 1010444 w 2470151"/>
                  <a:gd name="connsiteY156" fmla="*/ 2540000 h 3311525"/>
                  <a:gd name="connsiteX157" fmla="*/ 999110 w 2470151"/>
                  <a:gd name="connsiteY157" fmla="*/ 2540000 h 3311525"/>
                  <a:gd name="connsiteX158" fmla="*/ 502136 w 2470151"/>
                  <a:gd name="connsiteY158" fmla="*/ 2540000 h 3311525"/>
                  <a:gd name="connsiteX159" fmla="*/ 441325 w 2470151"/>
                  <a:gd name="connsiteY159" fmla="*/ 2479134 h 3311525"/>
                  <a:gd name="connsiteX160" fmla="*/ 441325 w 2470151"/>
                  <a:gd name="connsiteY160" fmla="*/ 2219487 h 3311525"/>
                  <a:gd name="connsiteX161" fmla="*/ 441325 w 2470151"/>
                  <a:gd name="connsiteY161" fmla="*/ 2180432 h 3311525"/>
                  <a:gd name="connsiteX162" fmla="*/ 441325 w 2470151"/>
                  <a:gd name="connsiteY162" fmla="*/ 2105057 h 3311525"/>
                  <a:gd name="connsiteX163" fmla="*/ 441325 w 2470151"/>
                  <a:gd name="connsiteY163" fmla="*/ 2000319 h 3311525"/>
                  <a:gd name="connsiteX164" fmla="*/ 441325 w 2470151"/>
                  <a:gd name="connsiteY164" fmla="*/ 1879600 h 3311525"/>
                  <a:gd name="connsiteX165" fmla="*/ 441325 w 2470151"/>
                  <a:gd name="connsiteY165" fmla="*/ 1818202 h 3311525"/>
                  <a:gd name="connsiteX166" fmla="*/ 441325 w 2470151"/>
                  <a:gd name="connsiteY166" fmla="*/ 1669705 h 3311525"/>
                  <a:gd name="connsiteX167" fmla="*/ 441325 w 2470151"/>
                  <a:gd name="connsiteY167" fmla="*/ 1581944 h 3311525"/>
                  <a:gd name="connsiteX168" fmla="*/ 441325 w 2470151"/>
                  <a:gd name="connsiteY168" fmla="*/ 1572807 h 3311525"/>
                  <a:gd name="connsiteX169" fmla="*/ 441325 w 2470151"/>
                  <a:gd name="connsiteY169" fmla="*/ 1280066 h 3311525"/>
                  <a:gd name="connsiteX170" fmla="*/ 502136 w 2470151"/>
                  <a:gd name="connsiteY170" fmla="*/ 1219200 h 3311525"/>
                  <a:gd name="connsiteX171" fmla="*/ 502116 w 2470151"/>
                  <a:gd name="connsiteY171" fmla="*/ 946150 h 3311525"/>
                  <a:gd name="connsiteX172" fmla="*/ 1520360 w 2470151"/>
                  <a:gd name="connsiteY172" fmla="*/ 946150 h 3311525"/>
                  <a:gd name="connsiteX173" fmla="*/ 1581150 w 2470151"/>
                  <a:gd name="connsiteY173" fmla="*/ 1007269 h 3311525"/>
                  <a:gd name="connsiteX174" fmla="*/ 1520360 w 2470151"/>
                  <a:gd name="connsiteY174" fmla="*/ 1068388 h 3311525"/>
                  <a:gd name="connsiteX175" fmla="*/ 502116 w 2470151"/>
                  <a:gd name="connsiteY175" fmla="*/ 1068388 h 3311525"/>
                  <a:gd name="connsiteX176" fmla="*/ 441325 w 2470151"/>
                  <a:gd name="connsiteY176" fmla="*/ 1007269 h 3311525"/>
                  <a:gd name="connsiteX177" fmla="*/ 502116 w 2470151"/>
                  <a:gd name="connsiteY177" fmla="*/ 946150 h 3311525"/>
                  <a:gd name="connsiteX178" fmla="*/ 502098 w 2470151"/>
                  <a:gd name="connsiteY178" fmla="*/ 690563 h 3311525"/>
                  <a:gd name="connsiteX179" fmla="*/ 1264791 w 2470151"/>
                  <a:gd name="connsiteY179" fmla="*/ 690563 h 3311525"/>
                  <a:gd name="connsiteX180" fmla="*/ 1325563 w 2470151"/>
                  <a:gd name="connsiteY180" fmla="*/ 751682 h 3311525"/>
                  <a:gd name="connsiteX181" fmla="*/ 1264791 w 2470151"/>
                  <a:gd name="connsiteY181" fmla="*/ 812801 h 3311525"/>
                  <a:gd name="connsiteX182" fmla="*/ 502098 w 2470151"/>
                  <a:gd name="connsiteY182" fmla="*/ 812801 h 3311525"/>
                  <a:gd name="connsiteX183" fmla="*/ 441325 w 2470151"/>
                  <a:gd name="connsiteY183" fmla="*/ 751682 h 3311525"/>
                  <a:gd name="connsiteX184" fmla="*/ 502098 w 2470151"/>
                  <a:gd name="connsiteY184" fmla="*/ 690563 h 3311525"/>
                  <a:gd name="connsiteX185" fmla="*/ 502153 w 2470151"/>
                  <a:gd name="connsiteY185" fmla="*/ 454025 h 3311525"/>
                  <a:gd name="connsiteX186" fmla="*/ 994860 w 2470151"/>
                  <a:gd name="connsiteY186" fmla="*/ 454025 h 3311525"/>
                  <a:gd name="connsiteX187" fmla="*/ 1055688 w 2470151"/>
                  <a:gd name="connsiteY187" fmla="*/ 514350 h 3311525"/>
                  <a:gd name="connsiteX188" fmla="*/ 994860 w 2470151"/>
                  <a:gd name="connsiteY188" fmla="*/ 574675 h 3311525"/>
                  <a:gd name="connsiteX189" fmla="*/ 502153 w 2470151"/>
                  <a:gd name="connsiteY189" fmla="*/ 574675 h 3311525"/>
                  <a:gd name="connsiteX190" fmla="*/ 441325 w 2470151"/>
                  <a:gd name="connsiteY190" fmla="*/ 514350 h 3311525"/>
                  <a:gd name="connsiteX191" fmla="*/ 502153 w 2470151"/>
                  <a:gd name="connsiteY191" fmla="*/ 454025 h 3311525"/>
                  <a:gd name="connsiteX192" fmla="*/ 1901273 w 2470151"/>
                  <a:gd name="connsiteY192" fmla="*/ 207410 h 3311525"/>
                  <a:gd name="connsiteX193" fmla="*/ 1901273 w 2470151"/>
                  <a:gd name="connsiteY193" fmla="*/ 228534 h 3311525"/>
                  <a:gd name="connsiteX194" fmla="*/ 1901273 w 2470151"/>
                  <a:gd name="connsiteY194" fmla="*/ 568878 h 3311525"/>
                  <a:gd name="connsiteX195" fmla="*/ 2244222 w 2470151"/>
                  <a:gd name="connsiteY195" fmla="*/ 568878 h 3311525"/>
                  <a:gd name="connsiteX196" fmla="*/ 2262740 w 2470151"/>
                  <a:gd name="connsiteY196" fmla="*/ 568878 h 3311525"/>
                  <a:gd name="connsiteX197" fmla="*/ 122238 w 2470151"/>
                  <a:gd name="connsiteY197" fmla="*/ 122238 h 3311525"/>
                  <a:gd name="connsiteX198" fmla="*/ 122238 w 2470151"/>
                  <a:gd name="connsiteY198" fmla="*/ 3190876 h 3311525"/>
                  <a:gd name="connsiteX199" fmla="*/ 2347913 w 2470151"/>
                  <a:gd name="connsiteY199" fmla="*/ 3190876 h 3311525"/>
                  <a:gd name="connsiteX200" fmla="*/ 2347913 w 2470151"/>
                  <a:gd name="connsiteY200" fmla="*/ 690563 h 3311525"/>
                  <a:gd name="connsiteX201" fmla="*/ 2309172 w 2470151"/>
                  <a:gd name="connsiteY201" fmla="*/ 690563 h 3311525"/>
                  <a:gd name="connsiteX202" fmla="*/ 1840431 w 2470151"/>
                  <a:gd name="connsiteY202" fmla="*/ 690563 h 3311525"/>
                  <a:gd name="connsiteX203" fmla="*/ 1779588 w 2470151"/>
                  <a:gd name="connsiteY203" fmla="*/ 629721 h 3311525"/>
                  <a:gd name="connsiteX204" fmla="*/ 1779588 w 2470151"/>
                  <a:gd name="connsiteY204" fmla="*/ 131952 h 3311525"/>
                  <a:gd name="connsiteX205" fmla="*/ 1779588 w 2470151"/>
                  <a:gd name="connsiteY205" fmla="*/ 122238 h 3311525"/>
                  <a:gd name="connsiteX206" fmla="*/ 60841 w 2470151"/>
                  <a:gd name="connsiteY206" fmla="*/ 0 h 3311525"/>
                  <a:gd name="connsiteX207" fmla="*/ 1836968 w 2470151"/>
                  <a:gd name="connsiteY207" fmla="*/ 0 h 3311525"/>
                  <a:gd name="connsiteX208" fmla="*/ 1840430 w 2470151"/>
                  <a:gd name="connsiteY208" fmla="*/ 0 h 3311525"/>
                  <a:gd name="connsiteX209" fmla="*/ 1840431 w 2470151"/>
                  <a:gd name="connsiteY209" fmla="*/ 0 h 3311525"/>
                  <a:gd name="connsiteX210" fmla="*/ 1840431 w 2470151"/>
                  <a:gd name="connsiteY210" fmla="*/ 0 h 3311525"/>
                  <a:gd name="connsiteX211" fmla="*/ 1840444 w 2470151"/>
                  <a:gd name="connsiteY211" fmla="*/ 0 h 3311525"/>
                  <a:gd name="connsiteX212" fmla="*/ 1865161 w 2470151"/>
                  <a:gd name="connsiteY212" fmla="*/ 4562 h 3311525"/>
                  <a:gd name="connsiteX213" fmla="*/ 1876125 w 2470151"/>
                  <a:gd name="connsiteY213" fmla="*/ 12957 h 3311525"/>
                  <a:gd name="connsiteX214" fmla="*/ 1883401 w 2470151"/>
                  <a:gd name="connsiteY214" fmla="*/ 17873 h 3311525"/>
                  <a:gd name="connsiteX215" fmla="*/ 1884922 w 2470151"/>
                  <a:gd name="connsiteY215" fmla="*/ 20124 h 3311525"/>
                  <a:gd name="connsiteX216" fmla="*/ 1983703 w 2470151"/>
                  <a:gd name="connsiteY216" fmla="*/ 118342 h 3311525"/>
                  <a:gd name="connsiteX217" fmla="*/ 2454940 w 2470151"/>
                  <a:gd name="connsiteY217" fmla="*/ 586891 h 3311525"/>
                  <a:gd name="connsiteX218" fmla="*/ 2463504 w 2470151"/>
                  <a:gd name="connsiteY218" fmla="*/ 602537 h 3311525"/>
                  <a:gd name="connsiteX219" fmla="*/ 2465778 w 2470151"/>
                  <a:gd name="connsiteY219" fmla="*/ 606097 h 3311525"/>
                  <a:gd name="connsiteX220" fmla="*/ 2465945 w 2470151"/>
                  <a:gd name="connsiteY220" fmla="*/ 606995 h 3311525"/>
                  <a:gd name="connsiteX221" fmla="*/ 2465968 w 2470151"/>
                  <a:gd name="connsiteY221" fmla="*/ 607037 h 3311525"/>
                  <a:gd name="connsiteX222" fmla="*/ 2470150 w 2470151"/>
                  <a:gd name="connsiteY222" fmla="*/ 629464 h 3311525"/>
                  <a:gd name="connsiteX223" fmla="*/ 2470150 w 2470151"/>
                  <a:gd name="connsiteY223" fmla="*/ 629715 h 3311525"/>
                  <a:gd name="connsiteX224" fmla="*/ 2470151 w 2470151"/>
                  <a:gd name="connsiteY224" fmla="*/ 629721 h 3311525"/>
                  <a:gd name="connsiteX225" fmla="*/ 2470150 w 2470151"/>
                  <a:gd name="connsiteY225" fmla="*/ 629726 h 3311525"/>
                  <a:gd name="connsiteX226" fmla="*/ 2470150 w 2470151"/>
                  <a:gd name="connsiteY226" fmla="*/ 867606 h 3311525"/>
                  <a:gd name="connsiteX227" fmla="*/ 2470150 w 2470151"/>
                  <a:gd name="connsiteY227" fmla="*/ 3250707 h 3311525"/>
                  <a:gd name="connsiteX228" fmla="*/ 2409309 w 2470151"/>
                  <a:gd name="connsiteY228" fmla="*/ 3311525 h 3311525"/>
                  <a:gd name="connsiteX229" fmla="*/ 60841 w 2470151"/>
                  <a:gd name="connsiteY229" fmla="*/ 3311525 h 3311525"/>
                  <a:gd name="connsiteX230" fmla="*/ 0 w 2470151"/>
                  <a:gd name="connsiteY230" fmla="*/ 3250707 h 3311525"/>
                  <a:gd name="connsiteX231" fmla="*/ 0 w 2470151"/>
                  <a:gd name="connsiteY231" fmla="*/ 60818 h 3311525"/>
                  <a:gd name="connsiteX232" fmla="*/ 60841 w 2470151"/>
                  <a:gd name="connsiteY232" fmla="*/ 0 h 331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Lst>
                <a:rect l="l" t="t" r="r" b="b"/>
                <a:pathLst>
                  <a:path w="2470151" h="3311525">
                    <a:moveTo>
                      <a:pt x="1582005" y="2540000"/>
                    </a:moveTo>
                    <a:lnTo>
                      <a:pt x="1582005" y="2595049"/>
                    </a:lnTo>
                    <a:cubicBezTo>
                      <a:pt x="1582005" y="2715234"/>
                      <a:pt x="1582005" y="2715234"/>
                      <a:pt x="1582005" y="2715234"/>
                    </a:cubicBezTo>
                    <a:cubicBezTo>
                      <a:pt x="1970820" y="2715234"/>
                      <a:pt x="1970820" y="2715234"/>
                      <a:pt x="1970820" y="2715234"/>
                    </a:cubicBezTo>
                    <a:lnTo>
                      <a:pt x="1970820" y="2540000"/>
                    </a:lnTo>
                    <a:lnTo>
                      <a:pt x="1892570" y="2540000"/>
                    </a:lnTo>
                    <a:cubicBezTo>
                      <a:pt x="1802865" y="2540000"/>
                      <a:pt x="1718947" y="2540000"/>
                      <a:pt x="1640443" y="2540000"/>
                    </a:cubicBezTo>
                    <a:close/>
                    <a:moveTo>
                      <a:pt x="1582005" y="2241551"/>
                    </a:moveTo>
                    <a:lnTo>
                      <a:pt x="1582005" y="2248858"/>
                    </a:lnTo>
                    <a:cubicBezTo>
                      <a:pt x="1582005" y="2291256"/>
                      <a:pt x="1582005" y="2329799"/>
                      <a:pt x="1582005" y="2364839"/>
                    </a:cubicBezTo>
                    <a:lnTo>
                      <a:pt x="1582005" y="2417763"/>
                    </a:lnTo>
                    <a:lnTo>
                      <a:pt x="1970820" y="2417763"/>
                    </a:lnTo>
                    <a:lnTo>
                      <a:pt x="1970820" y="2336849"/>
                    </a:lnTo>
                    <a:lnTo>
                      <a:pt x="1970820" y="2241551"/>
                    </a:lnTo>
                    <a:lnTo>
                      <a:pt x="1892569" y="2241551"/>
                    </a:lnTo>
                    <a:cubicBezTo>
                      <a:pt x="1812675" y="2241551"/>
                      <a:pt x="1737372" y="2241551"/>
                      <a:pt x="1666396" y="2241551"/>
                    </a:cubicBezTo>
                    <a:close/>
                    <a:moveTo>
                      <a:pt x="1071563" y="2241551"/>
                    </a:moveTo>
                    <a:lnTo>
                      <a:pt x="1071563" y="2265725"/>
                    </a:lnTo>
                    <a:cubicBezTo>
                      <a:pt x="1071563" y="2336862"/>
                      <a:pt x="1071563" y="2384286"/>
                      <a:pt x="1071563" y="2415902"/>
                    </a:cubicBezTo>
                    <a:lnTo>
                      <a:pt x="1071563" y="2417763"/>
                    </a:lnTo>
                    <a:lnTo>
                      <a:pt x="1460500" y="2417763"/>
                    </a:lnTo>
                    <a:lnTo>
                      <a:pt x="1460500" y="2282241"/>
                    </a:lnTo>
                    <a:lnTo>
                      <a:pt x="1460500" y="2241551"/>
                    </a:lnTo>
                    <a:lnTo>
                      <a:pt x="1290351" y="2241551"/>
                    </a:lnTo>
                    <a:cubicBezTo>
                      <a:pt x="1235627" y="2241551"/>
                      <a:pt x="1184703" y="2241551"/>
                      <a:pt x="1137314" y="2241551"/>
                    </a:cubicBezTo>
                    <a:close/>
                    <a:moveTo>
                      <a:pt x="563563" y="2241551"/>
                    </a:moveTo>
                    <a:lnTo>
                      <a:pt x="563563" y="2417763"/>
                    </a:lnTo>
                    <a:lnTo>
                      <a:pt x="949325" y="2417763"/>
                    </a:lnTo>
                    <a:lnTo>
                      <a:pt x="949325" y="2268067"/>
                    </a:lnTo>
                    <a:lnTo>
                      <a:pt x="949325" y="2241551"/>
                    </a:lnTo>
                    <a:lnTo>
                      <a:pt x="893297" y="2241551"/>
                    </a:lnTo>
                    <a:cubicBezTo>
                      <a:pt x="733222" y="2241551"/>
                      <a:pt x="638654" y="2241551"/>
                      <a:pt x="582787" y="2241551"/>
                    </a:cubicBezTo>
                    <a:close/>
                    <a:moveTo>
                      <a:pt x="1582005" y="1939925"/>
                    </a:moveTo>
                    <a:lnTo>
                      <a:pt x="1582005" y="1945416"/>
                    </a:lnTo>
                    <a:cubicBezTo>
                      <a:pt x="1582005" y="2004632"/>
                      <a:pt x="1582005" y="2059294"/>
                      <a:pt x="1582005" y="2109751"/>
                    </a:cubicBezTo>
                    <a:lnTo>
                      <a:pt x="1582005" y="2119313"/>
                    </a:lnTo>
                    <a:lnTo>
                      <a:pt x="1605040" y="2119313"/>
                    </a:lnTo>
                    <a:cubicBezTo>
                      <a:pt x="1786722" y="2119313"/>
                      <a:pt x="1891006" y="2119313"/>
                      <a:pt x="1950864" y="2119313"/>
                    </a:cubicBezTo>
                    <a:lnTo>
                      <a:pt x="1970820" y="2119313"/>
                    </a:lnTo>
                    <a:lnTo>
                      <a:pt x="1970820" y="2052500"/>
                    </a:lnTo>
                    <a:cubicBezTo>
                      <a:pt x="1970820" y="2012198"/>
                      <a:pt x="1970820" y="1975255"/>
                      <a:pt x="1970820" y="1941391"/>
                    </a:cubicBezTo>
                    <a:lnTo>
                      <a:pt x="1970820" y="1939925"/>
                    </a:lnTo>
                    <a:lnTo>
                      <a:pt x="1892569" y="1939925"/>
                    </a:lnTo>
                    <a:cubicBezTo>
                      <a:pt x="1812675" y="1939925"/>
                      <a:pt x="1737372" y="1939925"/>
                      <a:pt x="1666396" y="1939925"/>
                    </a:cubicBezTo>
                    <a:close/>
                    <a:moveTo>
                      <a:pt x="1071563" y="1939925"/>
                    </a:moveTo>
                    <a:lnTo>
                      <a:pt x="1071563" y="1973277"/>
                    </a:lnTo>
                    <a:cubicBezTo>
                      <a:pt x="1071563" y="2015432"/>
                      <a:pt x="1071563" y="2054074"/>
                      <a:pt x="1071563" y="2089495"/>
                    </a:cubicBezTo>
                    <a:lnTo>
                      <a:pt x="1071563" y="2119313"/>
                    </a:lnTo>
                    <a:lnTo>
                      <a:pt x="1187300" y="2119313"/>
                    </a:lnTo>
                    <a:cubicBezTo>
                      <a:pt x="1244586" y="2119313"/>
                      <a:pt x="1297985" y="2119313"/>
                      <a:pt x="1347760" y="2119313"/>
                    </a:cubicBezTo>
                    <a:lnTo>
                      <a:pt x="1460500" y="2119313"/>
                    </a:lnTo>
                    <a:lnTo>
                      <a:pt x="1460500" y="2082453"/>
                    </a:lnTo>
                    <a:lnTo>
                      <a:pt x="1460500" y="1939925"/>
                    </a:lnTo>
                    <a:lnTo>
                      <a:pt x="1290351" y="1939925"/>
                    </a:lnTo>
                    <a:cubicBezTo>
                      <a:pt x="1235627" y="1939925"/>
                      <a:pt x="1184703" y="1939925"/>
                      <a:pt x="1137314" y="1939925"/>
                    </a:cubicBezTo>
                    <a:close/>
                    <a:moveTo>
                      <a:pt x="563563" y="1939925"/>
                    </a:moveTo>
                    <a:lnTo>
                      <a:pt x="563563" y="2119313"/>
                    </a:lnTo>
                    <a:lnTo>
                      <a:pt x="641081" y="2119313"/>
                    </a:lnTo>
                    <a:cubicBezTo>
                      <a:pt x="747606" y="2119313"/>
                      <a:pt x="845970" y="2119313"/>
                      <a:pt x="936798" y="2119313"/>
                    </a:cubicBezTo>
                    <a:lnTo>
                      <a:pt x="949325" y="2119313"/>
                    </a:lnTo>
                    <a:lnTo>
                      <a:pt x="949325" y="2083348"/>
                    </a:lnTo>
                    <a:lnTo>
                      <a:pt x="949325" y="1939925"/>
                    </a:lnTo>
                    <a:lnTo>
                      <a:pt x="893297" y="1939925"/>
                    </a:lnTo>
                    <a:cubicBezTo>
                      <a:pt x="733222" y="1939925"/>
                      <a:pt x="638654" y="1939925"/>
                      <a:pt x="582787" y="1939925"/>
                    </a:cubicBezTo>
                    <a:close/>
                    <a:moveTo>
                      <a:pt x="1582005" y="1643063"/>
                    </a:moveTo>
                    <a:lnTo>
                      <a:pt x="1582005" y="1753749"/>
                    </a:lnTo>
                    <a:lnTo>
                      <a:pt x="1582005" y="1819275"/>
                    </a:lnTo>
                    <a:lnTo>
                      <a:pt x="1605040" y="1819275"/>
                    </a:lnTo>
                    <a:cubicBezTo>
                      <a:pt x="1786722" y="1819275"/>
                      <a:pt x="1891006" y="1819275"/>
                      <a:pt x="1950864" y="1819275"/>
                    </a:cubicBezTo>
                    <a:lnTo>
                      <a:pt x="1970820" y="1819275"/>
                    </a:lnTo>
                    <a:lnTo>
                      <a:pt x="1970820" y="1772909"/>
                    </a:lnTo>
                    <a:cubicBezTo>
                      <a:pt x="1970820" y="1727570"/>
                      <a:pt x="1970820" y="1692306"/>
                      <a:pt x="1970820" y="1664879"/>
                    </a:cubicBezTo>
                    <a:lnTo>
                      <a:pt x="1970820" y="1643063"/>
                    </a:lnTo>
                    <a:lnTo>
                      <a:pt x="1892569" y="1643063"/>
                    </a:lnTo>
                    <a:cubicBezTo>
                      <a:pt x="1812675" y="1643063"/>
                      <a:pt x="1737372" y="1643063"/>
                      <a:pt x="1666396" y="1643063"/>
                    </a:cubicBezTo>
                    <a:close/>
                    <a:moveTo>
                      <a:pt x="1071563" y="1643063"/>
                    </a:moveTo>
                    <a:lnTo>
                      <a:pt x="1071563" y="1675852"/>
                    </a:lnTo>
                    <a:lnTo>
                      <a:pt x="1071563" y="1819275"/>
                    </a:lnTo>
                    <a:lnTo>
                      <a:pt x="1187300" y="1819275"/>
                    </a:lnTo>
                    <a:cubicBezTo>
                      <a:pt x="1244586" y="1819275"/>
                      <a:pt x="1297985" y="1819275"/>
                      <a:pt x="1347760" y="1819275"/>
                    </a:cubicBezTo>
                    <a:lnTo>
                      <a:pt x="1460500" y="1819275"/>
                    </a:lnTo>
                    <a:lnTo>
                      <a:pt x="1460500" y="1766153"/>
                    </a:lnTo>
                    <a:cubicBezTo>
                      <a:pt x="1460500" y="1721958"/>
                      <a:pt x="1460500" y="1681782"/>
                      <a:pt x="1460500" y="1645257"/>
                    </a:cubicBezTo>
                    <a:lnTo>
                      <a:pt x="1460500" y="1643063"/>
                    </a:lnTo>
                    <a:lnTo>
                      <a:pt x="1290351" y="1643063"/>
                    </a:lnTo>
                    <a:cubicBezTo>
                      <a:pt x="1235627" y="1643063"/>
                      <a:pt x="1184703" y="1643063"/>
                      <a:pt x="1137314" y="1643063"/>
                    </a:cubicBezTo>
                    <a:close/>
                    <a:moveTo>
                      <a:pt x="563563" y="1643063"/>
                    </a:moveTo>
                    <a:lnTo>
                      <a:pt x="563563" y="1819275"/>
                    </a:lnTo>
                    <a:lnTo>
                      <a:pt x="641081" y="1819275"/>
                    </a:lnTo>
                    <a:cubicBezTo>
                      <a:pt x="747606" y="1819275"/>
                      <a:pt x="845970" y="1819275"/>
                      <a:pt x="936798" y="1819275"/>
                    </a:cubicBezTo>
                    <a:lnTo>
                      <a:pt x="949325" y="1819275"/>
                    </a:lnTo>
                    <a:lnTo>
                      <a:pt x="949325" y="1785923"/>
                    </a:lnTo>
                    <a:cubicBezTo>
                      <a:pt x="949325" y="1743768"/>
                      <a:pt x="949325" y="1705126"/>
                      <a:pt x="949325" y="1669705"/>
                    </a:cubicBezTo>
                    <a:lnTo>
                      <a:pt x="949325" y="1643063"/>
                    </a:lnTo>
                    <a:lnTo>
                      <a:pt x="893297" y="1643063"/>
                    </a:lnTo>
                    <a:cubicBezTo>
                      <a:pt x="733222" y="1643063"/>
                      <a:pt x="638654" y="1643063"/>
                      <a:pt x="582787" y="1643063"/>
                    </a:cubicBezTo>
                    <a:close/>
                    <a:moveTo>
                      <a:pt x="1582005" y="1341438"/>
                    </a:moveTo>
                    <a:lnTo>
                      <a:pt x="1582005" y="1520825"/>
                    </a:lnTo>
                    <a:lnTo>
                      <a:pt x="1605040" y="1520825"/>
                    </a:lnTo>
                    <a:cubicBezTo>
                      <a:pt x="1786722" y="1520825"/>
                      <a:pt x="1891006" y="1520825"/>
                      <a:pt x="1950864" y="1520825"/>
                    </a:cubicBezTo>
                    <a:lnTo>
                      <a:pt x="1971676" y="1520825"/>
                    </a:lnTo>
                    <a:lnTo>
                      <a:pt x="1971676" y="1341438"/>
                    </a:lnTo>
                    <a:close/>
                    <a:moveTo>
                      <a:pt x="1071563" y="1341438"/>
                    </a:moveTo>
                    <a:lnTo>
                      <a:pt x="1071563" y="1491133"/>
                    </a:lnTo>
                    <a:lnTo>
                      <a:pt x="1071563" y="1520825"/>
                    </a:lnTo>
                    <a:lnTo>
                      <a:pt x="1187300" y="1520825"/>
                    </a:lnTo>
                    <a:cubicBezTo>
                      <a:pt x="1244586" y="1520825"/>
                      <a:pt x="1297985" y="1520825"/>
                      <a:pt x="1347760" y="1520825"/>
                    </a:cubicBezTo>
                    <a:lnTo>
                      <a:pt x="1460500" y="1520825"/>
                    </a:lnTo>
                    <a:lnTo>
                      <a:pt x="1460500" y="1467019"/>
                    </a:lnTo>
                    <a:cubicBezTo>
                      <a:pt x="1460500" y="1420268"/>
                      <a:pt x="1460500" y="1385205"/>
                      <a:pt x="1460500" y="1358907"/>
                    </a:cubicBezTo>
                    <a:lnTo>
                      <a:pt x="1460500" y="1341438"/>
                    </a:lnTo>
                    <a:close/>
                    <a:moveTo>
                      <a:pt x="563563" y="1341438"/>
                    </a:moveTo>
                    <a:lnTo>
                      <a:pt x="563563" y="1520825"/>
                    </a:lnTo>
                    <a:lnTo>
                      <a:pt x="641081" y="1520825"/>
                    </a:lnTo>
                    <a:cubicBezTo>
                      <a:pt x="747606" y="1520825"/>
                      <a:pt x="845970" y="1520825"/>
                      <a:pt x="936798" y="1520825"/>
                    </a:cubicBezTo>
                    <a:lnTo>
                      <a:pt x="949325" y="1520825"/>
                    </a:lnTo>
                    <a:lnTo>
                      <a:pt x="949325" y="1493475"/>
                    </a:lnTo>
                    <a:cubicBezTo>
                      <a:pt x="949325" y="1422339"/>
                      <a:pt x="949325" y="1374915"/>
                      <a:pt x="949325" y="1343298"/>
                    </a:cubicBezTo>
                    <a:lnTo>
                      <a:pt x="949325" y="1341438"/>
                    </a:lnTo>
                    <a:close/>
                    <a:moveTo>
                      <a:pt x="502136" y="1219200"/>
                    </a:moveTo>
                    <a:cubicBezTo>
                      <a:pt x="693309" y="1219200"/>
                      <a:pt x="860584" y="1219200"/>
                      <a:pt x="1006951" y="1219200"/>
                    </a:cubicBezTo>
                    <a:lnTo>
                      <a:pt x="1010444" y="1219200"/>
                    </a:lnTo>
                    <a:lnTo>
                      <a:pt x="1112852" y="1219200"/>
                    </a:lnTo>
                    <a:cubicBezTo>
                      <a:pt x="1227685" y="1219200"/>
                      <a:pt x="1328164" y="1219200"/>
                      <a:pt x="1416083" y="1219200"/>
                    </a:cubicBezTo>
                    <a:lnTo>
                      <a:pt x="1521253" y="1219200"/>
                    </a:lnTo>
                    <a:lnTo>
                      <a:pt x="1538765" y="1219200"/>
                    </a:lnTo>
                    <a:cubicBezTo>
                      <a:pt x="2031515" y="1219200"/>
                      <a:pt x="2031515" y="1219200"/>
                      <a:pt x="2031515" y="1219200"/>
                    </a:cubicBezTo>
                    <a:cubicBezTo>
                      <a:pt x="2064961" y="1219200"/>
                      <a:pt x="2092325" y="1246590"/>
                      <a:pt x="2092325" y="1280066"/>
                    </a:cubicBezTo>
                    <a:cubicBezTo>
                      <a:pt x="2092325" y="1355008"/>
                      <a:pt x="2092325" y="1425266"/>
                      <a:pt x="2092325" y="1491133"/>
                    </a:cubicBezTo>
                    <a:lnTo>
                      <a:pt x="2092325" y="1568883"/>
                    </a:lnTo>
                    <a:lnTo>
                      <a:pt x="2092325" y="1581944"/>
                    </a:lnTo>
                    <a:lnTo>
                      <a:pt x="2092325" y="1675852"/>
                    </a:lnTo>
                    <a:lnTo>
                      <a:pt x="2092325" y="1781375"/>
                    </a:lnTo>
                    <a:lnTo>
                      <a:pt x="2092325" y="1817250"/>
                    </a:lnTo>
                    <a:lnTo>
                      <a:pt x="2092325" y="1879600"/>
                    </a:lnTo>
                    <a:lnTo>
                      <a:pt x="2092325" y="1940998"/>
                    </a:lnTo>
                    <a:lnTo>
                      <a:pt x="2092325" y="1967342"/>
                    </a:lnTo>
                    <a:lnTo>
                      <a:pt x="2092325" y="2035724"/>
                    </a:lnTo>
                    <a:cubicBezTo>
                      <a:pt x="2092325" y="2065285"/>
                      <a:pt x="2092325" y="2092874"/>
                      <a:pt x="2092325" y="2118625"/>
                    </a:cubicBezTo>
                    <a:lnTo>
                      <a:pt x="2092325" y="2128553"/>
                    </a:lnTo>
                    <a:lnTo>
                      <a:pt x="2092325" y="2180432"/>
                    </a:lnTo>
                    <a:lnTo>
                      <a:pt x="2092325" y="2190490"/>
                    </a:lnTo>
                    <a:lnTo>
                      <a:pt x="2092325" y="2266776"/>
                    </a:lnTo>
                    <a:lnTo>
                      <a:pt x="2092325" y="2285765"/>
                    </a:lnTo>
                    <a:cubicBezTo>
                      <a:pt x="2092325" y="2313389"/>
                      <a:pt x="2092325" y="2337067"/>
                      <a:pt x="2092325" y="2357363"/>
                    </a:cubicBezTo>
                    <a:lnTo>
                      <a:pt x="2092325" y="2383779"/>
                    </a:lnTo>
                    <a:lnTo>
                      <a:pt x="2092325" y="2408664"/>
                    </a:lnTo>
                    <a:cubicBezTo>
                      <a:pt x="2092325" y="2479134"/>
                      <a:pt x="2092325" y="2479134"/>
                      <a:pt x="2092325" y="2479134"/>
                    </a:cubicBezTo>
                    <a:lnTo>
                      <a:pt x="2092325" y="2481331"/>
                    </a:lnTo>
                    <a:cubicBezTo>
                      <a:pt x="2092325" y="2776049"/>
                      <a:pt x="2092325" y="2776049"/>
                      <a:pt x="2092325" y="2776049"/>
                    </a:cubicBezTo>
                    <a:cubicBezTo>
                      <a:pt x="2092325" y="2809497"/>
                      <a:pt x="2064987" y="2836863"/>
                      <a:pt x="2031573" y="2836863"/>
                    </a:cubicBezTo>
                    <a:cubicBezTo>
                      <a:pt x="1521253" y="2836863"/>
                      <a:pt x="1521253" y="2836863"/>
                      <a:pt x="1521253" y="2836863"/>
                    </a:cubicBezTo>
                    <a:cubicBezTo>
                      <a:pt x="1487839" y="2836863"/>
                      <a:pt x="1460500" y="2809497"/>
                      <a:pt x="1460500" y="2776049"/>
                    </a:cubicBezTo>
                    <a:lnTo>
                      <a:pt x="1460500" y="2540000"/>
                    </a:lnTo>
                    <a:lnTo>
                      <a:pt x="1420800" y="2540000"/>
                    </a:lnTo>
                    <a:cubicBezTo>
                      <a:pt x="1318726" y="2540000"/>
                      <a:pt x="1227994" y="2540000"/>
                      <a:pt x="1147343" y="2540000"/>
                    </a:cubicBezTo>
                    <a:lnTo>
                      <a:pt x="1010444" y="2540000"/>
                    </a:lnTo>
                    <a:lnTo>
                      <a:pt x="999110" y="2540000"/>
                    </a:lnTo>
                    <a:cubicBezTo>
                      <a:pt x="502136" y="2540000"/>
                      <a:pt x="502136" y="2540000"/>
                      <a:pt x="502136" y="2540000"/>
                    </a:cubicBezTo>
                    <a:cubicBezTo>
                      <a:pt x="468690" y="2540000"/>
                      <a:pt x="441325" y="2512610"/>
                      <a:pt x="441325" y="2479134"/>
                    </a:cubicBezTo>
                    <a:cubicBezTo>
                      <a:pt x="441325" y="2385457"/>
                      <a:pt x="441325" y="2299098"/>
                      <a:pt x="441325" y="2219487"/>
                    </a:cubicBezTo>
                    <a:lnTo>
                      <a:pt x="441325" y="2180432"/>
                    </a:lnTo>
                    <a:lnTo>
                      <a:pt x="441325" y="2105057"/>
                    </a:lnTo>
                    <a:cubicBezTo>
                      <a:pt x="441325" y="2068553"/>
                      <a:pt x="441325" y="2033664"/>
                      <a:pt x="441325" y="2000319"/>
                    </a:cubicBezTo>
                    <a:lnTo>
                      <a:pt x="441325" y="1879600"/>
                    </a:lnTo>
                    <a:lnTo>
                      <a:pt x="441325" y="1818202"/>
                    </a:lnTo>
                    <a:cubicBezTo>
                      <a:pt x="441325" y="1763290"/>
                      <a:pt x="441325" y="1713982"/>
                      <a:pt x="441325" y="1669705"/>
                    </a:cubicBezTo>
                    <a:lnTo>
                      <a:pt x="441325" y="1581944"/>
                    </a:lnTo>
                    <a:lnTo>
                      <a:pt x="441325" y="1572807"/>
                    </a:lnTo>
                    <a:cubicBezTo>
                      <a:pt x="441325" y="1280066"/>
                      <a:pt x="441325" y="1280066"/>
                      <a:pt x="441325" y="1280066"/>
                    </a:cubicBezTo>
                    <a:cubicBezTo>
                      <a:pt x="441325" y="1246590"/>
                      <a:pt x="468690" y="1219200"/>
                      <a:pt x="502136" y="1219200"/>
                    </a:cubicBezTo>
                    <a:close/>
                    <a:moveTo>
                      <a:pt x="502116" y="946150"/>
                    </a:moveTo>
                    <a:cubicBezTo>
                      <a:pt x="1520360" y="946150"/>
                      <a:pt x="1520360" y="946150"/>
                      <a:pt x="1520360" y="946150"/>
                    </a:cubicBezTo>
                    <a:cubicBezTo>
                      <a:pt x="1553794" y="946150"/>
                      <a:pt x="1581150" y="973654"/>
                      <a:pt x="1581150" y="1007269"/>
                    </a:cubicBezTo>
                    <a:cubicBezTo>
                      <a:pt x="1581150" y="1040885"/>
                      <a:pt x="1553794" y="1068388"/>
                      <a:pt x="1520360" y="1068388"/>
                    </a:cubicBezTo>
                    <a:cubicBezTo>
                      <a:pt x="502116" y="1068388"/>
                      <a:pt x="502116" y="1068388"/>
                      <a:pt x="502116" y="1068388"/>
                    </a:cubicBezTo>
                    <a:cubicBezTo>
                      <a:pt x="468681" y="1068388"/>
                      <a:pt x="441325" y="1040885"/>
                      <a:pt x="441325" y="1007269"/>
                    </a:cubicBezTo>
                    <a:cubicBezTo>
                      <a:pt x="441325" y="973654"/>
                      <a:pt x="468681" y="946150"/>
                      <a:pt x="502116" y="946150"/>
                    </a:cubicBezTo>
                    <a:close/>
                    <a:moveTo>
                      <a:pt x="502098" y="690563"/>
                    </a:moveTo>
                    <a:cubicBezTo>
                      <a:pt x="1264791" y="690563"/>
                      <a:pt x="1264791" y="690563"/>
                      <a:pt x="1264791" y="690563"/>
                    </a:cubicBezTo>
                    <a:cubicBezTo>
                      <a:pt x="1298216" y="690563"/>
                      <a:pt x="1325563" y="718067"/>
                      <a:pt x="1325563" y="751682"/>
                    </a:cubicBezTo>
                    <a:cubicBezTo>
                      <a:pt x="1325563" y="785298"/>
                      <a:pt x="1298216" y="812801"/>
                      <a:pt x="1264791" y="812801"/>
                    </a:cubicBezTo>
                    <a:cubicBezTo>
                      <a:pt x="502098" y="812801"/>
                      <a:pt x="502098" y="812801"/>
                      <a:pt x="502098" y="812801"/>
                    </a:cubicBezTo>
                    <a:cubicBezTo>
                      <a:pt x="468673" y="812801"/>
                      <a:pt x="441325" y="785298"/>
                      <a:pt x="441325" y="751682"/>
                    </a:cubicBezTo>
                    <a:cubicBezTo>
                      <a:pt x="441325" y="718067"/>
                      <a:pt x="468673" y="690563"/>
                      <a:pt x="502098" y="690563"/>
                    </a:cubicBezTo>
                    <a:close/>
                    <a:moveTo>
                      <a:pt x="502153" y="454025"/>
                    </a:moveTo>
                    <a:cubicBezTo>
                      <a:pt x="994860" y="454025"/>
                      <a:pt x="994860" y="454025"/>
                      <a:pt x="994860" y="454025"/>
                    </a:cubicBezTo>
                    <a:cubicBezTo>
                      <a:pt x="1028316" y="454025"/>
                      <a:pt x="1055688" y="481171"/>
                      <a:pt x="1055688" y="514350"/>
                    </a:cubicBezTo>
                    <a:cubicBezTo>
                      <a:pt x="1055688" y="547529"/>
                      <a:pt x="1028316" y="574675"/>
                      <a:pt x="994860" y="574675"/>
                    </a:cubicBezTo>
                    <a:cubicBezTo>
                      <a:pt x="502153" y="574675"/>
                      <a:pt x="502153" y="574675"/>
                      <a:pt x="502153" y="574675"/>
                    </a:cubicBezTo>
                    <a:cubicBezTo>
                      <a:pt x="468698" y="574675"/>
                      <a:pt x="441325" y="547529"/>
                      <a:pt x="441325" y="514350"/>
                    </a:cubicBezTo>
                    <a:cubicBezTo>
                      <a:pt x="441325" y="481171"/>
                      <a:pt x="468698" y="454025"/>
                      <a:pt x="502153" y="454025"/>
                    </a:cubicBezTo>
                    <a:close/>
                    <a:moveTo>
                      <a:pt x="1901273" y="207410"/>
                    </a:moveTo>
                    <a:lnTo>
                      <a:pt x="1901273" y="228534"/>
                    </a:lnTo>
                    <a:cubicBezTo>
                      <a:pt x="1901273" y="568878"/>
                      <a:pt x="1901273" y="568878"/>
                      <a:pt x="1901273" y="568878"/>
                    </a:cubicBezTo>
                    <a:cubicBezTo>
                      <a:pt x="2060034" y="568878"/>
                      <a:pt x="2169183" y="568878"/>
                      <a:pt x="2244222" y="568878"/>
                    </a:cubicBezTo>
                    <a:lnTo>
                      <a:pt x="2262740" y="568878"/>
                    </a:lnTo>
                    <a:close/>
                    <a:moveTo>
                      <a:pt x="122238" y="122238"/>
                    </a:moveTo>
                    <a:lnTo>
                      <a:pt x="122238" y="3190876"/>
                    </a:lnTo>
                    <a:lnTo>
                      <a:pt x="2347913" y="3190876"/>
                    </a:lnTo>
                    <a:lnTo>
                      <a:pt x="2347913" y="690563"/>
                    </a:lnTo>
                    <a:lnTo>
                      <a:pt x="2309172" y="690563"/>
                    </a:lnTo>
                    <a:cubicBezTo>
                      <a:pt x="1840431" y="690563"/>
                      <a:pt x="1840431" y="690563"/>
                      <a:pt x="1840431" y="690563"/>
                    </a:cubicBezTo>
                    <a:cubicBezTo>
                      <a:pt x="1806967" y="690563"/>
                      <a:pt x="1779588" y="663184"/>
                      <a:pt x="1779588" y="629721"/>
                    </a:cubicBezTo>
                    <a:cubicBezTo>
                      <a:pt x="1779588" y="345281"/>
                      <a:pt x="1779588" y="203062"/>
                      <a:pt x="1779588" y="131952"/>
                    </a:cubicBezTo>
                    <a:lnTo>
                      <a:pt x="1779588" y="122238"/>
                    </a:lnTo>
                    <a:close/>
                    <a:moveTo>
                      <a:pt x="60841" y="0"/>
                    </a:moveTo>
                    <a:cubicBezTo>
                      <a:pt x="1617994" y="0"/>
                      <a:pt x="1812638" y="0"/>
                      <a:pt x="1836968" y="0"/>
                    </a:cubicBezTo>
                    <a:lnTo>
                      <a:pt x="1840430" y="0"/>
                    </a:lnTo>
                    <a:lnTo>
                      <a:pt x="1840431" y="0"/>
                    </a:lnTo>
                    <a:lnTo>
                      <a:pt x="1840431" y="0"/>
                    </a:lnTo>
                    <a:lnTo>
                      <a:pt x="1840444" y="0"/>
                    </a:lnTo>
                    <a:cubicBezTo>
                      <a:pt x="1849571" y="0"/>
                      <a:pt x="1857936" y="1521"/>
                      <a:pt x="1865161" y="4562"/>
                    </a:cubicBezTo>
                    <a:lnTo>
                      <a:pt x="1876125" y="12957"/>
                    </a:lnTo>
                    <a:lnTo>
                      <a:pt x="1883401" y="17873"/>
                    </a:lnTo>
                    <a:lnTo>
                      <a:pt x="1884922" y="20124"/>
                    </a:lnTo>
                    <a:lnTo>
                      <a:pt x="1983703" y="118342"/>
                    </a:lnTo>
                    <a:cubicBezTo>
                      <a:pt x="2454940" y="586891"/>
                      <a:pt x="2454940" y="586891"/>
                      <a:pt x="2454940" y="586891"/>
                    </a:cubicBezTo>
                    <a:lnTo>
                      <a:pt x="2463504" y="602537"/>
                    </a:lnTo>
                    <a:lnTo>
                      <a:pt x="2465778" y="606097"/>
                    </a:lnTo>
                    <a:lnTo>
                      <a:pt x="2465945" y="606995"/>
                    </a:lnTo>
                    <a:lnTo>
                      <a:pt x="2465968" y="607037"/>
                    </a:lnTo>
                    <a:cubicBezTo>
                      <a:pt x="2468629" y="614259"/>
                      <a:pt x="2470150" y="621862"/>
                      <a:pt x="2470150" y="629464"/>
                    </a:cubicBezTo>
                    <a:lnTo>
                      <a:pt x="2470150" y="629715"/>
                    </a:lnTo>
                    <a:lnTo>
                      <a:pt x="2470151" y="629721"/>
                    </a:lnTo>
                    <a:lnTo>
                      <a:pt x="2470150" y="629726"/>
                    </a:lnTo>
                    <a:lnTo>
                      <a:pt x="2470150" y="867606"/>
                    </a:lnTo>
                    <a:cubicBezTo>
                      <a:pt x="2470150" y="3250707"/>
                      <a:pt x="2470150" y="3250707"/>
                      <a:pt x="2470150" y="3250707"/>
                    </a:cubicBezTo>
                    <a:cubicBezTo>
                      <a:pt x="2470150" y="3284157"/>
                      <a:pt x="2445814" y="3311525"/>
                      <a:pt x="2409309" y="3311525"/>
                    </a:cubicBezTo>
                    <a:cubicBezTo>
                      <a:pt x="60841" y="3311525"/>
                      <a:pt x="60841" y="3311525"/>
                      <a:pt x="60841" y="3311525"/>
                    </a:cubicBezTo>
                    <a:cubicBezTo>
                      <a:pt x="27379" y="3311525"/>
                      <a:pt x="0" y="3284157"/>
                      <a:pt x="0" y="3250707"/>
                    </a:cubicBezTo>
                    <a:cubicBezTo>
                      <a:pt x="0" y="60818"/>
                      <a:pt x="0" y="60818"/>
                      <a:pt x="0" y="60818"/>
                    </a:cubicBezTo>
                    <a:cubicBezTo>
                      <a:pt x="0" y="27368"/>
                      <a:pt x="27379" y="0"/>
                      <a:pt x="60841" y="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1" name="Rectangle 50"/>
              <p:cNvSpPr/>
              <p:nvPr/>
            </p:nvSpPr>
            <p:spPr bwMode="auto">
              <a:xfrm>
                <a:off x="9127768" y="338965"/>
                <a:ext cx="214797" cy="3433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Freeform 60"/>
              <p:cNvSpPr>
                <a:spLocks noChangeAspect="1"/>
              </p:cNvSpPr>
              <p:nvPr/>
            </p:nvSpPr>
            <p:spPr bwMode="auto">
              <a:xfrm>
                <a:off x="9057963" y="334603"/>
                <a:ext cx="284602" cy="381543"/>
              </a:xfrm>
              <a:custGeom>
                <a:avLst/>
                <a:gdLst>
                  <a:gd name="connsiteX0" fmla="*/ 1582005 w 2470151"/>
                  <a:gd name="connsiteY0" fmla="*/ 2540000 h 3311525"/>
                  <a:gd name="connsiteX1" fmla="*/ 1582005 w 2470151"/>
                  <a:gd name="connsiteY1" fmla="*/ 2595049 h 3311525"/>
                  <a:gd name="connsiteX2" fmla="*/ 1582005 w 2470151"/>
                  <a:gd name="connsiteY2" fmla="*/ 2715234 h 3311525"/>
                  <a:gd name="connsiteX3" fmla="*/ 1970820 w 2470151"/>
                  <a:gd name="connsiteY3" fmla="*/ 2715234 h 3311525"/>
                  <a:gd name="connsiteX4" fmla="*/ 1970820 w 2470151"/>
                  <a:gd name="connsiteY4" fmla="*/ 2540000 h 3311525"/>
                  <a:gd name="connsiteX5" fmla="*/ 1892570 w 2470151"/>
                  <a:gd name="connsiteY5" fmla="*/ 2540000 h 3311525"/>
                  <a:gd name="connsiteX6" fmla="*/ 1640443 w 2470151"/>
                  <a:gd name="connsiteY6" fmla="*/ 2540000 h 3311525"/>
                  <a:gd name="connsiteX7" fmla="*/ 1582005 w 2470151"/>
                  <a:gd name="connsiteY7" fmla="*/ 2241551 h 3311525"/>
                  <a:gd name="connsiteX8" fmla="*/ 1582005 w 2470151"/>
                  <a:gd name="connsiteY8" fmla="*/ 2248858 h 3311525"/>
                  <a:gd name="connsiteX9" fmla="*/ 1582005 w 2470151"/>
                  <a:gd name="connsiteY9" fmla="*/ 2364839 h 3311525"/>
                  <a:gd name="connsiteX10" fmla="*/ 1582005 w 2470151"/>
                  <a:gd name="connsiteY10" fmla="*/ 2417763 h 3311525"/>
                  <a:gd name="connsiteX11" fmla="*/ 1970820 w 2470151"/>
                  <a:gd name="connsiteY11" fmla="*/ 2417763 h 3311525"/>
                  <a:gd name="connsiteX12" fmla="*/ 1970820 w 2470151"/>
                  <a:gd name="connsiteY12" fmla="*/ 2336849 h 3311525"/>
                  <a:gd name="connsiteX13" fmla="*/ 1970820 w 2470151"/>
                  <a:gd name="connsiteY13" fmla="*/ 2241551 h 3311525"/>
                  <a:gd name="connsiteX14" fmla="*/ 1892569 w 2470151"/>
                  <a:gd name="connsiteY14" fmla="*/ 2241551 h 3311525"/>
                  <a:gd name="connsiteX15" fmla="*/ 1666396 w 2470151"/>
                  <a:gd name="connsiteY15" fmla="*/ 2241551 h 3311525"/>
                  <a:gd name="connsiteX16" fmla="*/ 1071563 w 2470151"/>
                  <a:gd name="connsiteY16" fmla="*/ 2241551 h 3311525"/>
                  <a:gd name="connsiteX17" fmla="*/ 1071563 w 2470151"/>
                  <a:gd name="connsiteY17" fmla="*/ 2265725 h 3311525"/>
                  <a:gd name="connsiteX18" fmla="*/ 1071563 w 2470151"/>
                  <a:gd name="connsiteY18" fmla="*/ 2415902 h 3311525"/>
                  <a:gd name="connsiteX19" fmla="*/ 1071563 w 2470151"/>
                  <a:gd name="connsiteY19" fmla="*/ 2417763 h 3311525"/>
                  <a:gd name="connsiteX20" fmla="*/ 1460500 w 2470151"/>
                  <a:gd name="connsiteY20" fmla="*/ 2417763 h 3311525"/>
                  <a:gd name="connsiteX21" fmla="*/ 1460500 w 2470151"/>
                  <a:gd name="connsiteY21" fmla="*/ 2282241 h 3311525"/>
                  <a:gd name="connsiteX22" fmla="*/ 1460500 w 2470151"/>
                  <a:gd name="connsiteY22" fmla="*/ 2241551 h 3311525"/>
                  <a:gd name="connsiteX23" fmla="*/ 1290351 w 2470151"/>
                  <a:gd name="connsiteY23" fmla="*/ 2241551 h 3311525"/>
                  <a:gd name="connsiteX24" fmla="*/ 1137314 w 2470151"/>
                  <a:gd name="connsiteY24" fmla="*/ 2241551 h 3311525"/>
                  <a:gd name="connsiteX25" fmla="*/ 563563 w 2470151"/>
                  <a:gd name="connsiteY25" fmla="*/ 2241551 h 3311525"/>
                  <a:gd name="connsiteX26" fmla="*/ 563563 w 2470151"/>
                  <a:gd name="connsiteY26" fmla="*/ 2417763 h 3311525"/>
                  <a:gd name="connsiteX27" fmla="*/ 949325 w 2470151"/>
                  <a:gd name="connsiteY27" fmla="*/ 2417763 h 3311525"/>
                  <a:gd name="connsiteX28" fmla="*/ 949325 w 2470151"/>
                  <a:gd name="connsiteY28" fmla="*/ 2268067 h 3311525"/>
                  <a:gd name="connsiteX29" fmla="*/ 949325 w 2470151"/>
                  <a:gd name="connsiteY29" fmla="*/ 2241551 h 3311525"/>
                  <a:gd name="connsiteX30" fmla="*/ 893297 w 2470151"/>
                  <a:gd name="connsiteY30" fmla="*/ 2241551 h 3311525"/>
                  <a:gd name="connsiteX31" fmla="*/ 582787 w 2470151"/>
                  <a:gd name="connsiteY31" fmla="*/ 2241551 h 3311525"/>
                  <a:gd name="connsiteX32" fmla="*/ 1582005 w 2470151"/>
                  <a:gd name="connsiteY32" fmla="*/ 1939925 h 3311525"/>
                  <a:gd name="connsiteX33" fmla="*/ 1582005 w 2470151"/>
                  <a:gd name="connsiteY33" fmla="*/ 1945416 h 3311525"/>
                  <a:gd name="connsiteX34" fmla="*/ 1582005 w 2470151"/>
                  <a:gd name="connsiteY34" fmla="*/ 2109751 h 3311525"/>
                  <a:gd name="connsiteX35" fmla="*/ 1582005 w 2470151"/>
                  <a:gd name="connsiteY35" fmla="*/ 2119313 h 3311525"/>
                  <a:gd name="connsiteX36" fmla="*/ 1605040 w 2470151"/>
                  <a:gd name="connsiteY36" fmla="*/ 2119313 h 3311525"/>
                  <a:gd name="connsiteX37" fmla="*/ 1950864 w 2470151"/>
                  <a:gd name="connsiteY37" fmla="*/ 2119313 h 3311525"/>
                  <a:gd name="connsiteX38" fmla="*/ 1970820 w 2470151"/>
                  <a:gd name="connsiteY38" fmla="*/ 2119313 h 3311525"/>
                  <a:gd name="connsiteX39" fmla="*/ 1970820 w 2470151"/>
                  <a:gd name="connsiteY39" fmla="*/ 2052500 h 3311525"/>
                  <a:gd name="connsiteX40" fmla="*/ 1970820 w 2470151"/>
                  <a:gd name="connsiteY40" fmla="*/ 1941391 h 3311525"/>
                  <a:gd name="connsiteX41" fmla="*/ 1970820 w 2470151"/>
                  <a:gd name="connsiteY41" fmla="*/ 1939925 h 3311525"/>
                  <a:gd name="connsiteX42" fmla="*/ 1892569 w 2470151"/>
                  <a:gd name="connsiteY42" fmla="*/ 1939925 h 3311525"/>
                  <a:gd name="connsiteX43" fmla="*/ 1666396 w 2470151"/>
                  <a:gd name="connsiteY43" fmla="*/ 1939925 h 3311525"/>
                  <a:gd name="connsiteX44" fmla="*/ 1071563 w 2470151"/>
                  <a:gd name="connsiteY44" fmla="*/ 1939925 h 3311525"/>
                  <a:gd name="connsiteX45" fmla="*/ 1071563 w 2470151"/>
                  <a:gd name="connsiteY45" fmla="*/ 1973277 h 3311525"/>
                  <a:gd name="connsiteX46" fmla="*/ 1071563 w 2470151"/>
                  <a:gd name="connsiteY46" fmla="*/ 2089495 h 3311525"/>
                  <a:gd name="connsiteX47" fmla="*/ 1071563 w 2470151"/>
                  <a:gd name="connsiteY47" fmla="*/ 2119313 h 3311525"/>
                  <a:gd name="connsiteX48" fmla="*/ 1187300 w 2470151"/>
                  <a:gd name="connsiteY48" fmla="*/ 2119313 h 3311525"/>
                  <a:gd name="connsiteX49" fmla="*/ 1347760 w 2470151"/>
                  <a:gd name="connsiteY49" fmla="*/ 2119313 h 3311525"/>
                  <a:gd name="connsiteX50" fmla="*/ 1460500 w 2470151"/>
                  <a:gd name="connsiteY50" fmla="*/ 2119313 h 3311525"/>
                  <a:gd name="connsiteX51" fmla="*/ 1460500 w 2470151"/>
                  <a:gd name="connsiteY51" fmla="*/ 2082453 h 3311525"/>
                  <a:gd name="connsiteX52" fmla="*/ 1460500 w 2470151"/>
                  <a:gd name="connsiteY52" fmla="*/ 1939925 h 3311525"/>
                  <a:gd name="connsiteX53" fmla="*/ 1290351 w 2470151"/>
                  <a:gd name="connsiteY53" fmla="*/ 1939925 h 3311525"/>
                  <a:gd name="connsiteX54" fmla="*/ 1137314 w 2470151"/>
                  <a:gd name="connsiteY54" fmla="*/ 1939925 h 3311525"/>
                  <a:gd name="connsiteX55" fmla="*/ 563563 w 2470151"/>
                  <a:gd name="connsiteY55" fmla="*/ 1939925 h 3311525"/>
                  <a:gd name="connsiteX56" fmla="*/ 563563 w 2470151"/>
                  <a:gd name="connsiteY56" fmla="*/ 2119313 h 3311525"/>
                  <a:gd name="connsiteX57" fmla="*/ 641081 w 2470151"/>
                  <a:gd name="connsiteY57" fmla="*/ 2119313 h 3311525"/>
                  <a:gd name="connsiteX58" fmla="*/ 936798 w 2470151"/>
                  <a:gd name="connsiteY58" fmla="*/ 2119313 h 3311525"/>
                  <a:gd name="connsiteX59" fmla="*/ 949325 w 2470151"/>
                  <a:gd name="connsiteY59" fmla="*/ 2119313 h 3311525"/>
                  <a:gd name="connsiteX60" fmla="*/ 949325 w 2470151"/>
                  <a:gd name="connsiteY60" fmla="*/ 2083348 h 3311525"/>
                  <a:gd name="connsiteX61" fmla="*/ 949325 w 2470151"/>
                  <a:gd name="connsiteY61" fmla="*/ 1939925 h 3311525"/>
                  <a:gd name="connsiteX62" fmla="*/ 893297 w 2470151"/>
                  <a:gd name="connsiteY62" fmla="*/ 1939925 h 3311525"/>
                  <a:gd name="connsiteX63" fmla="*/ 582787 w 2470151"/>
                  <a:gd name="connsiteY63" fmla="*/ 1939925 h 3311525"/>
                  <a:gd name="connsiteX64" fmla="*/ 1582005 w 2470151"/>
                  <a:gd name="connsiteY64" fmla="*/ 1643063 h 3311525"/>
                  <a:gd name="connsiteX65" fmla="*/ 1582005 w 2470151"/>
                  <a:gd name="connsiteY65" fmla="*/ 1753749 h 3311525"/>
                  <a:gd name="connsiteX66" fmla="*/ 1582005 w 2470151"/>
                  <a:gd name="connsiteY66" fmla="*/ 1819275 h 3311525"/>
                  <a:gd name="connsiteX67" fmla="*/ 1605040 w 2470151"/>
                  <a:gd name="connsiteY67" fmla="*/ 1819275 h 3311525"/>
                  <a:gd name="connsiteX68" fmla="*/ 1950864 w 2470151"/>
                  <a:gd name="connsiteY68" fmla="*/ 1819275 h 3311525"/>
                  <a:gd name="connsiteX69" fmla="*/ 1970820 w 2470151"/>
                  <a:gd name="connsiteY69" fmla="*/ 1819275 h 3311525"/>
                  <a:gd name="connsiteX70" fmla="*/ 1970820 w 2470151"/>
                  <a:gd name="connsiteY70" fmla="*/ 1772909 h 3311525"/>
                  <a:gd name="connsiteX71" fmla="*/ 1970820 w 2470151"/>
                  <a:gd name="connsiteY71" fmla="*/ 1664879 h 3311525"/>
                  <a:gd name="connsiteX72" fmla="*/ 1970820 w 2470151"/>
                  <a:gd name="connsiteY72" fmla="*/ 1643063 h 3311525"/>
                  <a:gd name="connsiteX73" fmla="*/ 1892569 w 2470151"/>
                  <a:gd name="connsiteY73" fmla="*/ 1643063 h 3311525"/>
                  <a:gd name="connsiteX74" fmla="*/ 1666396 w 2470151"/>
                  <a:gd name="connsiteY74" fmla="*/ 1643063 h 3311525"/>
                  <a:gd name="connsiteX75" fmla="*/ 1071563 w 2470151"/>
                  <a:gd name="connsiteY75" fmla="*/ 1643063 h 3311525"/>
                  <a:gd name="connsiteX76" fmla="*/ 1071563 w 2470151"/>
                  <a:gd name="connsiteY76" fmla="*/ 1675852 h 3311525"/>
                  <a:gd name="connsiteX77" fmla="*/ 1071563 w 2470151"/>
                  <a:gd name="connsiteY77" fmla="*/ 1819275 h 3311525"/>
                  <a:gd name="connsiteX78" fmla="*/ 1187300 w 2470151"/>
                  <a:gd name="connsiteY78" fmla="*/ 1819275 h 3311525"/>
                  <a:gd name="connsiteX79" fmla="*/ 1347760 w 2470151"/>
                  <a:gd name="connsiteY79" fmla="*/ 1819275 h 3311525"/>
                  <a:gd name="connsiteX80" fmla="*/ 1460500 w 2470151"/>
                  <a:gd name="connsiteY80" fmla="*/ 1819275 h 3311525"/>
                  <a:gd name="connsiteX81" fmla="*/ 1460500 w 2470151"/>
                  <a:gd name="connsiteY81" fmla="*/ 1766153 h 3311525"/>
                  <a:gd name="connsiteX82" fmla="*/ 1460500 w 2470151"/>
                  <a:gd name="connsiteY82" fmla="*/ 1645257 h 3311525"/>
                  <a:gd name="connsiteX83" fmla="*/ 1460500 w 2470151"/>
                  <a:gd name="connsiteY83" fmla="*/ 1643063 h 3311525"/>
                  <a:gd name="connsiteX84" fmla="*/ 1290351 w 2470151"/>
                  <a:gd name="connsiteY84" fmla="*/ 1643063 h 3311525"/>
                  <a:gd name="connsiteX85" fmla="*/ 1137314 w 2470151"/>
                  <a:gd name="connsiteY85" fmla="*/ 1643063 h 3311525"/>
                  <a:gd name="connsiteX86" fmla="*/ 563563 w 2470151"/>
                  <a:gd name="connsiteY86" fmla="*/ 1643063 h 3311525"/>
                  <a:gd name="connsiteX87" fmla="*/ 563563 w 2470151"/>
                  <a:gd name="connsiteY87" fmla="*/ 1819275 h 3311525"/>
                  <a:gd name="connsiteX88" fmla="*/ 641081 w 2470151"/>
                  <a:gd name="connsiteY88" fmla="*/ 1819275 h 3311525"/>
                  <a:gd name="connsiteX89" fmla="*/ 936798 w 2470151"/>
                  <a:gd name="connsiteY89" fmla="*/ 1819275 h 3311525"/>
                  <a:gd name="connsiteX90" fmla="*/ 949325 w 2470151"/>
                  <a:gd name="connsiteY90" fmla="*/ 1819275 h 3311525"/>
                  <a:gd name="connsiteX91" fmla="*/ 949325 w 2470151"/>
                  <a:gd name="connsiteY91" fmla="*/ 1785923 h 3311525"/>
                  <a:gd name="connsiteX92" fmla="*/ 949325 w 2470151"/>
                  <a:gd name="connsiteY92" fmla="*/ 1669705 h 3311525"/>
                  <a:gd name="connsiteX93" fmla="*/ 949325 w 2470151"/>
                  <a:gd name="connsiteY93" fmla="*/ 1643063 h 3311525"/>
                  <a:gd name="connsiteX94" fmla="*/ 893297 w 2470151"/>
                  <a:gd name="connsiteY94" fmla="*/ 1643063 h 3311525"/>
                  <a:gd name="connsiteX95" fmla="*/ 582787 w 2470151"/>
                  <a:gd name="connsiteY95" fmla="*/ 1643063 h 3311525"/>
                  <a:gd name="connsiteX96" fmla="*/ 1582005 w 2470151"/>
                  <a:gd name="connsiteY96" fmla="*/ 1341438 h 3311525"/>
                  <a:gd name="connsiteX97" fmla="*/ 1582005 w 2470151"/>
                  <a:gd name="connsiteY97" fmla="*/ 1520825 h 3311525"/>
                  <a:gd name="connsiteX98" fmla="*/ 1605040 w 2470151"/>
                  <a:gd name="connsiteY98" fmla="*/ 1520825 h 3311525"/>
                  <a:gd name="connsiteX99" fmla="*/ 1950864 w 2470151"/>
                  <a:gd name="connsiteY99" fmla="*/ 1520825 h 3311525"/>
                  <a:gd name="connsiteX100" fmla="*/ 1971676 w 2470151"/>
                  <a:gd name="connsiteY100" fmla="*/ 1520825 h 3311525"/>
                  <a:gd name="connsiteX101" fmla="*/ 1971676 w 2470151"/>
                  <a:gd name="connsiteY101" fmla="*/ 1341438 h 3311525"/>
                  <a:gd name="connsiteX102" fmla="*/ 1071563 w 2470151"/>
                  <a:gd name="connsiteY102" fmla="*/ 1341438 h 3311525"/>
                  <a:gd name="connsiteX103" fmla="*/ 1071563 w 2470151"/>
                  <a:gd name="connsiteY103" fmla="*/ 1491133 h 3311525"/>
                  <a:gd name="connsiteX104" fmla="*/ 1071563 w 2470151"/>
                  <a:gd name="connsiteY104" fmla="*/ 1520825 h 3311525"/>
                  <a:gd name="connsiteX105" fmla="*/ 1187300 w 2470151"/>
                  <a:gd name="connsiteY105" fmla="*/ 1520825 h 3311525"/>
                  <a:gd name="connsiteX106" fmla="*/ 1347760 w 2470151"/>
                  <a:gd name="connsiteY106" fmla="*/ 1520825 h 3311525"/>
                  <a:gd name="connsiteX107" fmla="*/ 1460500 w 2470151"/>
                  <a:gd name="connsiteY107" fmla="*/ 1520825 h 3311525"/>
                  <a:gd name="connsiteX108" fmla="*/ 1460500 w 2470151"/>
                  <a:gd name="connsiteY108" fmla="*/ 1467019 h 3311525"/>
                  <a:gd name="connsiteX109" fmla="*/ 1460500 w 2470151"/>
                  <a:gd name="connsiteY109" fmla="*/ 1358907 h 3311525"/>
                  <a:gd name="connsiteX110" fmla="*/ 1460500 w 2470151"/>
                  <a:gd name="connsiteY110" fmla="*/ 1341438 h 3311525"/>
                  <a:gd name="connsiteX111" fmla="*/ 563563 w 2470151"/>
                  <a:gd name="connsiteY111" fmla="*/ 1341438 h 3311525"/>
                  <a:gd name="connsiteX112" fmla="*/ 563563 w 2470151"/>
                  <a:gd name="connsiteY112" fmla="*/ 1520825 h 3311525"/>
                  <a:gd name="connsiteX113" fmla="*/ 641081 w 2470151"/>
                  <a:gd name="connsiteY113" fmla="*/ 1520825 h 3311525"/>
                  <a:gd name="connsiteX114" fmla="*/ 936798 w 2470151"/>
                  <a:gd name="connsiteY114" fmla="*/ 1520825 h 3311525"/>
                  <a:gd name="connsiteX115" fmla="*/ 949325 w 2470151"/>
                  <a:gd name="connsiteY115" fmla="*/ 1520825 h 3311525"/>
                  <a:gd name="connsiteX116" fmla="*/ 949325 w 2470151"/>
                  <a:gd name="connsiteY116" fmla="*/ 1493475 h 3311525"/>
                  <a:gd name="connsiteX117" fmla="*/ 949325 w 2470151"/>
                  <a:gd name="connsiteY117" fmla="*/ 1343298 h 3311525"/>
                  <a:gd name="connsiteX118" fmla="*/ 949325 w 2470151"/>
                  <a:gd name="connsiteY118" fmla="*/ 1341438 h 3311525"/>
                  <a:gd name="connsiteX119" fmla="*/ 502136 w 2470151"/>
                  <a:gd name="connsiteY119" fmla="*/ 1219200 h 3311525"/>
                  <a:gd name="connsiteX120" fmla="*/ 1006951 w 2470151"/>
                  <a:gd name="connsiteY120" fmla="*/ 1219200 h 3311525"/>
                  <a:gd name="connsiteX121" fmla="*/ 1010444 w 2470151"/>
                  <a:gd name="connsiteY121" fmla="*/ 1219200 h 3311525"/>
                  <a:gd name="connsiteX122" fmla="*/ 1112852 w 2470151"/>
                  <a:gd name="connsiteY122" fmla="*/ 1219200 h 3311525"/>
                  <a:gd name="connsiteX123" fmla="*/ 1416083 w 2470151"/>
                  <a:gd name="connsiteY123" fmla="*/ 1219200 h 3311525"/>
                  <a:gd name="connsiteX124" fmla="*/ 1521253 w 2470151"/>
                  <a:gd name="connsiteY124" fmla="*/ 1219200 h 3311525"/>
                  <a:gd name="connsiteX125" fmla="*/ 1538765 w 2470151"/>
                  <a:gd name="connsiteY125" fmla="*/ 1219200 h 3311525"/>
                  <a:gd name="connsiteX126" fmla="*/ 2031515 w 2470151"/>
                  <a:gd name="connsiteY126" fmla="*/ 1219200 h 3311525"/>
                  <a:gd name="connsiteX127" fmla="*/ 2092325 w 2470151"/>
                  <a:gd name="connsiteY127" fmla="*/ 1280066 h 3311525"/>
                  <a:gd name="connsiteX128" fmla="*/ 2092325 w 2470151"/>
                  <a:gd name="connsiteY128" fmla="*/ 1491133 h 3311525"/>
                  <a:gd name="connsiteX129" fmla="*/ 2092325 w 2470151"/>
                  <a:gd name="connsiteY129" fmla="*/ 1568883 h 3311525"/>
                  <a:gd name="connsiteX130" fmla="*/ 2092325 w 2470151"/>
                  <a:gd name="connsiteY130" fmla="*/ 1581944 h 3311525"/>
                  <a:gd name="connsiteX131" fmla="*/ 2092325 w 2470151"/>
                  <a:gd name="connsiteY131" fmla="*/ 1675852 h 3311525"/>
                  <a:gd name="connsiteX132" fmla="*/ 2092325 w 2470151"/>
                  <a:gd name="connsiteY132" fmla="*/ 1781375 h 3311525"/>
                  <a:gd name="connsiteX133" fmla="*/ 2092325 w 2470151"/>
                  <a:gd name="connsiteY133" fmla="*/ 1817250 h 3311525"/>
                  <a:gd name="connsiteX134" fmla="*/ 2092325 w 2470151"/>
                  <a:gd name="connsiteY134" fmla="*/ 1879600 h 3311525"/>
                  <a:gd name="connsiteX135" fmla="*/ 2092325 w 2470151"/>
                  <a:gd name="connsiteY135" fmla="*/ 1940998 h 3311525"/>
                  <a:gd name="connsiteX136" fmla="*/ 2092325 w 2470151"/>
                  <a:gd name="connsiteY136" fmla="*/ 1967342 h 3311525"/>
                  <a:gd name="connsiteX137" fmla="*/ 2092325 w 2470151"/>
                  <a:gd name="connsiteY137" fmla="*/ 2035724 h 3311525"/>
                  <a:gd name="connsiteX138" fmla="*/ 2092325 w 2470151"/>
                  <a:gd name="connsiteY138" fmla="*/ 2118625 h 3311525"/>
                  <a:gd name="connsiteX139" fmla="*/ 2092325 w 2470151"/>
                  <a:gd name="connsiteY139" fmla="*/ 2128553 h 3311525"/>
                  <a:gd name="connsiteX140" fmla="*/ 2092325 w 2470151"/>
                  <a:gd name="connsiteY140" fmla="*/ 2180432 h 3311525"/>
                  <a:gd name="connsiteX141" fmla="*/ 2092325 w 2470151"/>
                  <a:gd name="connsiteY141" fmla="*/ 2190490 h 3311525"/>
                  <a:gd name="connsiteX142" fmla="*/ 2092325 w 2470151"/>
                  <a:gd name="connsiteY142" fmla="*/ 2266776 h 3311525"/>
                  <a:gd name="connsiteX143" fmla="*/ 2092325 w 2470151"/>
                  <a:gd name="connsiteY143" fmla="*/ 2285765 h 3311525"/>
                  <a:gd name="connsiteX144" fmla="*/ 2092325 w 2470151"/>
                  <a:gd name="connsiteY144" fmla="*/ 2357363 h 3311525"/>
                  <a:gd name="connsiteX145" fmla="*/ 2092325 w 2470151"/>
                  <a:gd name="connsiteY145" fmla="*/ 2383779 h 3311525"/>
                  <a:gd name="connsiteX146" fmla="*/ 2092325 w 2470151"/>
                  <a:gd name="connsiteY146" fmla="*/ 2408664 h 3311525"/>
                  <a:gd name="connsiteX147" fmla="*/ 2092325 w 2470151"/>
                  <a:gd name="connsiteY147" fmla="*/ 2479134 h 3311525"/>
                  <a:gd name="connsiteX148" fmla="*/ 2092325 w 2470151"/>
                  <a:gd name="connsiteY148" fmla="*/ 2481331 h 3311525"/>
                  <a:gd name="connsiteX149" fmla="*/ 2092325 w 2470151"/>
                  <a:gd name="connsiteY149" fmla="*/ 2776049 h 3311525"/>
                  <a:gd name="connsiteX150" fmla="*/ 2031573 w 2470151"/>
                  <a:gd name="connsiteY150" fmla="*/ 2836863 h 3311525"/>
                  <a:gd name="connsiteX151" fmla="*/ 1521253 w 2470151"/>
                  <a:gd name="connsiteY151" fmla="*/ 2836863 h 3311525"/>
                  <a:gd name="connsiteX152" fmla="*/ 1460500 w 2470151"/>
                  <a:gd name="connsiteY152" fmla="*/ 2776049 h 3311525"/>
                  <a:gd name="connsiteX153" fmla="*/ 1460500 w 2470151"/>
                  <a:gd name="connsiteY153" fmla="*/ 2540000 h 3311525"/>
                  <a:gd name="connsiteX154" fmla="*/ 1420800 w 2470151"/>
                  <a:gd name="connsiteY154" fmla="*/ 2540000 h 3311525"/>
                  <a:gd name="connsiteX155" fmla="*/ 1147343 w 2470151"/>
                  <a:gd name="connsiteY155" fmla="*/ 2540000 h 3311525"/>
                  <a:gd name="connsiteX156" fmla="*/ 1010444 w 2470151"/>
                  <a:gd name="connsiteY156" fmla="*/ 2540000 h 3311525"/>
                  <a:gd name="connsiteX157" fmla="*/ 999110 w 2470151"/>
                  <a:gd name="connsiteY157" fmla="*/ 2540000 h 3311525"/>
                  <a:gd name="connsiteX158" fmla="*/ 502136 w 2470151"/>
                  <a:gd name="connsiteY158" fmla="*/ 2540000 h 3311525"/>
                  <a:gd name="connsiteX159" fmla="*/ 441325 w 2470151"/>
                  <a:gd name="connsiteY159" fmla="*/ 2479134 h 3311525"/>
                  <a:gd name="connsiteX160" fmla="*/ 441325 w 2470151"/>
                  <a:gd name="connsiteY160" fmla="*/ 2219487 h 3311525"/>
                  <a:gd name="connsiteX161" fmla="*/ 441325 w 2470151"/>
                  <a:gd name="connsiteY161" fmla="*/ 2180432 h 3311525"/>
                  <a:gd name="connsiteX162" fmla="*/ 441325 w 2470151"/>
                  <a:gd name="connsiteY162" fmla="*/ 2105057 h 3311525"/>
                  <a:gd name="connsiteX163" fmla="*/ 441325 w 2470151"/>
                  <a:gd name="connsiteY163" fmla="*/ 2000319 h 3311525"/>
                  <a:gd name="connsiteX164" fmla="*/ 441325 w 2470151"/>
                  <a:gd name="connsiteY164" fmla="*/ 1879600 h 3311525"/>
                  <a:gd name="connsiteX165" fmla="*/ 441325 w 2470151"/>
                  <a:gd name="connsiteY165" fmla="*/ 1818202 h 3311525"/>
                  <a:gd name="connsiteX166" fmla="*/ 441325 w 2470151"/>
                  <a:gd name="connsiteY166" fmla="*/ 1669705 h 3311525"/>
                  <a:gd name="connsiteX167" fmla="*/ 441325 w 2470151"/>
                  <a:gd name="connsiteY167" fmla="*/ 1581944 h 3311525"/>
                  <a:gd name="connsiteX168" fmla="*/ 441325 w 2470151"/>
                  <a:gd name="connsiteY168" fmla="*/ 1572807 h 3311525"/>
                  <a:gd name="connsiteX169" fmla="*/ 441325 w 2470151"/>
                  <a:gd name="connsiteY169" fmla="*/ 1280066 h 3311525"/>
                  <a:gd name="connsiteX170" fmla="*/ 502136 w 2470151"/>
                  <a:gd name="connsiteY170" fmla="*/ 1219200 h 3311525"/>
                  <a:gd name="connsiteX171" fmla="*/ 502116 w 2470151"/>
                  <a:gd name="connsiteY171" fmla="*/ 946150 h 3311525"/>
                  <a:gd name="connsiteX172" fmla="*/ 1520360 w 2470151"/>
                  <a:gd name="connsiteY172" fmla="*/ 946150 h 3311525"/>
                  <a:gd name="connsiteX173" fmla="*/ 1581150 w 2470151"/>
                  <a:gd name="connsiteY173" fmla="*/ 1007269 h 3311525"/>
                  <a:gd name="connsiteX174" fmla="*/ 1520360 w 2470151"/>
                  <a:gd name="connsiteY174" fmla="*/ 1068388 h 3311525"/>
                  <a:gd name="connsiteX175" fmla="*/ 502116 w 2470151"/>
                  <a:gd name="connsiteY175" fmla="*/ 1068388 h 3311525"/>
                  <a:gd name="connsiteX176" fmla="*/ 441325 w 2470151"/>
                  <a:gd name="connsiteY176" fmla="*/ 1007269 h 3311525"/>
                  <a:gd name="connsiteX177" fmla="*/ 502116 w 2470151"/>
                  <a:gd name="connsiteY177" fmla="*/ 946150 h 3311525"/>
                  <a:gd name="connsiteX178" fmla="*/ 502098 w 2470151"/>
                  <a:gd name="connsiteY178" fmla="*/ 690563 h 3311525"/>
                  <a:gd name="connsiteX179" fmla="*/ 1264791 w 2470151"/>
                  <a:gd name="connsiteY179" fmla="*/ 690563 h 3311525"/>
                  <a:gd name="connsiteX180" fmla="*/ 1325563 w 2470151"/>
                  <a:gd name="connsiteY180" fmla="*/ 751682 h 3311525"/>
                  <a:gd name="connsiteX181" fmla="*/ 1264791 w 2470151"/>
                  <a:gd name="connsiteY181" fmla="*/ 812801 h 3311525"/>
                  <a:gd name="connsiteX182" fmla="*/ 502098 w 2470151"/>
                  <a:gd name="connsiteY182" fmla="*/ 812801 h 3311525"/>
                  <a:gd name="connsiteX183" fmla="*/ 441325 w 2470151"/>
                  <a:gd name="connsiteY183" fmla="*/ 751682 h 3311525"/>
                  <a:gd name="connsiteX184" fmla="*/ 502098 w 2470151"/>
                  <a:gd name="connsiteY184" fmla="*/ 690563 h 3311525"/>
                  <a:gd name="connsiteX185" fmla="*/ 502153 w 2470151"/>
                  <a:gd name="connsiteY185" fmla="*/ 454025 h 3311525"/>
                  <a:gd name="connsiteX186" fmla="*/ 994860 w 2470151"/>
                  <a:gd name="connsiteY186" fmla="*/ 454025 h 3311525"/>
                  <a:gd name="connsiteX187" fmla="*/ 1055688 w 2470151"/>
                  <a:gd name="connsiteY187" fmla="*/ 514350 h 3311525"/>
                  <a:gd name="connsiteX188" fmla="*/ 994860 w 2470151"/>
                  <a:gd name="connsiteY188" fmla="*/ 574675 h 3311525"/>
                  <a:gd name="connsiteX189" fmla="*/ 502153 w 2470151"/>
                  <a:gd name="connsiteY189" fmla="*/ 574675 h 3311525"/>
                  <a:gd name="connsiteX190" fmla="*/ 441325 w 2470151"/>
                  <a:gd name="connsiteY190" fmla="*/ 514350 h 3311525"/>
                  <a:gd name="connsiteX191" fmla="*/ 502153 w 2470151"/>
                  <a:gd name="connsiteY191" fmla="*/ 454025 h 3311525"/>
                  <a:gd name="connsiteX192" fmla="*/ 1901273 w 2470151"/>
                  <a:gd name="connsiteY192" fmla="*/ 207410 h 3311525"/>
                  <a:gd name="connsiteX193" fmla="*/ 1901273 w 2470151"/>
                  <a:gd name="connsiteY193" fmla="*/ 228534 h 3311525"/>
                  <a:gd name="connsiteX194" fmla="*/ 1901273 w 2470151"/>
                  <a:gd name="connsiteY194" fmla="*/ 568878 h 3311525"/>
                  <a:gd name="connsiteX195" fmla="*/ 2244222 w 2470151"/>
                  <a:gd name="connsiteY195" fmla="*/ 568878 h 3311525"/>
                  <a:gd name="connsiteX196" fmla="*/ 2262740 w 2470151"/>
                  <a:gd name="connsiteY196" fmla="*/ 568878 h 3311525"/>
                  <a:gd name="connsiteX197" fmla="*/ 122238 w 2470151"/>
                  <a:gd name="connsiteY197" fmla="*/ 122238 h 3311525"/>
                  <a:gd name="connsiteX198" fmla="*/ 122238 w 2470151"/>
                  <a:gd name="connsiteY198" fmla="*/ 3190876 h 3311525"/>
                  <a:gd name="connsiteX199" fmla="*/ 2347913 w 2470151"/>
                  <a:gd name="connsiteY199" fmla="*/ 3190876 h 3311525"/>
                  <a:gd name="connsiteX200" fmla="*/ 2347913 w 2470151"/>
                  <a:gd name="connsiteY200" fmla="*/ 690563 h 3311525"/>
                  <a:gd name="connsiteX201" fmla="*/ 2309172 w 2470151"/>
                  <a:gd name="connsiteY201" fmla="*/ 690563 h 3311525"/>
                  <a:gd name="connsiteX202" fmla="*/ 1840431 w 2470151"/>
                  <a:gd name="connsiteY202" fmla="*/ 690563 h 3311525"/>
                  <a:gd name="connsiteX203" fmla="*/ 1779588 w 2470151"/>
                  <a:gd name="connsiteY203" fmla="*/ 629721 h 3311525"/>
                  <a:gd name="connsiteX204" fmla="*/ 1779588 w 2470151"/>
                  <a:gd name="connsiteY204" fmla="*/ 131952 h 3311525"/>
                  <a:gd name="connsiteX205" fmla="*/ 1779588 w 2470151"/>
                  <a:gd name="connsiteY205" fmla="*/ 122238 h 3311525"/>
                  <a:gd name="connsiteX206" fmla="*/ 60841 w 2470151"/>
                  <a:gd name="connsiteY206" fmla="*/ 0 h 3311525"/>
                  <a:gd name="connsiteX207" fmla="*/ 1836968 w 2470151"/>
                  <a:gd name="connsiteY207" fmla="*/ 0 h 3311525"/>
                  <a:gd name="connsiteX208" fmla="*/ 1840430 w 2470151"/>
                  <a:gd name="connsiteY208" fmla="*/ 0 h 3311525"/>
                  <a:gd name="connsiteX209" fmla="*/ 1840431 w 2470151"/>
                  <a:gd name="connsiteY209" fmla="*/ 0 h 3311525"/>
                  <a:gd name="connsiteX210" fmla="*/ 1840431 w 2470151"/>
                  <a:gd name="connsiteY210" fmla="*/ 0 h 3311525"/>
                  <a:gd name="connsiteX211" fmla="*/ 1840444 w 2470151"/>
                  <a:gd name="connsiteY211" fmla="*/ 0 h 3311525"/>
                  <a:gd name="connsiteX212" fmla="*/ 1865161 w 2470151"/>
                  <a:gd name="connsiteY212" fmla="*/ 4562 h 3311525"/>
                  <a:gd name="connsiteX213" fmla="*/ 1876125 w 2470151"/>
                  <a:gd name="connsiteY213" fmla="*/ 12957 h 3311525"/>
                  <a:gd name="connsiteX214" fmla="*/ 1883401 w 2470151"/>
                  <a:gd name="connsiteY214" fmla="*/ 17873 h 3311525"/>
                  <a:gd name="connsiteX215" fmla="*/ 1884922 w 2470151"/>
                  <a:gd name="connsiteY215" fmla="*/ 20124 h 3311525"/>
                  <a:gd name="connsiteX216" fmla="*/ 1983703 w 2470151"/>
                  <a:gd name="connsiteY216" fmla="*/ 118342 h 3311525"/>
                  <a:gd name="connsiteX217" fmla="*/ 2454940 w 2470151"/>
                  <a:gd name="connsiteY217" fmla="*/ 586891 h 3311525"/>
                  <a:gd name="connsiteX218" fmla="*/ 2463504 w 2470151"/>
                  <a:gd name="connsiteY218" fmla="*/ 602537 h 3311525"/>
                  <a:gd name="connsiteX219" fmla="*/ 2465778 w 2470151"/>
                  <a:gd name="connsiteY219" fmla="*/ 606097 h 3311525"/>
                  <a:gd name="connsiteX220" fmla="*/ 2465945 w 2470151"/>
                  <a:gd name="connsiteY220" fmla="*/ 606995 h 3311525"/>
                  <a:gd name="connsiteX221" fmla="*/ 2465968 w 2470151"/>
                  <a:gd name="connsiteY221" fmla="*/ 607037 h 3311525"/>
                  <a:gd name="connsiteX222" fmla="*/ 2470150 w 2470151"/>
                  <a:gd name="connsiteY222" fmla="*/ 629464 h 3311525"/>
                  <a:gd name="connsiteX223" fmla="*/ 2470150 w 2470151"/>
                  <a:gd name="connsiteY223" fmla="*/ 629715 h 3311525"/>
                  <a:gd name="connsiteX224" fmla="*/ 2470151 w 2470151"/>
                  <a:gd name="connsiteY224" fmla="*/ 629721 h 3311525"/>
                  <a:gd name="connsiteX225" fmla="*/ 2470150 w 2470151"/>
                  <a:gd name="connsiteY225" fmla="*/ 629726 h 3311525"/>
                  <a:gd name="connsiteX226" fmla="*/ 2470150 w 2470151"/>
                  <a:gd name="connsiteY226" fmla="*/ 867606 h 3311525"/>
                  <a:gd name="connsiteX227" fmla="*/ 2470150 w 2470151"/>
                  <a:gd name="connsiteY227" fmla="*/ 3250707 h 3311525"/>
                  <a:gd name="connsiteX228" fmla="*/ 2409309 w 2470151"/>
                  <a:gd name="connsiteY228" fmla="*/ 3311525 h 3311525"/>
                  <a:gd name="connsiteX229" fmla="*/ 60841 w 2470151"/>
                  <a:gd name="connsiteY229" fmla="*/ 3311525 h 3311525"/>
                  <a:gd name="connsiteX230" fmla="*/ 0 w 2470151"/>
                  <a:gd name="connsiteY230" fmla="*/ 3250707 h 3311525"/>
                  <a:gd name="connsiteX231" fmla="*/ 0 w 2470151"/>
                  <a:gd name="connsiteY231" fmla="*/ 60818 h 3311525"/>
                  <a:gd name="connsiteX232" fmla="*/ 60841 w 2470151"/>
                  <a:gd name="connsiteY232" fmla="*/ 0 h 331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Lst>
                <a:rect l="l" t="t" r="r" b="b"/>
                <a:pathLst>
                  <a:path w="2470151" h="3311525">
                    <a:moveTo>
                      <a:pt x="1582005" y="2540000"/>
                    </a:moveTo>
                    <a:lnTo>
                      <a:pt x="1582005" y="2595049"/>
                    </a:lnTo>
                    <a:cubicBezTo>
                      <a:pt x="1582005" y="2715234"/>
                      <a:pt x="1582005" y="2715234"/>
                      <a:pt x="1582005" y="2715234"/>
                    </a:cubicBezTo>
                    <a:cubicBezTo>
                      <a:pt x="1970820" y="2715234"/>
                      <a:pt x="1970820" y="2715234"/>
                      <a:pt x="1970820" y="2715234"/>
                    </a:cubicBezTo>
                    <a:lnTo>
                      <a:pt x="1970820" y="2540000"/>
                    </a:lnTo>
                    <a:lnTo>
                      <a:pt x="1892570" y="2540000"/>
                    </a:lnTo>
                    <a:cubicBezTo>
                      <a:pt x="1802865" y="2540000"/>
                      <a:pt x="1718947" y="2540000"/>
                      <a:pt x="1640443" y="2540000"/>
                    </a:cubicBezTo>
                    <a:close/>
                    <a:moveTo>
                      <a:pt x="1582005" y="2241551"/>
                    </a:moveTo>
                    <a:lnTo>
                      <a:pt x="1582005" y="2248858"/>
                    </a:lnTo>
                    <a:cubicBezTo>
                      <a:pt x="1582005" y="2291256"/>
                      <a:pt x="1582005" y="2329799"/>
                      <a:pt x="1582005" y="2364839"/>
                    </a:cubicBezTo>
                    <a:lnTo>
                      <a:pt x="1582005" y="2417763"/>
                    </a:lnTo>
                    <a:lnTo>
                      <a:pt x="1970820" y="2417763"/>
                    </a:lnTo>
                    <a:lnTo>
                      <a:pt x="1970820" y="2336849"/>
                    </a:lnTo>
                    <a:lnTo>
                      <a:pt x="1970820" y="2241551"/>
                    </a:lnTo>
                    <a:lnTo>
                      <a:pt x="1892569" y="2241551"/>
                    </a:lnTo>
                    <a:cubicBezTo>
                      <a:pt x="1812675" y="2241551"/>
                      <a:pt x="1737372" y="2241551"/>
                      <a:pt x="1666396" y="2241551"/>
                    </a:cubicBezTo>
                    <a:close/>
                    <a:moveTo>
                      <a:pt x="1071563" y="2241551"/>
                    </a:moveTo>
                    <a:lnTo>
                      <a:pt x="1071563" y="2265725"/>
                    </a:lnTo>
                    <a:cubicBezTo>
                      <a:pt x="1071563" y="2336862"/>
                      <a:pt x="1071563" y="2384286"/>
                      <a:pt x="1071563" y="2415902"/>
                    </a:cubicBezTo>
                    <a:lnTo>
                      <a:pt x="1071563" y="2417763"/>
                    </a:lnTo>
                    <a:lnTo>
                      <a:pt x="1460500" y="2417763"/>
                    </a:lnTo>
                    <a:lnTo>
                      <a:pt x="1460500" y="2282241"/>
                    </a:lnTo>
                    <a:lnTo>
                      <a:pt x="1460500" y="2241551"/>
                    </a:lnTo>
                    <a:lnTo>
                      <a:pt x="1290351" y="2241551"/>
                    </a:lnTo>
                    <a:cubicBezTo>
                      <a:pt x="1235627" y="2241551"/>
                      <a:pt x="1184703" y="2241551"/>
                      <a:pt x="1137314" y="2241551"/>
                    </a:cubicBezTo>
                    <a:close/>
                    <a:moveTo>
                      <a:pt x="563563" y="2241551"/>
                    </a:moveTo>
                    <a:lnTo>
                      <a:pt x="563563" y="2417763"/>
                    </a:lnTo>
                    <a:lnTo>
                      <a:pt x="949325" y="2417763"/>
                    </a:lnTo>
                    <a:lnTo>
                      <a:pt x="949325" y="2268067"/>
                    </a:lnTo>
                    <a:lnTo>
                      <a:pt x="949325" y="2241551"/>
                    </a:lnTo>
                    <a:lnTo>
                      <a:pt x="893297" y="2241551"/>
                    </a:lnTo>
                    <a:cubicBezTo>
                      <a:pt x="733222" y="2241551"/>
                      <a:pt x="638654" y="2241551"/>
                      <a:pt x="582787" y="2241551"/>
                    </a:cubicBezTo>
                    <a:close/>
                    <a:moveTo>
                      <a:pt x="1582005" y="1939925"/>
                    </a:moveTo>
                    <a:lnTo>
                      <a:pt x="1582005" y="1945416"/>
                    </a:lnTo>
                    <a:cubicBezTo>
                      <a:pt x="1582005" y="2004632"/>
                      <a:pt x="1582005" y="2059294"/>
                      <a:pt x="1582005" y="2109751"/>
                    </a:cubicBezTo>
                    <a:lnTo>
                      <a:pt x="1582005" y="2119313"/>
                    </a:lnTo>
                    <a:lnTo>
                      <a:pt x="1605040" y="2119313"/>
                    </a:lnTo>
                    <a:cubicBezTo>
                      <a:pt x="1786722" y="2119313"/>
                      <a:pt x="1891006" y="2119313"/>
                      <a:pt x="1950864" y="2119313"/>
                    </a:cubicBezTo>
                    <a:lnTo>
                      <a:pt x="1970820" y="2119313"/>
                    </a:lnTo>
                    <a:lnTo>
                      <a:pt x="1970820" y="2052500"/>
                    </a:lnTo>
                    <a:cubicBezTo>
                      <a:pt x="1970820" y="2012198"/>
                      <a:pt x="1970820" y="1975255"/>
                      <a:pt x="1970820" y="1941391"/>
                    </a:cubicBezTo>
                    <a:lnTo>
                      <a:pt x="1970820" y="1939925"/>
                    </a:lnTo>
                    <a:lnTo>
                      <a:pt x="1892569" y="1939925"/>
                    </a:lnTo>
                    <a:cubicBezTo>
                      <a:pt x="1812675" y="1939925"/>
                      <a:pt x="1737372" y="1939925"/>
                      <a:pt x="1666396" y="1939925"/>
                    </a:cubicBezTo>
                    <a:close/>
                    <a:moveTo>
                      <a:pt x="1071563" y="1939925"/>
                    </a:moveTo>
                    <a:lnTo>
                      <a:pt x="1071563" y="1973277"/>
                    </a:lnTo>
                    <a:cubicBezTo>
                      <a:pt x="1071563" y="2015432"/>
                      <a:pt x="1071563" y="2054074"/>
                      <a:pt x="1071563" y="2089495"/>
                    </a:cubicBezTo>
                    <a:lnTo>
                      <a:pt x="1071563" y="2119313"/>
                    </a:lnTo>
                    <a:lnTo>
                      <a:pt x="1187300" y="2119313"/>
                    </a:lnTo>
                    <a:cubicBezTo>
                      <a:pt x="1244586" y="2119313"/>
                      <a:pt x="1297985" y="2119313"/>
                      <a:pt x="1347760" y="2119313"/>
                    </a:cubicBezTo>
                    <a:lnTo>
                      <a:pt x="1460500" y="2119313"/>
                    </a:lnTo>
                    <a:lnTo>
                      <a:pt x="1460500" y="2082453"/>
                    </a:lnTo>
                    <a:lnTo>
                      <a:pt x="1460500" y="1939925"/>
                    </a:lnTo>
                    <a:lnTo>
                      <a:pt x="1290351" y="1939925"/>
                    </a:lnTo>
                    <a:cubicBezTo>
                      <a:pt x="1235627" y="1939925"/>
                      <a:pt x="1184703" y="1939925"/>
                      <a:pt x="1137314" y="1939925"/>
                    </a:cubicBezTo>
                    <a:close/>
                    <a:moveTo>
                      <a:pt x="563563" y="1939925"/>
                    </a:moveTo>
                    <a:lnTo>
                      <a:pt x="563563" y="2119313"/>
                    </a:lnTo>
                    <a:lnTo>
                      <a:pt x="641081" y="2119313"/>
                    </a:lnTo>
                    <a:cubicBezTo>
                      <a:pt x="747606" y="2119313"/>
                      <a:pt x="845970" y="2119313"/>
                      <a:pt x="936798" y="2119313"/>
                    </a:cubicBezTo>
                    <a:lnTo>
                      <a:pt x="949325" y="2119313"/>
                    </a:lnTo>
                    <a:lnTo>
                      <a:pt x="949325" y="2083348"/>
                    </a:lnTo>
                    <a:lnTo>
                      <a:pt x="949325" y="1939925"/>
                    </a:lnTo>
                    <a:lnTo>
                      <a:pt x="893297" y="1939925"/>
                    </a:lnTo>
                    <a:cubicBezTo>
                      <a:pt x="733222" y="1939925"/>
                      <a:pt x="638654" y="1939925"/>
                      <a:pt x="582787" y="1939925"/>
                    </a:cubicBezTo>
                    <a:close/>
                    <a:moveTo>
                      <a:pt x="1582005" y="1643063"/>
                    </a:moveTo>
                    <a:lnTo>
                      <a:pt x="1582005" y="1753749"/>
                    </a:lnTo>
                    <a:lnTo>
                      <a:pt x="1582005" y="1819275"/>
                    </a:lnTo>
                    <a:lnTo>
                      <a:pt x="1605040" y="1819275"/>
                    </a:lnTo>
                    <a:cubicBezTo>
                      <a:pt x="1786722" y="1819275"/>
                      <a:pt x="1891006" y="1819275"/>
                      <a:pt x="1950864" y="1819275"/>
                    </a:cubicBezTo>
                    <a:lnTo>
                      <a:pt x="1970820" y="1819275"/>
                    </a:lnTo>
                    <a:lnTo>
                      <a:pt x="1970820" y="1772909"/>
                    </a:lnTo>
                    <a:cubicBezTo>
                      <a:pt x="1970820" y="1727570"/>
                      <a:pt x="1970820" y="1692306"/>
                      <a:pt x="1970820" y="1664879"/>
                    </a:cubicBezTo>
                    <a:lnTo>
                      <a:pt x="1970820" y="1643063"/>
                    </a:lnTo>
                    <a:lnTo>
                      <a:pt x="1892569" y="1643063"/>
                    </a:lnTo>
                    <a:cubicBezTo>
                      <a:pt x="1812675" y="1643063"/>
                      <a:pt x="1737372" y="1643063"/>
                      <a:pt x="1666396" y="1643063"/>
                    </a:cubicBezTo>
                    <a:close/>
                    <a:moveTo>
                      <a:pt x="1071563" y="1643063"/>
                    </a:moveTo>
                    <a:lnTo>
                      <a:pt x="1071563" y="1675852"/>
                    </a:lnTo>
                    <a:lnTo>
                      <a:pt x="1071563" y="1819275"/>
                    </a:lnTo>
                    <a:lnTo>
                      <a:pt x="1187300" y="1819275"/>
                    </a:lnTo>
                    <a:cubicBezTo>
                      <a:pt x="1244586" y="1819275"/>
                      <a:pt x="1297985" y="1819275"/>
                      <a:pt x="1347760" y="1819275"/>
                    </a:cubicBezTo>
                    <a:lnTo>
                      <a:pt x="1460500" y="1819275"/>
                    </a:lnTo>
                    <a:lnTo>
                      <a:pt x="1460500" y="1766153"/>
                    </a:lnTo>
                    <a:cubicBezTo>
                      <a:pt x="1460500" y="1721958"/>
                      <a:pt x="1460500" y="1681782"/>
                      <a:pt x="1460500" y="1645257"/>
                    </a:cubicBezTo>
                    <a:lnTo>
                      <a:pt x="1460500" y="1643063"/>
                    </a:lnTo>
                    <a:lnTo>
                      <a:pt x="1290351" y="1643063"/>
                    </a:lnTo>
                    <a:cubicBezTo>
                      <a:pt x="1235627" y="1643063"/>
                      <a:pt x="1184703" y="1643063"/>
                      <a:pt x="1137314" y="1643063"/>
                    </a:cubicBezTo>
                    <a:close/>
                    <a:moveTo>
                      <a:pt x="563563" y="1643063"/>
                    </a:moveTo>
                    <a:lnTo>
                      <a:pt x="563563" y="1819275"/>
                    </a:lnTo>
                    <a:lnTo>
                      <a:pt x="641081" y="1819275"/>
                    </a:lnTo>
                    <a:cubicBezTo>
                      <a:pt x="747606" y="1819275"/>
                      <a:pt x="845970" y="1819275"/>
                      <a:pt x="936798" y="1819275"/>
                    </a:cubicBezTo>
                    <a:lnTo>
                      <a:pt x="949325" y="1819275"/>
                    </a:lnTo>
                    <a:lnTo>
                      <a:pt x="949325" y="1785923"/>
                    </a:lnTo>
                    <a:cubicBezTo>
                      <a:pt x="949325" y="1743768"/>
                      <a:pt x="949325" y="1705126"/>
                      <a:pt x="949325" y="1669705"/>
                    </a:cubicBezTo>
                    <a:lnTo>
                      <a:pt x="949325" y="1643063"/>
                    </a:lnTo>
                    <a:lnTo>
                      <a:pt x="893297" y="1643063"/>
                    </a:lnTo>
                    <a:cubicBezTo>
                      <a:pt x="733222" y="1643063"/>
                      <a:pt x="638654" y="1643063"/>
                      <a:pt x="582787" y="1643063"/>
                    </a:cubicBezTo>
                    <a:close/>
                    <a:moveTo>
                      <a:pt x="1582005" y="1341438"/>
                    </a:moveTo>
                    <a:lnTo>
                      <a:pt x="1582005" y="1520825"/>
                    </a:lnTo>
                    <a:lnTo>
                      <a:pt x="1605040" y="1520825"/>
                    </a:lnTo>
                    <a:cubicBezTo>
                      <a:pt x="1786722" y="1520825"/>
                      <a:pt x="1891006" y="1520825"/>
                      <a:pt x="1950864" y="1520825"/>
                    </a:cubicBezTo>
                    <a:lnTo>
                      <a:pt x="1971676" y="1520825"/>
                    </a:lnTo>
                    <a:lnTo>
                      <a:pt x="1971676" y="1341438"/>
                    </a:lnTo>
                    <a:close/>
                    <a:moveTo>
                      <a:pt x="1071563" y="1341438"/>
                    </a:moveTo>
                    <a:lnTo>
                      <a:pt x="1071563" y="1491133"/>
                    </a:lnTo>
                    <a:lnTo>
                      <a:pt x="1071563" y="1520825"/>
                    </a:lnTo>
                    <a:lnTo>
                      <a:pt x="1187300" y="1520825"/>
                    </a:lnTo>
                    <a:cubicBezTo>
                      <a:pt x="1244586" y="1520825"/>
                      <a:pt x="1297985" y="1520825"/>
                      <a:pt x="1347760" y="1520825"/>
                    </a:cubicBezTo>
                    <a:lnTo>
                      <a:pt x="1460500" y="1520825"/>
                    </a:lnTo>
                    <a:lnTo>
                      <a:pt x="1460500" y="1467019"/>
                    </a:lnTo>
                    <a:cubicBezTo>
                      <a:pt x="1460500" y="1420268"/>
                      <a:pt x="1460500" y="1385205"/>
                      <a:pt x="1460500" y="1358907"/>
                    </a:cubicBezTo>
                    <a:lnTo>
                      <a:pt x="1460500" y="1341438"/>
                    </a:lnTo>
                    <a:close/>
                    <a:moveTo>
                      <a:pt x="563563" y="1341438"/>
                    </a:moveTo>
                    <a:lnTo>
                      <a:pt x="563563" y="1520825"/>
                    </a:lnTo>
                    <a:lnTo>
                      <a:pt x="641081" y="1520825"/>
                    </a:lnTo>
                    <a:cubicBezTo>
                      <a:pt x="747606" y="1520825"/>
                      <a:pt x="845970" y="1520825"/>
                      <a:pt x="936798" y="1520825"/>
                    </a:cubicBezTo>
                    <a:lnTo>
                      <a:pt x="949325" y="1520825"/>
                    </a:lnTo>
                    <a:lnTo>
                      <a:pt x="949325" y="1493475"/>
                    </a:lnTo>
                    <a:cubicBezTo>
                      <a:pt x="949325" y="1422339"/>
                      <a:pt x="949325" y="1374915"/>
                      <a:pt x="949325" y="1343298"/>
                    </a:cubicBezTo>
                    <a:lnTo>
                      <a:pt x="949325" y="1341438"/>
                    </a:lnTo>
                    <a:close/>
                    <a:moveTo>
                      <a:pt x="502136" y="1219200"/>
                    </a:moveTo>
                    <a:cubicBezTo>
                      <a:pt x="693309" y="1219200"/>
                      <a:pt x="860584" y="1219200"/>
                      <a:pt x="1006951" y="1219200"/>
                    </a:cubicBezTo>
                    <a:lnTo>
                      <a:pt x="1010444" y="1219200"/>
                    </a:lnTo>
                    <a:lnTo>
                      <a:pt x="1112852" y="1219200"/>
                    </a:lnTo>
                    <a:cubicBezTo>
                      <a:pt x="1227685" y="1219200"/>
                      <a:pt x="1328164" y="1219200"/>
                      <a:pt x="1416083" y="1219200"/>
                    </a:cubicBezTo>
                    <a:lnTo>
                      <a:pt x="1521253" y="1219200"/>
                    </a:lnTo>
                    <a:lnTo>
                      <a:pt x="1538765" y="1219200"/>
                    </a:lnTo>
                    <a:cubicBezTo>
                      <a:pt x="2031515" y="1219200"/>
                      <a:pt x="2031515" y="1219200"/>
                      <a:pt x="2031515" y="1219200"/>
                    </a:cubicBezTo>
                    <a:cubicBezTo>
                      <a:pt x="2064961" y="1219200"/>
                      <a:pt x="2092325" y="1246590"/>
                      <a:pt x="2092325" y="1280066"/>
                    </a:cubicBezTo>
                    <a:cubicBezTo>
                      <a:pt x="2092325" y="1355008"/>
                      <a:pt x="2092325" y="1425266"/>
                      <a:pt x="2092325" y="1491133"/>
                    </a:cubicBezTo>
                    <a:lnTo>
                      <a:pt x="2092325" y="1568883"/>
                    </a:lnTo>
                    <a:lnTo>
                      <a:pt x="2092325" y="1581944"/>
                    </a:lnTo>
                    <a:lnTo>
                      <a:pt x="2092325" y="1675852"/>
                    </a:lnTo>
                    <a:lnTo>
                      <a:pt x="2092325" y="1781375"/>
                    </a:lnTo>
                    <a:lnTo>
                      <a:pt x="2092325" y="1817250"/>
                    </a:lnTo>
                    <a:lnTo>
                      <a:pt x="2092325" y="1879600"/>
                    </a:lnTo>
                    <a:lnTo>
                      <a:pt x="2092325" y="1940998"/>
                    </a:lnTo>
                    <a:lnTo>
                      <a:pt x="2092325" y="1967342"/>
                    </a:lnTo>
                    <a:lnTo>
                      <a:pt x="2092325" y="2035724"/>
                    </a:lnTo>
                    <a:cubicBezTo>
                      <a:pt x="2092325" y="2065285"/>
                      <a:pt x="2092325" y="2092874"/>
                      <a:pt x="2092325" y="2118625"/>
                    </a:cubicBezTo>
                    <a:lnTo>
                      <a:pt x="2092325" y="2128553"/>
                    </a:lnTo>
                    <a:lnTo>
                      <a:pt x="2092325" y="2180432"/>
                    </a:lnTo>
                    <a:lnTo>
                      <a:pt x="2092325" y="2190490"/>
                    </a:lnTo>
                    <a:lnTo>
                      <a:pt x="2092325" y="2266776"/>
                    </a:lnTo>
                    <a:lnTo>
                      <a:pt x="2092325" y="2285765"/>
                    </a:lnTo>
                    <a:cubicBezTo>
                      <a:pt x="2092325" y="2313389"/>
                      <a:pt x="2092325" y="2337067"/>
                      <a:pt x="2092325" y="2357363"/>
                    </a:cubicBezTo>
                    <a:lnTo>
                      <a:pt x="2092325" y="2383779"/>
                    </a:lnTo>
                    <a:lnTo>
                      <a:pt x="2092325" y="2408664"/>
                    </a:lnTo>
                    <a:cubicBezTo>
                      <a:pt x="2092325" y="2479134"/>
                      <a:pt x="2092325" y="2479134"/>
                      <a:pt x="2092325" y="2479134"/>
                    </a:cubicBezTo>
                    <a:lnTo>
                      <a:pt x="2092325" y="2481331"/>
                    </a:lnTo>
                    <a:cubicBezTo>
                      <a:pt x="2092325" y="2776049"/>
                      <a:pt x="2092325" y="2776049"/>
                      <a:pt x="2092325" y="2776049"/>
                    </a:cubicBezTo>
                    <a:cubicBezTo>
                      <a:pt x="2092325" y="2809497"/>
                      <a:pt x="2064987" y="2836863"/>
                      <a:pt x="2031573" y="2836863"/>
                    </a:cubicBezTo>
                    <a:cubicBezTo>
                      <a:pt x="1521253" y="2836863"/>
                      <a:pt x="1521253" y="2836863"/>
                      <a:pt x="1521253" y="2836863"/>
                    </a:cubicBezTo>
                    <a:cubicBezTo>
                      <a:pt x="1487839" y="2836863"/>
                      <a:pt x="1460500" y="2809497"/>
                      <a:pt x="1460500" y="2776049"/>
                    </a:cubicBezTo>
                    <a:lnTo>
                      <a:pt x="1460500" y="2540000"/>
                    </a:lnTo>
                    <a:lnTo>
                      <a:pt x="1420800" y="2540000"/>
                    </a:lnTo>
                    <a:cubicBezTo>
                      <a:pt x="1318726" y="2540000"/>
                      <a:pt x="1227994" y="2540000"/>
                      <a:pt x="1147343" y="2540000"/>
                    </a:cubicBezTo>
                    <a:lnTo>
                      <a:pt x="1010444" y="2540000"/>
                    </a:lnTo>
                    <a:lnTo>
                      <a:pt x="999110" y="2540000"/>
                    </a:lnTo>
                    <a:cubicBezTo>
                      <a:pt x="502136" y="2540000"/>
                      <a:pt x="502136" y="2540000"/>
                      <a:pt x="502136" y="2540000"/>
                    </a:cubicBezTo>
                    <a:cubicBezTo>
                      <a:pt x="468690" y="2540000"/>
                      <a:pt x="441325" y="2512610"/>
                      <a:pt x="441325" y="2479134"/>
                    </a:cubicBezTo>
                    <a:cubicBezTo>
                      <a:pt x="441325" y="2385457"/>
                      <a:pt x="441325" y="2299098"/>
                      <a:pt x="441325" y="2219487"/>
                    </a:cubicBezTo>
                    <a:lnTo>
                      <a:pt x="441325" y="2180432"/>
                    </a:lnTo>
                    <a:lnTo>
                      <a:pt x="441325" y="2105057"/>
                    </a:lnTo>
                    <a:cubicBezTo>
                      <a:pt x="441325" y="2068553"/>
                      <a:pt x="441325" y="2033664"/>
                      <a:pt x="441325" y="2000319"/>
                    </a:cubicBezTo>
                    <a:lnTo>
                      <a:pt x="441325" y="1879600"/>
                    </a:lnTo>
                    <a:lnTo>
                      <a:pt x="441325" y="1818202"/>
                    </a:lnTo>
                    <a:cubicBezTo>
                      <a:pt x="441325" y="1763290"/>
                      <a:pt x="441325" y="1713982"/>
                      <a:pt x="441325" y="1669705"/>
                    </a:cubicBezTo>
                    <a:lnTo>
                      <a:pt x="441325" y="1581944"/>
                    </a:lnTo>
                    <a:lnTo>
                      <a:pt x="441325" y="1572807"/>
                    </a:lnTo>
                    <a:cubicBezTo>
                      <a:pt x="441325" y="1280066"/>
                      <a:pt x="441325" y="1280066"/>
                      <a:pt x="441325" y="1280066"/>
                    </a:cubicBezTo>
                    <a:cubicBezTo>
                      <a:pt x="441325" y="1246590"/>
                      <a:pt x="468690" y="1219200"/>
                      <a:pt x="502136" y="1219200"/>
                    </a:cubicBezTo>
                    <a:close/>
                    <a:moveTo>
                      <a:pt x="502116" y="946150"/>
                    </a:moveTo>
                    <a:cubicBezTo>
                      <a:pt x="1520360" y="946150"/>
                      <a:pt x="1520360" y="946150"/>
                      <a:pt x="1520360" y="946150"/>
                    </a:cubicBezTo>
                    <a:cubicBezTo>
                      <a:pt x="1553794" y="946150"/>
                      <a:pt x="1581150" y="973654"/>
                      <a:pt x="1581150" y="1007269"/>
                    </a:cubicBezTo>
                    <a:cubicBezTo>
                      <a:pt x="1581150" y="1040885"/>
                      <a:pt x="1553794" y="1068388"/>
                      <a:pt x="1520360" y="1068388"/>
                    </a:cubicBezTo>
                    <a:cubicBezTo>
                      <a:pt x="502116" y="1068388"/>
                      <a:pt x="502116" y="1068388"/>
                      <a:pt x="502116" y="1068388"/>
                    </a:cubicBezTo>
                    <a:cubicBezTo>
                      <a:pt x="468681" y="1068388"/>
                      <a:pt x="441325" y="1040885"/>
                      <a:pt x="441325" y="1007269"/>
                    </a:cubicBezTo>
                    <a:cubicBezTo>
                      <a:pt x="441325" y="973654"/>
                      <a:pt x="468681" y="946150"/>
                      <a:pt x="502116" y="946150"/>
                    </a:cubicBezTo>
                    <a:close/>
                    <a:moveTo>
                      <a:pt x="502098" y="690563"/>
                    </a:moveTo>
                    <a:cubicBezTo>
                      <a:pt x="1264791" y="690563"/>
                      <a:pt x="1264791" y="690563"/>
                      <a:pt x="1264791" y="690563"/>
                    </a:cubicBezTo>
                    <a:cubicBezTo>
                      <a:pt x="1298216" y="690563"/>
                      <a:pt x="1325563" y="718067"/>
                      <a:pt x="1325563" y="751682"/>
                    </a:cubicBezTo>
                    <a:cubicBezTo>
                      <a:pt x="1325563" y="785298"/>
                      <a:pt x="1298216" y="812801"/>
                      <a:pt x="1264791" y="812801"/>
                    </a:cubicBezTo>
                    <a:cubicBezTo>
                      <a:pt x="502098" y="812801"/>
                      <a:pt x="502098" y="812801"/>
                      <a:pt x="502098" y="812801"/>
                    </a:cubicBezTo>
                    <a:cubicBezTo>
                      <a:pt x="468673" y="812801"/>
                      <a:pt x="441325" y="785298"/>
                      <a:pt x="441325" y="751682"/>
                    </a:cubicBezTo>
                    <a:cubicBezTo>
                      <a:pt x="441325" y="718067"/>
                      <a:pt x="468673" y="690563"/>
                      <a:pt x="502098" y="690563"/>
                    </a:cubicBezTo>
                    <a:close/>
                    <a:moveTo>
                      <a:pt x="502153" y="454025"/>
                    </a:moveTo>
                    <a:cubicBezTo>
                      <a:pt x="994860" y="454025"/>
                      <a:pt x="994860" y="454025"/>
                      <a:pt x="994860" y="454025"/>
                    </a:cubicBezTo>
                    <a:cubicBezTo>
                      <a:pt x="1028316" y="454025"/>
                      <a:pt x="1055688" y="481171"/>
                      <a:pt x="1055688" y="514350"/>
                    </a:cubicBezTo>
                    <a:cubicBezTo>
                      <a:pt x="1055688" y="547529"/>
                      <a:pt x="1028316" y="574675"/>
                      <a:pt x="994860" y="574675"/>
                    </a:cubicBezTo>
                    <a:cubicBezTo>
                      <a:pt x="502153" y="574675"/>
                      <a:pt x="502153" y="574675"/>
                      <a:pt x="502153" y="574675"/>
                    </a:cubicBezTo>
                    <a:cubicBezTo>
                      <a:pt x="468698" y="574675"/>
                      <a:pt x="441325" y="547529"/>
                      <a:pt x="441325" y="514350"/>
                    </a:cubicBezTo>
                    <a:cubicBezTo>
                      <a:pt x="441325" y="481171"/>
                      <a:pt x="468698" y="454025"/>
                      <a:pt x="502153" y="454025"/>
                    </a:cubicBezTo>
                    <a:close/>
                    <a:moveTo>
                      <a:pt x="1901273" y="207410"/>
                    </a:moveTo>
                    <a:lnTo>
                      <a:pt x="1901273" y="228534"/>
                    </a:lnTo>
                    <a:cubicBezTo>
                      <a:pt x="1901273" y="568878"/>
                      <a:pt x="1901273" y="568878"/>
                      <a:pt x="1901273" y="568878"/>
                    </a:cubicBezTo>
                    <a:cubicBezTo>
                      <a:pt x="2060034" y="568878"/>
                      <a:pt x="2169183" y="568878"/>
                      <a:pt x="2244222" y="568878"/>
                    </a:cubicBezTo>
                    <a:lnTo>
                      <a:pt x="2262740" y="568878"/>
                    </a:lnTo>
                    <a:close/>
                    <a:moveTo>
                      <a:pt x="122238" y="122238"/>
                    </a:moveTo>
                    <a:lnTo>
                      <a:pt x="122238" y="3190876"/>
                    </a:lnTo>
                    <a:lnTo>
                      <a:pt x="2347913" y="3190876"/>
                    </a:lnTo>
                    <a:lnTo>
                      <a:pt x="2347913" y="690563"/>
                    </a:lnTo>
                    <a:lnTo>
                      <a:pt x="2309172" y="690563"/>
                    </a:lnTo>
                    <a:cubicBezTo>
                      <a:pt x="1840431" y="690563"/>
                      <a:pt x="1840431" y="690563"/>
                      <a:pt x="1840431" y="690563"/>
                    </a:cubicBezTo>
                    <a:cubicBezTo>
                      <a:pt x="1806967" y="690563"/>
                      <a:pt x="1779588" y="663184"/>
                      <a:pt x="1779588" y="629721"/>
                    </a:cubicBezTo>
                    <a:cubicBezTo>
                      <a:pt x="1779588" y="345281"/>
                      <a:pt x="1779588" y="203062"/>
                      <a:pt x="1779588" y="131952"/>
                    </a:cubicBezTo>
                    <a:lnTo>
                      <a:pt x="1779588" y="122238"/>
                    </a:lnTo>
                    <a:close/>
                    <a:moveTo>
                      <a:pt x="60841" y="0"/>
                    </a:moveTo>
                    <a:cubicBezTo>
                      <a:pt x="1617994" y="0"/>
                      <a:pt x="1812638" y="0"/>
                      <a:pt x="1836968" y="0"/>
                    </a:cubicBezTo>
                    <a:lnTo>
                      <a:pt x="1840430" y="0"/>
                    </a:lnTo>
                    <a:lnTo>
                      <a:pt x="1840431" y="0"/>
                    </a:lnTo>
                    <a:lnTo>
                      <a:pt x="1840431" y="0"/>
                    </a:lnTo>
                    <a:lnTo>
                      <a:pt x="1840444" y="0"/>
                    </a:lnTo>
                    <a:cubicBezTo>
                      <a:pt x="1849571" y="0"/>
                      <a:pt x="1857936" y="1521"/>
                      <a:pt x="1865161" y="4562"/>
                    </a:cubicBezTo>
                    <a:lnTo>
                      <a:pt x="1876125" y="12957"/>
                    </a:lnTo>
                    <a:lnTo>
                      <a:pt x="1883401" y="17873"/>
                    </a:lnTo>
                    <a:lnTo>
                      <a:pt x="1884922" y="20124"/>
                    </a:lnTo>
                    <a:lnTo>
                      <a:pt x="1983703" y="118342"/>
                    </a:lnTo>
                    <a:cubicBezTo>
                      <a:pt x="2454940" y="586891"/>
                      <a:pt x="2454940" y="586891"/>
                      <a:pt x="2454940" y="586891"/>
                    </a:cubicBezTo>
                    <a:lnTo>
                      <a:pt x="2463504" y="602537"/>
                    </a:lnTo>
                    <a:lnTo>
                      <a:pt x="2465778" y="606097"/>
                    </a:lnTo>
                    <a:lnTo>
                      <a:pt x="2465945" y="606995"/>
                    </a:lnTo>
                    <a:lnTo>
                      <a:pt x="2465968" y="607037"/>
                    </a:lnTo>
                    <a:cubicBezTo>
                      <a:pt x="2468629" y="614259"/>
                      <a:pt x="2470150" y="621862"/>
                      <a:pt x="2470150" y="629464"/>
                    </a:cubicBezTo>
                    <a:lnTo>
                      <a:pt x="2470150" y="629715"/>
                    </a:lnTo>
                    <a:lnTo>
                      <a:pt x="2470151" y="629721"/>
                    </a:lnTo>
                    <a:lnTo>
                      <a:pt x="2470150" y="629726"/>
                    </a:lnTo>
                    <a:lnTo>
                      <a:pt x="2470150" y="867606"/>
                    </a:lnTo>
                    <a:cubicBezTo>
                      <a:pt x="2470150" y="3250707"/>
                      <a:pt x="2470150" y="3250707"/>
                      <a:pt x="2470150" y="3250707"/>
                    </a:cubicBezTo>
                    <a:cubicBezTo>
                      <a:pt x="2470150" y="3284157"/>
                      <a:pt x="2445814" y="3311525"/>
                      <a:pt x="2409309" y="3311525"/>
                    </a:cubicBezTo>
                    <a:cubicBezTo>
                      <a:pt x="60841" y="3311525"/>
                      <a:pt x="60841" y="3311525"/>
                      <a:pt x="60841" y="3311525"/>
                    </a:cubicBezTo>
                    <a:cubicBezTo>
                      <a:pt x="27379" y="3311525"/>
                      <a:pt x="0" y="3284157"/>
                      <a:pt x="0" y="3250707"/>
                    </a:cubicBezTo>
                    <a:cubicBezTo>
                      <a:pt x="0" y="60818"/>
                      <a:pt x="0" y="60818"/>
                      <a:pt x="0" y="60818"/>
                    </a:cubicBezTo>
                    <a:cubicBezTo>
                      <a:pt x="0" y="27368"/>
                      <a:pt x="27379" y="0"/>
                      <a:pt x="60841" y="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grpSp>
        <p:nvGrpSpPr>
          <p:cNvPr id="113" name="Group 112"/>
          <p:cNvGrpSpPr/>
          <p:nvPr/>
        </p:nvGrpSpPr>
        <p:grpSpPr>
          <a:xfrm>
            <a:off x="8386445" y="1447800"/>
            <a:ext cx="476184" cy="477266"/>
            <a:chOff x="7733030" y="1447800"/>
            <a:chExt cx="476184" cy="477266"/>
          </a:xfrm>
        </p:grpSpPr>
        <p:sp>
          <p:nvSpPr>
            <p:cNvPr id="100" name="Oval 99"/>
            <p:cNvSpPr/>
            <p:nvPr/>
          </p:nvSpPr>
          <p:spPr bwMode="auto">
            <a:xfrm>
              <a:off x="7733030" y="1447800"/>
              <a:ext cx="476184" cy="477266"/>
            </a:xfrm>
            <a:prstGeom prst="ellipse">
              <a:avLst/>
            </a:prstGeom>
            <a:solidFill>
              <a:schemeClr val="bg1"/>
            </a:solidFill>
            <a:ln>
              <a:solidFill>
                <a:schemeClr val="accent1"/>
              </a:solidFill>
            </a:ln>
          </p:spPr>
          <p:txBody>
            <a:bodyPr vert="horz" wrap="square" lIns="91440" tIns="45720" rIns="91440" bIns="45720" numCol="1" rtlCol="0" anchor="t" anchorCtr="0" compatLnSpc="1">
              <a:prstTxWarp prst="textNoShape">
                <a:avLst/>
              </a:prstTxWarp>
              <a:noAutofit/>
            </a:bodyPr>
            <a:lstStyle/>
            <a:p>
              <a:pPr algn="ctr"/>
              <a:endParaRPr lang="en-US"/>
            </a:p>
          </p:txBody>
        </p:sp>
        <p:grpSp>
          <p:nvGrpSpPr>
            <p:cNvPr id="105" name="Group 104"/>
            <p:cNvGrpSpPr/>
            <p:nvPr/>
          </p:nvGrpSpPr>
          <p:grpSpPr>
            <a:xfrm>
              <a:off x="7798003" y="1548231"/>
              <a:ext cx="346238" cy="276404"/>
              <a:chOff x="5948542" y="1437142"/>
              <a:chExt cx="717926" cy="573125"/>
            </a:xfrm>
            <a:solidFill>
              <a:schemeClr val="accent1"/>
            </a:solidFill>
          </p:grpSpPr>
          <p:sp>
            <p:nvSpPr>
              <p:cNvPr id="106" name="Freeform 87"/>
              <p:cNvSpPr>
                <a:spLocks/>
              </p:cNvSpPr>
              <p:nvPr/>
            </p:nvSpPr>
            <p:spPr bwMode="auto">
              <a:xfrm>
                <a:off x="5948542" y="1437142"/>
                <a:ext cx="391363" cy="573125"/>
              </a:xfrm>
              <a:custGeom>
                <a:avLst/>
                <a:gdLst>
                  <a:gd name="connsiteX0" fmla="*/ 122238 w 2276475"/>
                  <a:gd name="connsiteY0" fmla="*/ 2868613 h 3333750"/>
                  <a:gd name="connsiteX1" fmla="*/ 122238 w 2276475"/>
                  <a:gd name="connsiteY1" fmla="*/ 3185748 h 3333750"/>
                  <a:gd name="connsiteX2" fmla="*/ 128322 w 2276475"/>
                  <a:gd name="connsiteY2" fmla="*/ 3213101 h 3333750"/>
                  <a:gd name="connsiteX3" fmla="*/ 2148154 w 2276475"/>
                  <a:gd name="connsiteY3" fmla="*/ 3213101 h 3333750"/>
                  <a:gd name="connsiteX4" fmla="*/ 2154238 w 2276475"/>
                  <a:gd name="connsiteY4" fmla="*/ 3185748 h 3333750"/>
                  <a:gd name="connsiteX5" fmla="*/ 2154238 w 2276475"/>
                  <a:gd name="connsiteY5" fmla="*/ 2868613 h 3333750"/>
                  <a:gd name="connsiteX6" fmla="*/ 2019847 w 2276475"/>
                  <a:gd name="connsiteY6" fmla="*/ 2868613 h 3333750"/>
                  <a:gd name="connsiteX7" fmla="*/ 126626 w 2276475"/>
                  <a:gd name="connsiteY7" fmla="*/ 2868613 h 3333750"/>
                  <a:gd name="connsiteX8" fmla="*/ 399008 w 2276475"/>
                  <a:gd name="connsiteY8" fmla="*/ 2470150 h 3333750"/>
                  <a:gd name="connsiteX9" fmla="*/ 1342482 w 2276475"/>
                  <a:gd name="connsiteY9" fmla="*/ 2470150 h 3333750"/>
                  <a:gd name="connsiteX10" fmla="*/ 1403351 w 2276475"/>
                  <a:gd name="connsiteY10" fmla="*/ 2531269 h 3333750"/>
                  <a:gd name="connsiteX11" fmla="*/ 1342482 w 2276475"/>
                  <a:gd name="connsiteY11" fmla="*/ 2592388 h 3333750"/>
                  <a:gd name="connsiteX12" fmla="*/ 399008 w 2276475"/>
                  <a:gd name="connsiteY12" fmla="*/ 2592388 h 3333750"/>
                  <a:gd name="connsiteX13" fmla="*/ 338138 w 2276475"/>
                  <a:gd name="connsiteY13" fmla="*/ 2531269 h 3333750"/>
                  <a:gd name="connsiteX14" fmla="*/ 399008 w 2276475"/>
                  <a:gd name="connsiteY14" fmla="*/ 2470150 h 3333750"/>
                  <a:gd name="connsiteX15" fmla="*/ 1677078 w 2276475"/>
                  <a:gd name="connsiteY15" fmla="*/ 2373313 h 3333750"/>
                  <a:gd name="connsiteX16" fmla="*/ 1600621 w 2276475"/>
                  <a:gd name="connsiteY16" fmla="*/ 2403641 h 3333750"/>
                  <a:gd name="connsiteX17" fmla="*/ 1570038 w 2276475"/>
                  <a:gd name="connsiteY17" fmla="*/ 2473397 h 3333750"/>
                  <a:gd name="connsiteX18" fmla="*/ 1600621 w 2276475"/>
                  <a:gd name="connsiteY18" fmla="*/ 2546185 h 3333750"/>
                  <a:gd name="connsiteX19" fmla="*/ 1674020 w 2276475"/>
                  <a:gd name="connsiteY19" fmla="*/ 2576513 h 3333750"/>
                  <a:gd name="connsiteX20" fmla="*/ 1747418 w 2276475"/>
                  <a:gd name="connsiteY20" fmla="*/ 2546185 h 3333750"/>
                  <a:gd name="connsiteX21" fmla="*/ 1778001 w 2276475"/>
                  <a:gd name="connsiteY21" fmla="*/ 2473397 h 3333750"/>
                  <a:gd name="connsiteX22" fmla="*/ 1677078 w 2276475"/>
                  <a:gd name="connsiteY22" fmla="*/ 2373313 h 3333750"/>
                  <a:gd name="connsiteX23" fmla="*/ 1676272 w 2276475"/>
                  <a:gd name="connsiteY23" fmla="*/ 2252663 h 3333750"/>
                  <a:gd name="connsiteX24" fmla="*/ 1898650 w 2276475"/>
                  <a:gd name="connsiteY24" fmla="*/ 2474190 h 3333750"/>
                  <a:gd name="connsiteX25" fmla="*/ 1834678 w 2276475"/>
                  <a:gd name="connsiteY25" fmla="*/ 2631990 h 3333750"/>
                  <a:gd name="connsiteX26" fmla="*/ 1673225 w 2276475"/>
                  <a:gd name="connsiteY26" fmla="*/ 2698751 h 3333750"/>
                  <a:gd name="connsiteX27" fmla="*/ 1514818 w 2276475"/>
                  <a:gd name="connsiteY27" fmla="*/ 2631990 h 3333750"/>
                  <a:gd name="connsiteX28" fmla="*/ 1447800 w 2276475"/>
                  <a:gd name="connsiteY28" fmla="*/ 2474190 h 3333750"/>
                  <a:gd name="connsiteX29" fmla="*/ 1514818 w 2276475"/>
                  <a:gd name="connsiteY29" fmla="*/ 2316390 h 3333750"/>
                  <a:gd name="connsiteX30" fmla="*/ 1676272 w 2276475"/>
                  <a:gd name="connsiteY30" fmla="*/ 2252663 h 3333750"/>
                  <a:gd name="connsiteX31" fmla="*/ 122238 w 2276475"/>
                  <a:gd name="connsiteY31" fmla="*/ 2193925 h 3333750"/>
                  <a:gd name="connsiteX32" fmla="*/ 122238 w 2276475"/>
                  <a:gd name="connsiteY32" fmla="*/ 2203756 h 3333750"/>
                  <a:gd name="connsiteX33" fmla="*/ 122238 w 2276475"/>
                  <a:gd name="connsiteY33" fmla="*/ 2374283 h 3333750"/>
                  <a:gd name="connsiteX34" fmla="*/ 122238 w 2276475"/>
                  <a:gd name="connsiteY34" fmla="*/ 2574870 h 3333750"/>
                  <a:gd name="connsiteX35" fmla="*/ 122238 w 2276475"/>
                  <a:gd name="connsiteY35" fmla="*/ 2747963 h 3333750"/>
                  <a:gd name="connsiteX36" fmla="*/ 256628 w 2276475"/>
                  <a:gd name="connsiteY36" fmla="*/ 2747963 h 3333750"/>
                  <a:gd name="connsiteX37" fmla="*/ 2149850 w 2276475"/>
                  <a:gd name="connsiteY37" fmla="*/ 2747963 h 3333750"/>
                  <a:gd name="connsiteX38" fmla="*/ 2154238 w 2276475"/>
                  <a:gd name="connsiteY38" fmla="*/ 2747963 h 3333750"/>
                  <a:gd name="connsiteX39" fmla="*/ 2154238 w 2276475"/>
                  <a:gd name="connsiteY39" fmla="*/ 2193925 h 3333750"/>
                  <a:gd name="connsiteX40" fmla="*/ 2019847 w 2276475"/>
                  <a:gd name="connsiteY40" fmla="*/ 2193925 h 3333750"/>
                  <a:gd name="connsiteX41" fmla="*/ 126626 w 2276475"/>
                  <a:gd name="connsiteY41" fmla="*/ 2193925 h 3333750"/>
                  <a:gd name="connsiteX42" fmla="*/ 399008 w 2276475"/>
                  <a:gd name="connsiteY42" fmla="*/ 1808163 h 3333750"/>
                  <a:gd name="connsiteX43" fmla="*/ 1342482 w 2276475"/>
                  <a:gd name="connsiteY43" fmla="*/ 1808163 h 3333750"/>
                  <a:gd name="connsiteX44" fmla="*/ 1403351 w 2276475"/>
                  <a:gd name="connsiteY44" fmla="*/ 1869282 h 3333750"/>
                  <a:gd name="connsiteX45" fmla="*/ 1342482 w 2276475"/>
                  <a:gd name="connsiteY45" fmla="*/ 1930401 h 3333750"/>
                  <a:gd name="connsiteX46" fmla="*/ 399008 w 2276475"/>
                  <a:gd name="connsiteY46" fmla="*/ 1930401 h 3333750"/>
                  <a:gd name="connsiteX47" fmla="*/ 338138 w 2276475"/>
                  <a:gd name="connsiteY47" fmla="*/ 1869282 h 3333750"/>
                  <a:gd name="connsiteX48" fmla="*/ 399008 w 2276475"/>
                  <a:gd name="connsiteY48" fmla="*/ 1808163 h 3333750"/>
                  <a:gd name="connsiteX49" fmla="*/ 1674020 w 2276475"/>
                  <a:gd name="connsiteY49" fmla="*/ 1692275 h 3333750"/>
                  <a:gd name="connsiteX50" fmla="*/ 1570038 w 2276475"/>
                  <a:gd name="connsiteY50" fmla="*/ 1793141 h 3333750"/>
                  <a:gd name="connsiteX51" fmla="*/ 1674020 w 2276475"/>
                  <a:gd name="connsiteY51" fmla="*/ 1897063 h 3333750"/>
                  <a:gd name="connsiteX52" fmla="*/ 1778001 w 2276475"/>
                  <a:gd name="connsiteY52" fmla="*/ 1796197 h 3333750"/>
                  <a:gd name="connsiteX53" fmla="*/ 1747418 w 2276475"/>
                  <a:gd name="connsiteY53" fmla="*/ 1722840 h 3333750"/>
                  <a:gd name="connsiteX54" fmla="*/ 1674020 w 2276475"/>
                  <a:gd name="connsiteY54" fmla="*/ 1692275 h 3333750"/>
                  <a:gd name="connsiteX55" fmla="*/ 1673225 w 2276475"/>
                  <a:gd name="connsiteY55" fmla="*/ 1571625 h 3333750"/>
                  <a:gd name="connsiteX56" fmla="*/ 1834678 w 2276475"/>
                  <a:gd name="connsiteY56" fmla="*/ 1638387 h 3333750"/>
                  <a:gd name="connsiteX57" fmla="*/ 1898650 w 2276475"/>
                  <a:gd name="connsiteY57" fmla="*/ 1796186 h 3333750"/>
                  <a:gd name="connsiteX58" fmla="*/ 1673225 w 2276475"/>
                  <a:gd name="connsiteY58" fmla="*/ 2017713 h 3333750"/>
                  <a:gd name="connsiteX59" fmla="*/ 1447800 w 2276475"/>
                  <a:gd name="connsiteY59" fmla="*/ 1796186 h 3333750"/>
                  <a:gd name="connsiteX60" fmla="*/ 1673225 w 2276475"/>
                  <a:gd name="connsiteY60" fmla="*/ 1571625 h 3333750"/>
                  <a:gd name="connsiteX61" fmla="*/ 122238 w 2276475"/>
                  <a:gd name="connsiteY61" fmla="*/ 1519238 h 3333750"/>
                  <a:gd name="connsiteX62" fmla="*/ 122238 w 2276475"/>
                  <a:gd name="connsiteY62" fmla="*/ 1970070 h 3333750"/>
                  <a:gd name="connsiteX63" fmla="*/ 122238 w 2276475"/>
                  <a:gd name="connsiteY63" fmla="*/ 2073275 h 3333750"/>
                  <a:gd name="connsiteX64" fmla="*/ 256628 w 2276475"/>
                  <a:gd name="connsiteY64" fmla="*/ 2073275 h 3333750"/>
                  <a:gd name="connsiteX65" fmla="*/ 2149850 w 2276475"/>
                  <a:gd name="connsiteY65" fmla="*/ 2073275 h 3333750"/>
                  <a:gd name="connsiteX66" fmla="*/ 2154238 w 2276475"/>
                  <a:gd name="connsiteY66" fmla="*/ 2073275 h 3333750"/>
                  <a:gd name="connsiteX67" fmla="*/ 2154238 w 2276475"/>
                  <a:gd name="connsiteY67" fmla="*/ 1833306 h 3333750"/>
                  <a:gd name="connsiteX68" fmla="*/ 2154238 w 2276475"/>
                  <a:gd name="connsiteY68" fmla="*/ 1541561 h 3333750"/>
                  <a:gd name="connsiteX69" fmla="*/ 2154238 w 2276475"/>
                  <a:gd name="connsiteY69" fmla="*/ 1519238 h 3333750"/>
                  <a:gd name="connsiteX70" fmla="*/ 2019847 w 2276475"/>
                  <a:gd name="connsiteY70" fmla="*/ 1519238 h 3333750"/>
                  <a:gd name="connsiteX71" fmla="*/ 126626 w 2276475"/>
                  <a:gd name="connsiteY71" fmla="*/ 1519238 h 3333750"/>
                  <a:gd name="connsiteX72" fmla="*/ 399000 w 2276475"/>
                  <a:gd name="connsiteY72" fmla="*/ 1143000 h 3333750"/>
                  <a:gd name="connsiteX73" fmla="*/ 1339314 w 2276475"/>
                  <a:gd name="connsiteY73" fmla="*/ 1143000 h 3333750"/>
                  <a:gd name="connsiteX74" fmla="*/ 1400176 w 2276475"/>
                  <a:gd name="connsiteY74" fmla="*/ 1203325 h 3333750"/>
                  <a:gd name="connsiteX75" fmla="*/ 1339314 w 2276475"/>
                  <a:gd name="connsiteY75" fmla="*/ 1263650 h 3333750"/>
                  <a:gd name="connsiteX76" fmla="*/ 399000 w 2276475"/>
                  <a:gd name="connsiteY76" fmla="*/ 1263650 h 3333750"/>
                  <a:gd name="connsiteX77" fmla="*/ 338138 w 2276475"/>
                  <a:gd name="connsiteY77" fmla="*/ 1203325 h 3333750"/>
                  <a:gd name="connsiteX78" fmla="*/ 399000 w 2276475"/>
                  <a:gd name="connsiteY78" fmla="*/ 1143000 h 3333750"/>
                  <a:gd name="connsiteX79" fmla="*/ 1674020 w 2276475"/>
                  <a:gd name="connsiteY79" fmla="*/ 1012825 h 3333750"/>
                  <a:gd name="connsiteX80" fmla="*/ 1603679 w 2276475"/>
                  <a:gd name="connsiteY80" fmla="*/ 1043153 h 3333750"/>
                  <a:gd name="connsiteX81" fmla="*/ 1570038 w 2276475"/>
                  <a:gd name="connsiteY81" fmla="*/ 1115942 h 3333750"/>
                  <a:gd name="connsiteX82" fmla="*/ 1674020 w 2276475"/>
                  <a:gd name="connsiteY82" fmla="*/ 1216025 h 3333750"/>
                  <a:gd name="connsiteX83" fmla="*/ 1778001 w 2276475"/>
                  <a:gd name="connsiteY83" fmla="*/ 1115942 h 3333750"/>
                  <a:gd name="connsiteX84" fmla="*/ 1747418 w 2276475"/>
                  <a:gd name="connsiteY84" fmla="*/ 1043153 h 3333750"/>
                  <a:gd name="connsiteX85" fmla="*/ 1674020 w 2276475"/>
                  <a:gd name="connsiteY85" fmla="*/ 1012825 h 3333750"/>
                  <a:gd name="connsiteX86" fmla="*/ 1673225 w 2276475"/>
                  <a:gd name="connsiteY86" fmla="*/ 890588 h 3333750"/>
                  <a:gd name="connsiteX87" fmla="*/ 1676272 w 2276475"/>
                  <a:gd name="connsiteY87" fmla="*/ 890588 h 3333750"/>
                  <a:gd name="connsiteX88" fmla="*/ 1831632 w 2276475"/>
                  <a:gd name="connsiteY88" fmla="*/ 957350 h 3333750"/>
                  <a:gd name="connsiteX89" fmla="*/ 1898650 w 2276475"/>
                  <a:gd name="connsiteY89" fmla="*/ 1115149 h 3333750"/>
                  <a:gd name="connsiteX90" fmla="*/ 1673225 w 2276475"/>
                  <a:gd name="connsiteY90" fmla="*/ 1336676 h 3333750"/>
                  <a:gd name="connsiteX91" fmla="*/ 1447800 w 2276475"/>
                  <a:gd name="connsiteY91" fmla="*/ 1115149 h 3333750"/>
                  <a:gd name="connsiteX92" fmla="*/ 1514818 w 2276475"/>
                  <a:gd name="connsiteY92" fmla="*/ 954315 h 3333750"/>
                  <a:gd name="connsiteX93" fmla="*/ 1673225 w 2276475"/>
                  <a:gd name="connsiteY93" fmla="*/ 890588 h 3333750"/>
                  <a:gd name="connsiteX94" fmla="*/ 122238 w 2276475"/>
                  <a:gd name="connsiteY94" fmla="*/ 844550 h 3333750"/>
                  <a:gd name="connsiteX95" fmla="*/ 122238 w 2276475"/>
                  <a:gd name="connsiteY95" fmla="*/ 1398588 h 3333750"/>
                  <a:gd name="connsiteX96" fmla="*/ 256628 w 2276475"/>
                  <a:gd name="connsiteY96" fmla="*/ 1398588 h 3333750"/>
                  <a:gd name="connsiteX97" fmla="*/ 2149850 w 2276475"/>
                  <a:gd name="connsiteY97" fmla="*/ 1398588 h 3333750"/>
                  <a:gd name="connsiteX98" fmla="*/ 2154238 w 2276475"/>
                  <a:gd name="connsiteY98" fmla="*/ 1398588 h 3333750"/>
                  <a:gd name="connsiteX99" fmla="*/ 2154238 w 2276475"/>
                  <a:gd name="connsiteY99" fmla="*/ 1341995 h 3333750"/>
                  <a:gd name="connsiteX100" fmla="*/ 2154238 w 2276475"/>
                  <a:gd name="connsiteY100" fmla="*/ 1128212 h 3333750"/>
                  <a:gd name="connsiteX101" fmla="*/ 2154238 w 2276475"/>
                  <a:gd name="connsiteY101" fmla="*/ 844550 h 3333750"/>
                  <a:gd name="connsiteX102" fmla="*/ 2019847 w 2276475"/>
                  <a:gd name="connsiteY102" fmla="*/ 844550 h 3333750"/>
                  <a:gd name="connsiteX103" fmla="*/ 126626 w 2276475"/>
                  <a:gd name="connsiteY103" fmla="*/ 844550 h 3333750"/>
                  <a:gd name="connsiteX104" fmla="*/ 395840 w 2276475"/>
                  <a:gd name="connsiteY104" fmla="*/ 471488 h 3333750"/>
                  <a:gd name="connsiteX105" fmla="*/ 1342474 w 2276475"/>
                  <a:gd name="connsiteY105" fmla="*/ 471488 h 3333750"/>
                  <a:gd name="connsiteX106" fmla="*/ 1403351 w 2276475"/>
                  <a:gd name="connsiteY106" fmla="*/ 531813 h 3333750"/>
                  <a:gd name="connsiteX107" fmla="*/ 1342474 w 2276475"/>
                  <a:gd name="connsiteY107" fmla="*/ 592138 h 3333750"/>
                  <a:gd name="connsiteX108" fmla="*/ 395840 w 2276475"/>
                  <a:gd name="connsiteY108" fmla="*/ 592138 h 3333750"/>
                  <a:gd name="connsiteX109" fmla="*/ 334963 w 2276475"/>
                  <a:gd name="connsiteY109" fmla="*/ 531813 h 3333750"/>
                  <a:gd name="connsiteX110" fmla="*/ 395840 w 2276475"/>
                  <a:gd name="connsiteY110" fmla="*/ 471488 h 3333750"/>
                  <a:gd name="connsiteX111" fmla="*/ 1677078 w 2276475"/>
                  <a:gd name="connsiteY111" fmla="*/ 331788 h 3333750"/>
                  <a:gd name="connsiteX112" fmla="*/ 1570038 w 2276475"/>
                  <a:gd name="connsiteY112" fmla="*/ 431872 h 3333750"/>
                  <a:gd name="connsiteX113" fmla="*/ 1600621 w 2276475"/>
                  <a:gd name="connsiteY113" fmla="*/ 504660 h 3333750"/>
                  <a:gd name="connsiteX114" fmla="*/ 1674020 w 2276475"/>
                  <a:gd name="connsiteY114" fmla="*/ 534988 h 3333750"/>
                  <a:gd name="connsiteX115" fmla="*/ 1747418 w 2276475"/>
                  <a:gd name="connsiteY115" fmla="*/ 504660 h 3333750"/>
                  <a:gd name="connsiteX116" fmla="*/ 1778001 w 2276475"/>
                  <a:gd name="connsiteY116" fmla="*/ 434905 h 3333750"/>
                  <a:gd name="connsiteX117" fmla="*/ 1677078 w 2276475"/>
                  <a:gd name="connsiteY117" fmla="*/ 331788 h 3333750"/>
                  <a:gd name="connsiteX118" fmla="*/ 1676272 w 2276475"/>
                  <a:gd name="connsiteY118" fmla="*/ 209550 h 3333750"/>
                  <a:gd name="connsiteX119" fmla="*/ 1898650 w 2276475"/>
                  <a:gd name="connsiteY119" fmla="*/ 434910 h 3333750"/>
                  <a:gd name="connsiteX120" fmla="*/ 1831632 w 2276475"/>
                  <a:gd name="connsiteY120" fmla="*/ 593272 h 3333750"/>
                  <a:gd name="connsiteX121" fmla="*/ 1673225 w 2276475"/>
                  <a:gd name="connsiteY121" fmla="*/ 657225 h 3333750"/>
                  <a:gd name="connsiteX122" fmla="*/ 1670179 w 2276475"/>
                  <a:gd name="connsiteY122" fmla="*/ 657225 h 3333750"/>
                  <a:gd name="connsiteX123" fmla="*/ 1514818 w 2276475"/>
                  <a:gd name="connsiteY123" fmla="*/ 590226 h 3333750"/>
                  <a:gd name="connsiteX124" fmla="*/ 1447800 w 2276475"/>
                  <a:gd name="connsiteY124" fmla="*/ 431865 h 3333750"/>
                  <a:gd name="connsiteX125" fmla="*/ 1676272 w 2276475"/>
                  <a:gd name="connsiteY125" fmla="*/ 209550 h 3333750"/>
                  <a:gd name="connsiteX126" fmla="*/ 128322 w 2276475"/>
                  <a:gd name="connsiteY126" fmla="*/ 122238 h 3333750"/>
                  <a:gd name="connsiteX127" fmla="*/ 122238 w 2276475"/>
                  <a:gd name="connsiteY127" fmla="*/ 155669 h 3333750"/>
                  <a:gd name="connsiteX128" fmla="*/ 122238 w 2276475"/>
                  <a:gd name="connsiteY128" fmla="*/ 723900 h 3333750"/>
                  <a:gd name="connsiteX129" fmla="*/ 256628 w 2276475"/>
                  <a:gd name="connsiteY129" fmla="*/ 723900 h 3333750"/>
                  <a:gd name="connsiteX130" fmla="*/ 2149850 w 2276475"/>
                  <a:gd name="connsiteY130" fmla="*/ 723900 h 3333750"/>
                  <a:gd name="connsiteX131" fmla="*/ 2154238 w 2276475"/>
                  <a:gd name="connsiteY131" fmla="*/ 723900 h 3333750"/>
                  <a:gd name="connsiteX132" fmla="*/ 2154238 w 2276475"/>
                  <a:gd name="connsiteY132" fmla="*/ 152630 h 3333750"/>
                  <a:gd name="connsiteX133" fmla="*/ 2148154 w 2276475"/>
                  <a:gd name="connsiteY133" fmla="*/ 122238 h 3333750"/>
                  <a:gd name="connsiteX134" fmla="*/ 128322 w 2276475"/>
                  <a:gd name="connsiteY134" fmla="*/ 122238 h 3333750"/>
                  <a:gd name="connsiteX135" fmla="*/ 106520 w 2276475"/>
                  <a:gd name="connsiteY135" fmla="*/ 0 h 3333750"/>
                  <a:gd name="connsiteX136" fmla="*/ 2169956 w 2276475"/>
                  <a:gd name="connsiteY136" fmla="*/ 0 h 3333750"/>
                  <a:gd name="connsiteX137" fmla="*/ 2197346 w 2276475"/>
                  <a:gd name="connsiteY137" fmla="*/ 6078 h 3333750"/>
                  <a:gd name="connsiteX138" fmla="*/ 2276475 w 2276475"/>
                  <a:gd name="connsiteY138" fmla="*/ 151949 h 3333750"/>
                  <a:gd name="connsiteX139" fmla="*/ 2276475 w 2276475"/>
                  <a:gd name="connsiteY139" fmla="*/ 784225 h 3333750"/>
                  <a:gd name="connsiteX140" fmla="*/ 2276475 w 2276475"/>
                  <a:gd name="connsiteY140" fmla="*/ 1127458 h 3333750"/>
                  <a:gd name="connsiteX141" fmla="*/ 2276475 w 2276475"/>
                  <a:gd name="connsiteY141" fmla="*/ 1446550 h 3333750"/>
                  <a:gd name="connsiteX142" fmla="*/ 2276475 w 2276475"/>
                  <a:gd name="connsiteY142" fmla="*/ 1458913 h 3333750"/>
                  <a:gd name="connsiteX143" fmla="*/ 2276475 w 2276475"/>
                  <a:gd name="connsiteY143" fmla="*/ 1573943 h 3333750"/>
                  <a:gd name="connsiteX144" fmla="*/ 2276475 w 2276475"/>
                  <a:gd name="connsiteY144" fmla="*/ 1832499 h 3333750"/>
                  <a:gd name="connsiteX145" fmla="*/ 2276475 w 2276475"/>
                  <a:gd name="connsiteY145" fmla="*/ 2133600 h 3333750"/>
                  <a:gd name="connsiteX146" fmla="*/ 2276475 w 2276475"/>
                  <a:gd name="connsiteY146" fmla="*/ 2808288 h 3333750"/>
                  <a:gd name="connsiteX147" fmla="*/ 2276475 w 2276475"/>
                  <a:gd name="connsiteY147" fmla="*/ 3184841 h 3333750"/>
                  <a:gd name="connsiteX148" fmla="*/ 2197346 w 2276475"/>
                  <a:gd name="connsiteY148" fmla="*/ 3327672 h 3333750"/>
                  <a:gd name="connsiteX149" fmla="*/ 2169956 w 2276475"/>
                  <a:gd name="connsiteY149" fmla="*/ 3333750 h 3333750"/>
                  <a:gd name="connsiteX150" fmla="*/ 106520 w 2276475"/>
                  <a:gd name="connsiteY150" fmla="*/ 3333750 h 3333750"/>
                  <a:gd name="connsiteX151" fmla="*/ 79129 w 2276475"/>
                  <a:gd name="connsiteY151" fmla="*/ 3327672 h 3333750"/>
                  <a:gd name="connsiteX152" fmla="*/ 0 w 2276475"/>
                  <a:gd name="connsiteY152" fmla="*/ 3184841 h 3333750"/>
                  <a:gd name="connsiteX153" fmla="*/ 0 w 2276475"/>
                  <a:gd name="connsiteY153" fmla="*/ 2808288 h 3333750"/>
                  <a:gd name="connsiteX154" fmla="*/ 0 w 2276475"/>
                  <a:gd name="connsiteY154" fmla="*/ 2574008 h 3333750"/>
                  <a:gd name="connsiteX155" fmla="*/ 0 w 2276475"/>
                  <a:gd name="connsiteY155" fmla="*/ 2373436 h 3333750"/>
                  <a:gd name="connsiteX156" fmla="*/ 0 w 2276475"/>
                  <a:gd name="connsiteY156" fmla="*/ 2139768 h 3333750"/>
                  <a:gd name="connsiteX157" fmla="*/ 0 w 2276475"/>
                  <a:gd name="connsiteY157" fmla="*/ 2133600 h 3333750"/>
                  <a:gd name="connsiteX158" fmla="*/ 0 w 2276475"/>
                  <a:gd name="connsiteY158" fmla="*/ 2067930 h 3333750"/>
                  <a:gd name="connsiteX159" fmla="*/ 0 w 2276475"/>
                  <a:gd name="connsiteY159" fmla="*/ 1969253 h 3333750"/>
                  <a:gd name="connsiteX160" fmla="*/ 0 w 2276475"/>
                  <a:gd name="connsiteY160" fmla="*/ 1458913 h 3333750"/>
                  <a:gd name="connsiteX161" fmla="*/ 0 w 2276475"/>
                  <a:gd name="connsiteY161" fmla="*/ 784225 h 3333750"/>
                  <a:gd name="connsiteX162" fmla="*/ 0 w 2276475"/>
                  <a:gd name="connsiteY162" fmla="*/ 154988 h 3333750"/>
                  <a:gd name="connsiteX163" fmla="*/ 79129 w 2276475"/>
                  <a:gd name="connsiteY163" fmla="*/ 6078 h 3333750"/>
                  <a:gd name="connsiteX164" fmla="*/ 106520 w 2276475"/>
                  <a:gd name="connsiteY164" fmla="*/ 0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2276475" h="3333750">
                    <a:moveTo>
                      <a:pt x="122238" y="2868613"/>
                    </a:moveTo>
                    <a:lnTo>
                      <a:pt x="122238" y="3185748"/>
                    </a:lnTo>
                    <a:cubicBezTo>
                      <a:pt x="122238" y="3200944"/>
                      <a:pt x="125280" y="3210062"/>
                      <a:pt x="128322" y="3213101"/>
                    </a:cubicBezTo>
                    <a:cubicBezTo>
                      <a:pt x="2148154" y="3213101"/>
                      <a:pt x="2148154" y="3213101"/>
                      <a:pt x="2148154" y="3213101"/>
                    </a:cubicBezTo>
                    <a:cubicBezTo>
                      <a:pt x="2151196" y="3210062"/>
                      <a:pt x="2154238" y="3200944"/>
                      <a:pt x="2154238" y="3185748"/>
                    </a:cubicBezTo>
                    <a:lnTo>
                      <a:pt x="2154238" y="2868613"/>
                    </a:lnTo>
                    <a:lnTo>
                      <a:pt x="2019847" y="2868613"/>
                    </a:lnTo>
                    <a:cubicBezTo>
                      <a:pt x="692797" y="2868613"/>
                      <a:pt x="264716" y="2868613"/>
                      <a:pt x="126626" y="2868613"/>
                    </a:cubicBezTo>
                    <a:close/>
                    <a:moveTo>
                      <a:pt x="399008" y="2470150"/>
                    </a:moveTo>
                    <a:cubicBezTo>
                      <a:pt x="1342482" y="2470150"/>
                      <a:pt x="1342482" y="2470150"/>
                      <a:pt x="1342482" y="2470150"/>
                    </a:cubicBezTo>
                    <a:cubicBezTo>
                      <a:pt x="1375960" y="2470150"/>
                      <a:pt x="1403351" y="2497654"/>
                      <a:pt x="1403351" y="2531269"/>
                    </a:cubicBezTo>
                    <a:cubicBezTo>
                      <a:pt x="1403351" y="2564885"/>
                      <a:pt x="1375960" y="2592388"/>
                      <a:pt x="1342482" y="2592388"/>
                    </a:cubicBezTo>
                    <a:cubicBezTo>
                      <a:pt x="399008" y="2592388"/>
                      <a:pt x="399008" y="2592388"/>
                      <a:pt x="399008" y="2592388"/>
                    </a:cubicBezTo>
                    <a:cubicBezTo>
                      <a:pt x="365529" y="2592388"/>
                      <a:pt x="338138" y="2564885"/>
                      <a:pt x="338138" y="2531269"/>
                    </a:cubicBezTo>
                    <a:cubicBezTo>
                      <a:pt x="338138" y="2497654"/>
                      <a:pt x="365529" y="2470150"/>
                      <a:pt x="399008" y="2470150"/>
                    </a:cubicBezTo>
                    <a:close/>
                    <a:moveTo>
                      <a:pt x="1677078" y="2373313"/>
                    </a:moveTo>
                    <a:cubicBezTo>
                      <a:pt x="1646495" y="2373313"/>
                      <a:pt x="1618971" y="2385444"/>
                      <a:pt x="1600621" y="2403641"/>
                    </a:cubicBezTo>
                    <a:cubicBezTo>
                      <a:pt x="1582271" y="2421839"/>
                      <a:pt x="1570038" y="2446101"/>
                      <a:pt x="1570038" y="2473397"/>
                    </a:cubicBezTo>
                    <a:cubicBezTo>
                      <a:pt x="1570038" y="2500692"/>
                      <a:pt x="1582271" y="2527988"/>
                      <a:pt x="1600621" y="2546185"/>
                    </a:cubicBezTo>
                    <a:cubicBezTo>
                      <a:pt x="1618971" y="2564382"/>
                      <a:pt x="1646495" y="2576513"/>
                      <a:pt x="1674020" y="2576513"/>
                    </a:cubicBezTo>
                    <a:cubicBezTo>
                      <a:pt x="1701544" y="2576513"/>
                      <a:pt x="1729069" y="2564382"/>
                      <a:pt x="1747418" y="2546185"/>
                    </a:cubicBezTo>
                    <a:cubicBezTo>
                      <a:pt x="1768826" y="2524955"/>
                      <a:pt x="1778001" y="2500692"/>
                      <a:pt x="1778001" y="2473397"/>
                    </a:cubicBezTo>
                    <a:cubicBezTo>
                      <a:pt x="1778001" y="2418806"/>
                      <a:pt x="1732127" y="2373313"/>
                      <a:pt x="1677078" y="2373313"/>
                    </a:cubicBezTo>
                    <a:close/>
                    <a:moveTo>
                      <a:pt x="1676272" y="2252663"/>
                    </a:moveTo>
                    <a:cubicBezTo>
                      <a:pt x="1798123" y="2252663"/>
                      <a:pt x="1898650" y="2352805"/>
                      <a:pt x="1898650" y="2474190"/>
                    </a:cubicBezTo>
                    <a:cubicBezTo>
                      <a:pt x="1898650" y="2534882"/>
                      <a:pt x="1877326" y="2589505"/>
                      <a:pt x="1834678" y="2631990"/>
                    </a:cubicBezTo>
                    <a:cubicBezTo>
                      <a:pt x="1792030" y="2674474"/>
                      <a:pt x="1734151" y="2698751"/>
                      <a:pt x="1673225" y="2698751"/>
                    </a:cubicBezTo>
                    <a:cubicBezTo>
                      <a:pt x="1612300" y="2698751"/>
                      <a:pt x="1557466" y="2674474"/>
                      <a:pt x="1514818" y="2631990"/>
                    </a:cubicBezTo>
                    <a:cubicBezTo>
                      <a:pt x="1472171" y="2589505"/>
                      <a:pt x="1447800" y="2534882"/>
                      <a:pt x="1447800" y="2474190"/>
                    </a:cubicBezTo>
                    <a:cubicBezTo>
                      <a:pt x="1447800" y="2416532"/>
                      <a:pt x="1472171" y="2358875"/>
                      <a:pt x="1514818" y="2316390"/>
                    </a:cubicBezTo>
                    <a:cubicBezTo>
                      <a:pt x="1557466" y="2276940"/>
                      <a:pt x="1615346" y="2252663"/>
                      <a:pt x="1676272" y="2252663"/>
                    </a:cubicBezTo>
                    <a:close/>
                    <a:moveTo>
                      <a:pt x="122238" y="2193925"/>
                    </a:moveTo>
                    <a:lnTo>
                      <a:pt x="122238" y="2203756"/>
                    </a:lnTo>
                    <a:cubicBezTo>
                      <a:pt x="122238" y="2374283"/>
                      <a:pt x="122238" y="2374283"/>
                      <a:pt x="122238" y="2374283"/>
                    </a:cubicBezTo>
                    <a:cubicBezTo>
                      <a:pt x="122238" y="2574870"/>
                      <a:pt x="122238" y="2574870"/>
                      <a:pt x="122238" y="2574870"/>
                    </a:cubicBezTo>
                    <a:lnTo>
                      <a:pt x="122238" y="2747963"/>
                    </a:lnTo>
                    <a:lnTo>
                      <a:pt x="256628" y="2747963"/>
                    </a:lnTo>
                    <a:cubicBezTo>
                      <a:pt x="1583679" y="2747963"/>
                      <a:pt x="2011759" y="2747963"/>
                      <a:pt x="2149850" y="2747963"/>
                    </a:cubicBezTo>
                    <a:lnTo>
                      <a:pt x="2154238" y="2747963"/>
                    </a:lnTo>
                    <a:lnTo>
                      <a:pt x="2154238" y="2193925"/>
                    </a:lnTo>
                    <a:lnTo>
                      <a:pt x="2019847" y="2193925"/>
                    </a:lnTo>
                    <a:cubicBezTo>
                      <a:pt x="692797" y="2193925"/>
                      <a:pt x="264716" y="2193925"/>
                      <a:pt x="126626" y="2193925"/>
                    </a:cubicBezTo>
                    <a:close/>
                    <a:moveTo>
                      <a:pt x="399008" y="1808163"/>
                    </a:moveTo>
                    <a:cubicBezTo>
                      <a:pt x="1342482" y="1808163"/>
                      <a:pt x="1342482" y="1808163"/>
                      <a:pt x="1342482" y="1808163"/>
                    </a:cubicBezTo>
                    <a:cubicBezTo>
                      <a:pt x="1375960" y="1808163"/>
                      <a:pt x="1403351" y="1835666"/>
                      <a:pt x="1403351" y="1869282"/>
                    </a:cubicBezTo>
                    <a:cubicBezTo>
                      <a:pt x="1403351" y="1902897"/>
                      <a:pt x="1375960" y="1930401"/>
                      <a:pt x="1342482" y="1930401"/>
                    </a:cubicBezTo>
                    <a:cubicBezTo>
                      <a:pt x="399008" y="1930401"/>
                      <a:pt x="399008" y="1930401"/>
                      <a:pt x="399008" y="1930401"/>
                    </a:cubicBezTo>
                    <a:cubicBezTo>
                      <a:pt x="365529" y="1930401"/>
                      <a:pt x="338138" y="1902897"/>
                      <a:pt x="338138" y="1869282"/>
                    </a:cubicBezTo>
                    <a:cubicBezTo>
                      <a:pt x="338138" y="1835666"/>
                      <a:pt x="365529" y="1808163"/>
                      <a:pt x="399008" y="1808163"/>
                    </a:cubicBezTo>
                    <a:close/>
                    <a:moveTo>
                      <a:pt x="1674020" y="1692275"/>
                    </a:moveTo>
                    <a:cubicBezTo>
                      <a:pt x="1618971" y="1692275"/>
                      <a:pt x="1570038" y="1741180"/>
                      <a:pt x="1570038" y="1793141"/>
                    </a:cubicBezTo>
                    <a:cubicBezTo>
                      <a:pt x="1570038" y="1851215"/>
                      <a:pt x="1618971" y="1897063"/>
                      <a:pt x="1674020" y="1897063"/>
                    </a:cubicBezTo>
                    <a:cubicBezTo>
                      <a:pt x="1729069" y="1897063"/>
                      <a:pt x="1778001" y="1851215"/>
                      <a:pt x="1778001" y="1796197"/>
                    </a:cubicBezTo>
                    <a:cubicBezTo>
                      <a:pt x="1778001" y="1768689"/>
                      <a:pt x="1768826" y="1744236"/>
                      <a:pt x="1747418" y="1722840"/>
                    </a:cubicBezTo>
                    <a:cubicBezTo>
                      <a:pt x="1729069" y="1701445"/>
                      <a:pt x="1701544" y="1692275"/>
                      <a:pt x="1674020" y="1692275"/>
                    </a:cubicBezTo>
                    <a:close/>
                    <a:moveTo>
                      <a:pt x="1673225" y="1571625"/>
                    </a:moveTo>
                    <a:cubicBezTo>
                      <a:pt x="1731105" y="1571625"/>
                      <a:pt x="1792030" y="1595902"/>
                      <a:pt x="1834678" y="1638387"/>
                    </a:cubicBezTo>
                    <a:cubicBezTo>
                      <a:pt x="1877326" y="1680871"/>
                      <a:pt x="1898650" y="1738529"/>
                      <a:pt x="1898650" y="1796186"/>
                    </a:cubicBezTo>
                    <a:cubicBezTo>
                      <a:pt x="1898650" y="1917571"/>
                      <a:pt x="1795077" y="2017713"/>
                      <a:pt x="1673225" y="2017713"/>
                    </a:cubicBezTo>
                    <a:cubicBezTo>
                      <a:pt x="1548328" y="2017713"/>
                      <a:pt x="1447800" y="1917571"/>
                      <a:pt x="1447800" y="1796186"/>
                    </a:cubicBezTo>
                    <a:cubicBezTo>
                      <a:pt x="1447800" y="1674802"/>
                      <a:pt x="1551374" y="1571625"/>
                      <a:pt x="1673225" y="1571625"/>
                    </a:cubicBezTo>
                    <a:close/>
                    <a:moveTo>
                      <a:pt x="122238" y="1519238"/>
                    </a:moveTo>
                    <a:lnTo>
                      <a:pt x="122238" y="1970070"/>
                    </a:lnTo>
                    <a:lnTo>
                      <a:pt x="122238" y="2073275"/>
                    </a:lnTo>
                    <a:lnTo>
                      <a:pt x="256628" y="2073275"/>
                    </a:lnTo>
                    <a:cubicBezTo>
                      <a:pt x="1583679" y="2073275"/>
                      <a:pt x="2011759" y="2073275"/>
                      <a:pt x="2149850" y="2073275"/>
                    </a:cubicBezTo>
                    <a:lnTo>
                      <a:pt x="2154238" y="2073275"/>
                    </a:lnTo>
                    <a:lnTo>
                      <a:pt x="2154238" y="1833306"/>
                    </a:lnTo>
                    <a:cubicBezTo>
                      <a:pt x="2154238" y="1688564"/>
                      <a:pt x="2154238" y="1598101"/>
                      <a:pt x="2154238" y="1541561"/>
                    </a:cubicBezTo>
                    <a:lnTo>
                      <a:pt x="2154238" y="1519238"/>
                    </a:lnTo>
                    <a:lnTo>
                      <a:pt x="2019847" y="1519238"/>
                    </a:lnTo>
                    <a:cubicBezTo>
                      <a:pt x="692797" y="1519238"/>
                      <a:pt x="264716" y="1519238"/>
                      <a:pt x="126626" y="1519238"/>
                    </a:cubicBezTo>
                    <a:close/>
                    <a:moveTo>
                      <a:pt x="399000" y="1143000"/>
                    </a:moveTo>
                    <a:cubicBezTo>
                      <a:pt x="1339314" y="1143000"/>
                      <a:pt x="1339314" y="1143000"/>
                      <a:pt x="1339314" y="1143000"/>
                    </a:cubicBezTo>
                    <a:cubicBezTo>
                      <a:pt x="1372788" y="1143000"/>
                      <a:pt x="1400176" y="1170146"/>
                      <a:pt x="1400176" y="1203325"/>
                    </a:cubicBezTo>
                    <a:cubicBezTo>
                      <a:pt x="1400176" y="1236504"/>
                      <a:pt x="1372788" y="1263650"/>
                      <a:pt x="1339314" y="1263650"/>
                    </a:cubicBezTo>
                    <a:cubicBezTo>
                      <a:pt x="399000" y="1263650"/>
                      <a:pt x="399000" y="1263650"/>
                      <a:pt x="399000" y="1263650"/>
                    </a:cubicBezTo>
                    <a:cubicBezTo>
                      <a:pt x="365526" y="1263650"/>
                      <a:pt x="338138" y="1236504"/>
                      <a:pt x="338138" y="1203325"/>
                    </a:cubicBezTo>
                    <a:cubicBezTo>
                      <a:pt x="338138" y="1170146"/>
                      <a:pt x="365526" y="1143000"/>
                      <a:pt x="399000" y="1143000"/>
                    </a:cubicBezTo>
                    <a:close/>
                    <a:moveTo>
                      <a:pt x="1674020" y="1012825"/>
                    </a:moveTo>
                    <a:cubicBezTo>
                      <a:pt x="1646495" y="1012825"/>
                      <a:pt x="1622029" y="1021924"/>
                      <a:pt x="1603679" y="1043153"/>
                    </a:cubicBezTo>
                    <a:cubicBezTo>
                      <a:pt x="1582271" y="1061351"/>
                      <a:pt x="1570038" y="1088646"/>
                      <a:pt x="1570038" y="1115942"/>
                    </a:cubicBezTo>
                    <a:cubicBezTo>
                      <a:pt x="1570038" y="1170533"/>
                      <a:pt x="1618971" y="1216025"/>
                      <a:pt x="1674020" y="1216025"/>
                    </a:cubicBezTo>
                    <a:cubicBezTo>
                      <a:pt x="1729069" y="1216025"/>
                      <a:pt x="1778001" y="1170533"/>
                      <a:pt x="1778001" y="1115942"/>
                    </a:cubicBezTo>
                    <a:cubicBezTo>
                      <a:pt x="1778001" y="1088646"/>
                      <a:pt x="1768826" y="1064383"/>
                      <a:pt x="1747418" y="1043153"/>
                    </a:cubicBezTo>
                    <a:cubicBezTo>
                      <a:pt x="1729069" y="1024956"/>
                      <a:pt x="1701544" y="1012825"/>
                      <a:pt x="1674020" y="1012825"/>
                    </a:cubicBezTo>
                    <a:close/>
                    <a:moveTo>
                      <a:pt x="1673225" y="890588"/>
                    </a:moveTo>
                    <a:cubicBezTo>
                      <a:pt x="1673225" y="890588"/>
                      <a:pt x="1676272" y="890588"/>
                      <a:pt x="1676272" y="890588"/>
                    </a:cubicBezTo>
                    <a:cubicBezTo>
                      <a:pt x="1734151" y="890588"/>
                      <a:pt x="1788984" y="914865"/>
                      <a:pt x="1831632" y="957350"/>
                    </a:cubicBezTo>
                    <a:cubicBezTo>
                      <a:pt x="1874280" y="999834"/>
                      <a:pt x="1898650" y="1057492"/>
                      <a:pt x="1898650" y="1115149"/>
                    </a:cubicBezTo>
                    <a:cubicBezTo>
                      <a:pt x="1898650" y="1236534"/>
                      <a:pt x="1798123" y="1336676"/>
                      <a:pt x="1673225" y="1336676"/>
                    </a:cubicBezTo>
                    <a:cubicBezTo>
                      <a:pt x="1551374" y="1336676"/>
                      <a:pt x="1447800" y="1236534"/>
                      <a:pt x="1447800" y="1115149"/>
                    </a:cubicBezTo>
                    <a:cubicBezTo>
                      <a:pt x="1447800" y="1054457"/>
                      <a:pt x="1472171" y="999834"/>
                      <a:pt x="1514818" y="954315"/>
                    </a:cubicBezTo>
                    <a:cubicBezTo>
                      <a:pt x="1557466" y="914865"/>
                      <a:pt x="1615346" y="890588"/>
                      <a:pt x="1673225" y="890588"/>
                    </a:cubicBezTo>
                    <a:close/>
                    <a:moveTo>
                      <a:pt x="122238" y="844550"/>
                    </a:moveTo>
                    <a:lnTo>
                      <a:pt x="122238" y="1398588"/>
                    </a:lnTo>
                    <a:lnTo>
                      <a:pt x="256628" y="1398588"/>
                    </a:lnTo>
                    <a:cubicBezTo>
                      <a:pt x="1583679" y="1398588"/>
                      <a:pt x="2011759" y="1398588"/>
                      <a:pt x="2149850" y="1398588"/>
                    </a:cubicBezTo>
                    <a:lnTo>
                      <a:pt x="2154238" y="1398588"/>
                    </a:lnTo>
                    <a:lnTo>
                      <a:pt x="2154238" y="1341995"/>
                    </a:lnTo>
                    <a:cubicBezTo>
                      <a:pt x="2154238" y="1128212"/>
                      <a:pt x="2154238" y="1128212"/>
                      <a:pt x="2154238" y="1128212"/>
                    </a:cubicBezTo>
                    <a:lnTo>
                      <a:pt x="2154238" y="844550"/>
                    </a:lnTo>
                    <a:lnTo>
                      <a:pt x="2019847" y="844550"/>
                    </a:lnTo>
                    <a:cubicBezTo>
                      <a:pt x="692797" y="844550"/>
                      <a:pt x="264716" y="844550"/>
                      <a:pt x="126626" y="844550"/>
                    </a:cubicBezTo>
                    <a:close/>
                    <a:moveTo>
                      <a:pt x="395840" y="471488"/>
                    </a:moveTo>
                    <a:cubicBezTo>
                      <a:pt x="1342474" y="471488"/>
                      <a:pt x="1342474" y="471488"/>
                      <a:pt x="1342474" y="471488"/>
                    </a:cubicBezTo>
                    <a:cubicBezTo>
                      <a:pt x="1375957" y="471488"/>
                      <a:pt x="1403351" y="498634"/>
                      <a:pt x="1403351" y="531813"/>
                    </a:cubicBezTo>
                    <a:cubicBezTo>
                      <a:pt x="1403351" y="564992"/>
                      <a:pt x="1375957" y="592138"/>
                      <a:pt x="1342474" y="592138"/>
                    </a:cubicBezTo>
                    <a:cubicBezTo>
                      <a:pt x="395840" y="592138"/>
                      <a:pt x="395840" y="592138"/>
                      <a:pt x="395840" y="592138"/>
                    </a:cubicBezTo>
                    <a:cubicBezTo>
                      <a:pt x="362358" y="592138"/>
                      <a:pt x="334963" y="564992"/>
                      <a:pt x="334963" y="531813"/>
                    </a:cubicBezTo>
                    <a:cubicBezTo>
                      <a:pt x="334963" y="498634"/>
                      <a:pt x="362358" y="471488"/>
                      <a:pt x="395840" y="471488"/>
                    </a:cubicBezTo>
                    <a:close/>
                    <a:moveTo>
                      <a:pt x="1677078" y="331788"/>
                    </a:moveTo>
                    <a:cubicBezTo>
                      <a:pt x="1618971" y="331788"/>
                      <a:pt x="1573097" y="377281"/>
                      <a:pt x="1570038" y="431872"/>
                    </a:cubicBezTo>
                    <a:cubicBezTo>
                      <a:pt x="1570038" y="459167"/>
                      <a:pt x="1582271" y="486463"/>
                      <a:pt x="1600621" y="504660"/>
                    </a:cubicBezTo>
                    <a:cubicBezTo>
                      <a:pt x="1618971" y="525890"/>
                      <a:pt x="1646495" y="534988"/>
                      <a:pt x="1674020" y="534988"/>
                    </a:cubicBezTo>
                    <a:cubicBezTo>
                      <a:pt x="1701544" y="534988"/>
                      <a:pt x="1729069" y="525890"/>
                      <a:pt x="1747418" y="504660"/>
                    </a:cubicBezTo>
                    <a:cubicBezTo>
                      <a:pt x="1768826" y="486463"/>
                      <a:pt x="1778001" y="462200"/>
                      <a:pt x="1778001" y="434905"/>
                    </a:cubicBezTo>
                    <a:cubicBezTo>
                      <a:pt x="1778001" y="380314"/>
                      <a:pt x="1732127" y="331788"/>
                      <a:pt x="1677078" y="331788"/>
                    </a:cubicBezTo>
                    <a:close/>
                    <a:moveTo>
                      <a:pt x="1676272" y="209550"/>
                    </a:moveTo>
                    <a:cubicBezTo>
                      <a:pt x="1798123" y="212595"/>
                      <a:pt x="1898650" y="313094"/>
                      <a:pt x="1898650" y="434910"/>
                    </a:cubicBezTo>
                    <a:cubicBezTo>
                      <a:pt x="1898650" y="492773"/>
                      <a:pt x="1874280" y="550636"/>
                      <a:pt x="1831632" y="593272"/>
                    </a:cubicBezTo>
                    <a:cubicBezTo>
                      <a:pt x="1788984" y="632862"/>
                      <a:pt x="1734151" y="657225"/>
                      <a:pt x="1673225" y="657225"/>
                    </a:cubicBezTo>
                    <a:cubicBezTo>
                      <a:pt x="1673225" y="657225"/>
                      <a:pt x="1673225" y="657225"/>
                      <a:pt x="1670179" y="657225"/>
                    </a:cubicBezTo>
                    <a:cubicBezTo>
                      <a:pt x="1612300" y="657225"/>
                      <a:pt x="1554420" y="632862"/>
                      <a:pt x="1514818" y="590226"/>
                    </a:cubicBezTo>
                    <a:cubicBezTo>
                      <a:pt x="1472171" y="547590"/>
                      <a:pt x="1447800" y="492773"/>
                      <a:pt x="1447800" y="431865"/>
                    </a:cubicBezTo>
                    <a:cubicBezTo>
                      <a:pt x="1450847" y="307003"/>
                      <a:pt x="1548328" y="209550"/>
                      <a:pt x="1676272" y="209550"/>
                    </a:cubicBezTo>
                    <a:close/>
                    <a:moveTo>
                      <a:pt x="128322" y="122238"/>
                    </a:moveTo>
                    <a:cubicBezTo>
                      <a:pt x="125280" y="128317"/>
                      <a:pt x="122238" y="137434"/>
                      <a:pt x="122238" y="155669"/>
                    </a:cubicBezTo>
                    <a:lnTo>
                      <a:pt x="122238" y="723900"/>
                    </a:lnTo>
                    <a:lnTo>
                      <a:pt x="256628" y="723900"/>
                    </a:lnTo>
                    <a:cubicBezTo>
                      <a:pt x="1583679" y="723900"/>
                      <a:pt x="2011759" y="723900"/>
                      <a:pt x="2149850" y="723900"/>
                    </a:cubicBezTo>
                    <a:lnTo>
                      <a:pt x="2154238" y="723900"/>
                    </a:lnTo>
                    <a:lnTo>
                      <a:pt x="2154238" y="152630"/>
                    </a:lnTo>
                    <a:cubicBezTo>
                      <a:pt x="2154238" y="134395"/>
                      <a:pt x="2151196" y="128317"/>
                      <a:pt x="2148154" y="122238"/>
                    </a:cubicBezTo>
                    <a:cubicBezTo>
                      <a:pt x="128322" y="122238"/>
                      <a:pt x="128322" y="122238"/>
                      <a:pt x="128322" y="122238"/>
                    </a:cubicBezTo>
                    <a:close/>
                    <a:moveTo>
                      <a:pt x="106520" y="0"/>
                    </a:moveTo>
                    <a:cubicBezTo>
                      <a:pt x="2169956" y="0"/>
                      <a:pt x="2169956" y="0"/>
                      <a:pt x="2169956" y="0"/>
                    </a:cubicBezTo>
                    <a:cubicBezTo>
                      <a:pt x="2179086" y="0"/>
                      <a:pt x="2188216" y="3039"/>
                      <a:pt x="2197346" y="6078"/>
                    </a:cubicBezTo>
                    <a:cubicBezTo>
                      <a:pt x="2276475" y="48624"/>
                      <a:pt x="2276475" y="127637"/>
                      <a:pt x="2276475" y="151949"/>
                    </a:cubicBezTo>
                    <a:lnTo>
                      <a:pt x="2276475" y="784225"/>
                    </a:lnTo>
                    <a:lnTo>
                      <a:pt x="2276475" y="1127458"/>
                    </a:lnTo>
                    <a:cubicBezTo>
                      <a:pt x="2276475" y="1446550"/>
                      <a:pt x="2276475" y="1446550"/>
                      <a:pt x="2276475" y="1446550"/>
                    </a:cubicBezTo>
                    <a:lnTo>
                      <a:pt x="2276475" y="1458913"/>
                    </a:lnTo>
                    <a:lnTo>
                      <a:pt x="2276475" y="1573943"/>
                    </a:lnTo>
                    <a:cubicBezTo>
                      <a:pt x="2276475" y="1832499"/>
                      <a:pt x="2276475" y="1832499"/>
                      <a:pt x="2276475" y="1832499"/>
                    </a:cubicBezTo>
                    <a:lnTo>
                      <a:pt x="2276475" y="2133600"/>
                    </a:lnTo>
                    <a:lnTo>
                      <a:pt x="2276475" y="2808288"/>
                    </a:lnTo>
                    <a:lnTo>
                      <a:pt x="2276475" y="3184841"/>
                    </a:lnTo>
                    <a:cubicBezTo>
                      <a:pt x="2276475" y="3251698"/>
                      <a:pt x="2249084" y="3300321"/>
                      <a:pt x="2197346" y="3327672"/>
                    </a:cubicBezTo>
                    <a:cubicBezTo>
                      <a:pt x="2188216" y="3330711"/>
                      <a:pt x="2179086" y="3333750"/>
                      <a:pt x="2169956" y="3333750"/>
                    </a:cubicBezTo>
                    <a:cubicBezTo>
                      <a:pt x="106520" y="3333750"/>
                      <a:pt x="106520" y="3333750"/>
                      <a:pt x="106520" y="3333750"/>
                    </a:cubicBezTo>
                    <a:cubicBezTo>
                      <a:pt x="97390" y="3333750"/>
                      <a:pt x="88259" y="3330711"/>
                      <a:pt x="79129" y="3327672"/>
                    </a:cubicBezTo>
                    <a:cubicBezTo>
                      <a:pt x="27391" y="3300321"/>
                      <a:pt x="0" y="3251698"/>
                      <a:pt x="0" y="3184841"/>
                    </a:cubicBezTo>
                    <a:lnTo>
                      <a:pt x="0" y="2808288"/>
                    </a:lnTo>
                    <a:lnTo>
                      <a:pt x="0" y="2574008"/>
                    </a:lnTo>
                    <a:cubicBezTo>
                      <a:pt x="0" y="2373436"/>
                      <a:pt x="0" y="2373436"/>
                      <a:pt x="0" y="2373436"/>
                    </a:cubicBezTo>
                    <a:cubicBezTo>
                      <a:pt x="0" y="2272390"/>
                      <a:pt x="0" y="2196606"/>
                      <a:pt x="0" y="2139768"/>
                    </a:cubicBezTo>
                    <a:lnTo>
                      <a:pt x="0" y="2133600"/>
                    </a:lnTo>
                    <a:lnTo>
                      <a:pt x="0" y="2067930"/>
                    </a:lnTo>
                    <a:cubicBezTo>
                      <a:pt x="0" y="1969253"/>
                      <a:pt x="0" y="1969253"/>
                      <a:pt x="0" y="1969253"/>
                    </a:cubicBezTo>
                    <a:lnTo>
                      <a:pt x="0" y="1458913"/>
                    </a:lnTo>
                    <a:lnTo>
                      <a:pt x="0" y="784225"/>
                    </a:lnTo>
                    <a:lnTo>
                      <a:pt x="0" y="154988"/>
                    </a:lnTo>
                    <a:cubicBezTo>
                      <a:pt x="0" y="127637"/>
                      <a:pt x="0" y="48624"/>
                      <a:pt x="79129" y="6078"/>
                    </a:cubicBezTo>
                    <a:cubicBezTo>
                      <a:pt x="88259" y="3039"/>
                      <a:pt x="97390" y="0"/>
                      <a:pt x="106520"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107" name="Group 106"/>
              <p:cNvGrpSpPr/>
              <p:nvPr/>
            </p:nvGrpSpPr>
            <p:grpSpPr>
              <a:xfrm>
                <a:off x="6243357" y="1665679"/>
                <a:ext cx="423111" cy="344588"/>
                <a:chOff x="8145044" y="-724286"/>
                <a:chExt cx="423111" cy="344588"/>
              </a:xfrm>
              <a:grpFill/>
            </p:grpSpPr>
            <p:sp>
              <p:nvSpPr>
                <p:cNvPr id="108" name="Rectangle: Rounded Corners 107"/>
                <p:cNvSpPr/>
                <p:nvPr/>
              </p:nvSpPr>
              <p:spPr bwMode="auto">
                <a:xfrm>
                  <a:off x="8145044" y="-724286"/>
                  <a:ext cx="423111" cy="289311"/>
                </a:xfrm>
                <a:prstGeom prst="roundRect">
                  <a:avLst>
                    <a:gd name="adj" fmla="val 166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9" name="Group 108"/>
                <p:cNvGrpSpPr/>
                <p:nvPr/>
              </p:nvGrpSpPr>
              <p:grpSpPr>
                <a:xfrm>
                  <a:off x="8145045" y="-724285"/>
                  <a:ext cx="423110" cy="344587"/>
                  <a:chOff x="4176714" y="1866900"/>
                  <a:chExt cx="3832225" cy="3121026"/>
                </a:xfrm>
                <a:grpFill/>
              </p:grpSpPr>
              <p:sp>
                <p:nvSpPr>
                  <p:cNvPr id="110" name="Freeform 122"/>
                  <p:cNvSpPr>
                    <a:spLocks/>
                  </p:cNvSpPr>
                  <p:nvPr/>
                </p:nvSpPr>
                <p:spPr bwMode="auto">
                  <a:xfrm>
                    <a:off x="4176714" y="1866900"/>
                    <a:ext cx="3832225" cy="3121026"/>
                  </a:xfrm>
                  <a:custGeom>
                    <a:avLst/>
                    <a:gdLst>
                      <a:gd name="connsiteX0" fmla="*/ 393379 w 3832225"/>
                      <a:gd name="connsiteY0" fmla="*/ 122238 h 3121026"/>
                      <a:gd name="connsiteX1" fmla="*/ 120650 w 3832225"/>
                      <a:gd name="connsiteY1" fmla="*/ 395768 h 3121026"/>
                      <a:gd name="connsiteX2" fmla="*/ 120650 w 3832225"/>
                      <a:gd name="connsiteY2" fmla="*/ 2283121 h 3121026"/>
                      <a:gd name="connsiteX3" fmla="*/ 393379 w 3832225"/>
                      <a:gd name="connsiteY3" fmla="*/ 2556651 h 3121026"/>
                      <a:gd name="connsiteX4" fmla="*/ 1672172 w 3832225"/>
                      <a:gd name="connsiteY4" fmla="*/ 2556651 h 3121026"/>
                      <a:gd name="connsiteX5" fmla="*/ 1672172 w 3832225"/>
                      <a:gd name="connsiteY5" fmla="*/ 2900082 h 3121026"/>
                      <a:gd name="connsiteX6" fmla="*/ 1169140 w 3832225"/>
                      <a:gd name="connsiteY6" fmla="*/ 2900082 h 3121026"/>
                      <a:gd name="connsiteX7" fmla="*/ 1063079 w 3832225"/>
                      <a:gd name="connsiteY7" fmla="*/ 3000376 h 3121026"/>
                      <a:gd name="connsiteX8" fmla="*/ 2769147 w 3832225"/>
                      <a:gd name="connsiteY8" fmla="*/ 3000376 h 3121026"/>
                      <a:gd name="connsiteX9" fmla="*/ 2666116 w 3832225"/>
                      <a:gd name="connsiteY9" fmla="*/ 2900082 h 3121026"/>
                      <a:gd name="connsiteX10" fmla="*/ 2160053 w 3832225"/>
                      <a:gd name="connsiteY10" fmla="*/ 2900082 h 3121026"/>
                      <a:gd name="connsiteX11" fmla="*/ 2160053 w 3832225"/>
                      <a:gd name="connsiteY11" fmla="*/ 2556651 h 3121026"/>
                      <a:gd name="connsiteX12" fmla="*/ 3441877 w 3832225"/>
                      <a:gd name="connsiteY12" fmla="*/ 2556651 h 3121026"/>
                      <a:gd name="connsiteX13" fmla="*/ 3711575 w 3832225"/>
                      <a:gd name="connsiteY13" fmla="*/ 2283121 h 3121026"/>
                      <a:gd name="connsiteX14" fmla="*/ 3711575 w 3832225"/>
                      <a:gd name="connsiteY14" fmla="*/ 395768 h 3121026"/>
                      <a:gd name="connsiteX15" fmla="*/ 3441877 w 3832225"/>
                      <a:gd name="connsiteY15" fmla="*/ 122238 h 3121026"/>
                      <a:gd name="connsiteX16" fmla="*/ 393379 w 3832225"/>
                      <a:gd name="connsiteY16" fmla="*/ 122238 h 3121026"/>
                      <a:gd name="connsiteX17" fmla="*/ 393826 w 3832225"/>
                      <a:gd name="connsiteY17" fmla="*/ 0 h 3121026"/>
                      <a:gd name="connsiteX18" fmla="*/ 3441429 w 3832225"/>
                      <a:gd name="connsiteY18" fmla="*/ 0 h 3121026"/>
                      <a:gd name="connsiteX19" fmla="*/ 3832225 w 3832225"/>
                      <a:gd name="connsiteY19" fmla="*/ 395067 h 3121026"/>
                      <a:gd name="connsiteX20" fmla="*/ 3832225 w 3832225"/>
                      <a:gd name="connsiteY20" fmla="*/ 2282269 h 3121026"/>
                      <a:gd name="connsiteX21" fmla="*/ 3441429 w 3832225"/>
                      <a:gd name="connsiteY21" fmla="*/ 2677336 h 3121026"/>
                      <a:gd name="connsiteX22" fmla="*/ 2281159 w 3832225"/>
                      <a:gd name="connsiteY22" fmla="*/ 2677336 h 3121026"/>
                      <a:gd name="connsiteX23" fmla="*/ 2281159 w 3832225"/>
                      <a:gd name="connsiteY23" fmla="*/ 2777622 h 3121026"/>
                      <a:gd name="connsiteX24" fmla="*/ 2665896 w 3832225"/>
                      <a:gd name="connsiteY24" fmla="*/ 2777622 h 3121026"/>
                      <a:gd name="connsiteX25" fmla="*/ 2890073 w 3832225"/>
                      <a:gd name="connsiteY25" fmla="*/ 3005545 h 3121026"/>
                      <a:gd name="connsiteX26" fmla="*/ 2890073 w 3832225"/>
                      <a:gd name="connsiteY26" fmla="*/ 3121026 h 3121026"/>
                      <a:gd name="connsiteX27" fmla="*/ 942152 w 3832225"/>
                      <a:gd name="connsiteY27" fmla="*/ 3121026 h 3121026"/>
                      <a:gd name="connsiteX28" fmla="*/ 942152 w 3832225"/>
                      <a:gd name="connsiteY28" fmla="*/ 3005545 h 3121026"/>
                      <a:gd name="connsiteX29" fmla="*/ 1169359 w 3832225"/>
                      <a:gd name="connsiteY29" fmla="*/ 2777622 h 3121026"/>
                      <a:gd name="connsiteX30" fmla="*/ 1551067 w 3832225"/>
                      <a:gd name="connsiteY30" fmla="*/ 2777622 h 3121026"/>
                      <a:gd name="connsiteX31" fmla="*/ 1551067 w 3832225"/>
                      <a:gd name="connsiteY31" fmla="*/ 2677336 h 3121026"/>
                      <a:gd name="connsiteX32" fmla="*/ 393826 w 3832225"/>
                      <a:gd name="connsiteY32" fmla="*/ 2677336 h 3121026"/>
                      <a:gd name="connsiteX33" fmla="*/ 0 w 3832225"/>
                      <a:gd name="connsiteY33" fmla="*/ 2282269 h 3121026"/>
                      <a:gd name="connsiteX34" fmla="*/ 0 w 3832225"/>
                      <a:gd name="connsiteY34" fmla="*/ 395067 h 3121026"/>
                      <a:gd name="connsiteX35" fmla="*/ 393826 w 3832225"/>
                      <a:gd name="connsiteY35" fmla="*/ 0 h 312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832225" h="3121026">
                        <a:moveTo>
                          <a:pt x="393379" y="122238"/>
                        </a:moveTo>
                        <a:cubicBezTo>
                          <a:pt x="244893" y="122238"/>
                          <a:pt x="120650" y="243807"/>
                          <a:pt x="120650" y="395768"/>
                        </a:cubicBezTo>
                        <a:cubicBezTo>
                          <a:pt x="120650" y="2283121"/>
                          <a:pt x="120650" y="2283121"/>
                          <a:pt x="120650" y="2283121"/>
                        </a:cubicBezTo>
                        <a:cubicBezTo>
                          <a:pt x="120650" y="2435082"/>
                          <a:pt x="244893" y="2556651"/>
                          <a:pt x="393379" y="2556651"/>
                        </a:cubicBezTo>
                        <a:cubicBezTo>
                          <a:pt x="1672172" y="2556651"/>
                          <a:pt x="1672172" y="2556651"/>
                          <a:pt x="1672172" y="2556651"/>
                        </a:cubicBezTo>
                        <a:cubicBezTo>
                          <a:pt x="1672172" y="2900082"/>
                          <a:pt x="1672172" y="2900082"/>
                          <a:pt x="1672172" y="2900082"/>
                        </a:cubicBezTo>
                        <a:cubicBezTo>
                          <a:pt x="1169140" y="2900082"/>
                          <a:pt x="1169140" y="2900082"/>
                          <a:pt x="1169140" y="2900082"/>
                        </a:cubicBezTo>
                        <a:cubicBezTo>
                          <a:pt x="1111564" y="2900082"/>
                          <a:pt x="1066109" y="2945670"/>
                          <a:pt x="1063079" y="3000376"/>
                        </a:cubicBezTo>
                        <a:cubicBezTo>
                          <a:pt x="2769147" y="3000376"/>
                          <a:pt x="2769147" y="3000376"/>
                          <a:pt x="2769147" y="3000376"/>
                        </a:cubicBezTo>
                        <a:cubicBezTo>
                          <a:pt x="2766116" y="2945670"/>
                          <a:pt x="2720662" y="2900082"/>
                          <a:pt x="2666116" y="2900082"/>
                        </a:cubicBezTo>
                        <a:cubicBezTo>
                          <a:pt x="2160053" y="2900082"/>
                          <a:pt x="2160053" y="2900082"/>
                          <a:pt x="2160053" y="2900082"/>
                        </a:cubicBezTo>
                        <a:cubicBezTo>
                          <a:pt x="2160053" y="2556651"/>
                          <a:pt x="2160053" y="2556651"/>
                          <a:pt x="2160053" y="2556651"/>
                        </a:cubicBezTo>
                        <a:cubicBezTo>
                          <a:pt x="3441877" y="2556651"/>
                          <a:pt x="3441877" y="2556651"/>
                          <a:pt x="3441877" y="2556651"/>
                        </a:cubicBezTo>
                        <a:cubicBezTo>
                          <a:pt x="3590362" y="2556651"/>
                          <a:pt x="3711575" y="2435082"/>
                          <a:pt x="3711575" y="2283121"/>
                        </a:cubicBezTo>
                        <a:cubicBezTo>
                          <a:pt x="3711575" y="395768"/>
                          <a:pt x="3711575" y="395768"/>
                          <a:pt x="3711575" y="395768"/>
                        </a:cubicBezTo>
                        <a:cubicBezTo>
                          <a:pt x="3711575" y="243807"/>
                          <a:pt x="3590362" y="122238"/>
                          <a:pt x="3441877" y="122238"/>
                        </a:cubicBezTo>
                        <a:cubicBezTo>
                          <a:pt x="393379" y="122238"/>
                          <a:pt x="393379" y="122238"/>
                          <a:pt x="393379" y="122238"/>
                        </a:cubicBezTo>
                        <a:close/>
                        <a:moveTo>
                          <a:pt x="393826" y="0"/>
                        </a:moveTo>
                        <a:cubicBezTo>
                          <a:pt x="3441429" y="0"/>
                          <a:pt x="3441429" y="0"/>
                          <a:pt x="3441429" y="0"/>
                        </a:cubicBezTo>
                        <a:cubicBezTo>
                          <a:pt x="3656518" y="0"/>
                          <a:pt x="3832225" y="176261"/>
                          <a:pt x="3832225" y="395067"/>
                        </a:cubicBezTo>
                        <a:cubicBezTo>
                          <a:pt x="3832225" y="2282269"/>
                          <a:pt x="3832225" y="2282269"/>
                          <a:pt x="3832225" y="2282269"/>
                        </a:cubicBezTo>
                        <a:cubicBezTo>
                          <a:pt x="3832225" y="2501075"/>
                          <a:pt x="3656518" y="2677336"/>
                          <a:pt x="3441429" y="2677336"/>
                        </a:cubicBezTo>
                        <a:cubicBezTo>
                          <a:pt x="2281159" y="2677336"/>
                          <a:pt x="2281159" y="2677336"/>
                          <a:pt x="2281159" y="2677336"/>
                        </a:cubicBezTo>
                        <a:cubicBezTo>
                          <a:pt x="2281159" y="2777622"/>
                          <a:pt x="2281159" y="2777622"/>
                          <a:pt x="2281159" y="2777622"/>
                        </a:cubicBezTo>
                        <a:cubicBezTo>
                          <a:pt x="2665896" y="2777622"/>
                          <a:pt x="2665896" y="2777622"/>
                          <a:pt x="2665896" y="2777622"/>
                        </a:cubicBezTo>
                        <a:cubicBezTo>
                          <a:pt x="2790102" y="2777622"/>
                          <a:pt x="2890073" y="2880947"/>
                          <a:pt x="2890073" y="3005545"/>
                        </a:cubicBezTo>
                        <a:lnTo>
                          <a:pt x="2890073" y="3121026"/>
                        </a:lnTo>
                        <a:cubicBezTo>
                          <a:pt x="942152" y="3121026"/>
                          <a:pt x="942152" y="3121026"/>
                          <a:pt x="942152" y="3121026"/>
                        </a:cubicBezTo>
                        <a:cubicBezTo>
                          <a:pt x="942152" y="3005545"/>
                          <a:pt x="942152" y="3005545"/>
                          <a:pt x="942152" y="3005545"/>
                        </a:cubicBezTo>
                        <a:cubicBezTo>
                          <a:pt x="942152" y="2880947"/>
                          <a:pt x="1045152" y="2777622"/>
                          <a:pt x="1169359" y="2777622"/>
                        </a:cubicBezTo>
                        <a:cubicBezTo>
                          <a:pt x="1551067" y="2777622"/>
                          <a:pt x="1551067" y="2777622"/>
                          <a:pt x="1551067" y="2777622"/>
                        </a:cubicBezTo>
                        <a:cubicBezTo>
                          <a:pt x="1551067" y="2677336"/>
                          <a:pt x="1551067" y="2677336"/>
                          <a:pt x="1551067" y="2677336"/>
                        </a:cubicBezTo>
                        <a:cubicBezTo>
                          <a:pt x="393826" y="2677336"/>
                          <a:pt x="393826" y="2677336"/>
                          <a:pt x="393826" y="2677336"/>
                        </a:cubicBezTo>
                        <a:cubicBezTo>
                          <a:pt x="178736" y="2677336"/>
                          <a:pt x="0" y="2501075"/>
                          <a:pt x="0" y="2282269"/>
                        </a:cubicBezTo>
                        <a:cubicBezTo>
                          <a:pt x="0" y="395067"/>
                          <a:pt x="0" y="395067"/>
                          <a:pt x="0" y="395067"/>
                        </a:cubicBezTo>
                        <a:cubicBezTo>
                          <a:pt x="0" y="176261"/>
                          <a:pt x="178736" y="0"/>
                          <a:pt x="393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111" name="Freeform 8"/>
                  <p:cNvSpPr>
                    <a:spLocks/>
                  </p:cNvSpPr>
                  <p:nvPr/>
                </p:nvSpPr>
                <p:spPr bwMode="auto">
                  <a:xfrm>
                    <a:off x="5000627" y="2468563"/>
                    <a:ext cx="2168525" cy="1239838"/>
                  </a:xfrm>
                  <a:custGeom>
                    <a:avLst/>
                    <a:gdLst>
                      <a:gd name="T0" fmla="*/ 53 w 1366"/>
                      <a:gd name="T1" fmla="*/ 781 h 781"/>
                      <a:gd name="T2" fmla="*/ 0 w 1366"/>
                      <a:gd name="T3" fmla="*/ 728 h 781"/>
                      <a:gd name="T4" fmla="*/ 181 w 1366"/>
                      <a:gd name="T5" fmla="*/ 553 h 781"/>
                      <a:gd name="T6" fmla="*/ 342 w 1366"/>
                      <a:gd name="T7" fmla="*/ 628 h 781"/>
                      <a:gd name="T8" fmla="*/ 416 w 1366"/>
                      <a:gd name="T9" fmla="*/ 375 h 781"/>
                      <a:gd name="T10" fmla="*/ 683 w 1366"/>
                      <a:gd name="T11" fmla="*/ 530 h 781"/>
                      <a:gd name="T12" fmla="*/ 878 w 1366"/>
                      <a:gd name="T13" fmla="*/ 207 h 781"/>
                      <a:gd name="T14" fmla="*/ 1336 w 1366"/>
                      <a:gd name="T15" fmla="*/ 0 h 781"/>
                      <a:gd name="T16" fmla="*/ 1366 w 1366"/>
                      <a:gd name="T17" fmla="*/ 69 h 781"/>
                      <a:gd name="T18" fmla="*/ 931 w 1366"/>
                      <a:gd name="T19" fmla="*/ 268 h 781"/>
                      <a:gd name="T20" fmla="*/ 710 w 1366"/>
                      <a:gd name="T21" fmla="*/ 634 h 781"/>
                      <a:gd name="T22" fmla="*/ 462 w 1366"/>
                      <a:gd name="T23" fmla="*/ 490 h 781"/>
                      <a:gd name="T24" fmla="*/ 391 w 1366"/>
                      <a:gd name="T25" fmla="*/ 735 h 781"/>
                      <a:gd name="T26" fmla="*/ 197 w 1366"/>
                      <a:gd name="T27" fmla="*/ 645 h 781"/>
                      <a:gd name="T28" fmla="*/ 53 w 1366"/>
                      <a:gd name="T29" fmla="*/ 781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6" h="781">
                        <a:moveTo>
                          <a:pt x="53" y="781"/>
                        </a:moveTo>
                        <a:lnTo>
                          <a:pt x="0" y="728"/>
                        </a:lnTo>
                        <a:lnTo>
                          <a:pt x="181" y="553"/>
                        </a:lnTo>
                        <a:lnTo>
                          <a:pt x="342" y="628"/>
                        </a:lnTo>
                        <a:lnTo>
                          <a:pt x="416" y="375"/>
                        </a:lnTo>
                        <a:lnTo>
                          <a:pt x="683" y="530"/>
                        </a:lnTo>
                        <a:lnTo>
                          <a:pt x="878" y="207"/>
                        </a:lnTo>
                        <a:lnTo>
                          <a:pt x="1336" y="0"/>
                        </a:lnTo>
                        <a:lnTo>
                          <a:pt x="1366" y="69"/>
                        </a:lnTo>
                        <a:lnTo>
                          <a:pt x="931" y="268"/>
                        </a:lnTo>
                        <a:lnTo>
                          <a:pt x="710" y="634"/>
                        </a:lnTo>
                        <a:lnTo>
                          <a:pt x="462" y="490"/>
                        </a:lnTo>
                        <a:lnTo>
                          <a:pt x="391" y="735"/>
                        </a:lnTo>
                        <a:lnTo>
                          <a:pt x="197" y="645"/>
                        </a:lnTo>
                        <a:lnTo>
                          <a:pt x="53" y="7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Freeform 124"/>
                  <p:cNvSpPr/>
                  <p:nvPr/>
                </p:nvSpPr>
                <p:spPr bwMode="auto">
                  <a:xfrm rot="5400000">
                    <a:off x="5184881" y="1650831"/>
                    <a:ext cx="1866110" cy="2950967"/>
                  </a:xfrm>
                  <a:custGeom>
                    <a:avLst/>
                    <a:gdLst>
                      <a:gd name="connsiteX0" fmla="*/ 0 w 1866110"/>
                      <a:gd name="connsiteY0" fmla="*/ 2809648 h 2950967"/>
                      <a:gd name="connsiteX1" fmla="*/ 243653 w 1866110"/>
                      <a:gd name="connsiteY1" fmla="*/ 2668329 h 2950967"/>
                      <a:gd name="connsiteX2" fmla="*/ 243653 w 1866110"/>
                      <a:gd name="connsiteY2" fmla="*/ 2755869 h 2950967"/>
                      <a:gd name="connsiteX3" fmla="*/ 1670555 w 1866110"/>
                      <a:gd name="connsiteY3" fmla="*/ 2755869 h 2950967"/>
                      <a:gd name="connsiteX4" fmla="*/ 1670555 w 1866110"/>
                      <a:gd name="connsiteY4" fmla="*/ 243653 h 2950967"/>
                      <a:gd name="connsiteX5" fmla="*/ 1583472 w 1866110"/>
                      <a:gd name="connsiteY5" fmla="*/ 243653 h 2950967"/>
                      <a:gd name="connsiteX6" fmla="*/ 1724791 w 1866110"/>
                      <a:gd name="connsiteY6" fmla="*/ 0 h 2950967"/>
                      <a:gd name="connsiteX7" fmla="*/ 1866110 w 1866110"/>
                      <a:gd name="connsiteY7" fmla="*/ 243653 h 2950967"/>
                      <a:gd name="connsiteX8" fmla="*/ 1783428 w 1866110"/>
                      <a:gd name="connsiteY8" fmla="*/ 243653 h 2950967"/>
                      <a:gd name="connsiteX9" fmla="*/ 1783428 w 1866110"/>
                      <a:gd name="connsiteY9" fmla="*/ 2872192 h 2950967"/>
                      <a:gd name="connsiteX10" fmla="*/ 243653 w 1866110"/>
                      <a:gd name="connsiteY10" fmla="*/ 2872192 h 2950967"/>
                      <a:gd name="connsiteX11" fmla="*/ 243653 w 1866110"/>
                      <a:gd name="connsiteY11" fmla="*/ 2950967 h 295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6110" h="2950967">
                        <a:moveTo>
                          <a:pt x="0" y="2809648"/>
                        </a:moveTo>
                        <a:lnTo>
                          <a:pt x="243653" y="2668329"/>
                        </a:lnTo>
                        <a:lnTo>
                          <a:pt x="243653" y="2755869"/>
                        </a:lnTo>
                        <a:lnTo>
                          <a:pt x="1670555" y="2755869"/>
                        </a:lnTo>
                        <a:lnTo>
                          <a:pt x="1670555" y="243653"/>
                        </a:lnTo>
                        <a:lnTo>
                          <a:pt x="1583472" y="243653"/>
                        </a:lnTo>
                        <a:lnTo>
                          <a:pt x="1724791" y="0"/>
                        </a:lnTo>
                        <a:lnTo>
                          <a:pt x="1866110" y="243653"/>
                        </a:lnTo>
                        <a:lnTo>
                          <a:pt x="1783428" y="243653"/>
                        </a:lnTo>
                        <a:lnTo>
                          <a:pt x="1783428" y="2872192"/>
                        </a:lnTo>
                        <a:lnTo>
                          <a:pt x="243653" y="2872192"/>
                        </a:lnTo>
                        <a:lnTo>
                          <a:pt x="243653" y="295096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grpSp>
      <p:grpSp>
        <p:nvGrpSpPr>
          <p:cNvPr id="125" name="Group 124"/>
          <p:cNvGrpSpPr/>
          <p:nvPr/>
        </p:nvGrpSpPr>
        <p:grpSpPr>
          <a:xfrm>
            <a:off x="10428605" y="1446714"/>
            <a:ext cx="476184" cy="478352"/>
            <a:chOff x="11080115" y="1446714"/>
            <a:chExt cx="476184" cy="478352"/>
          </a:xfrm>
        </p:grpSpPr>
        <p:sp>
          <p:nvSpPr>
            <p:cNvPr id="115" name="Oval 114"/>
            <p:cNvSpPr/>
            <p:nvPr/>
          </p:nvSpPr>
          <p:spPr bwMode="auto">
            <a:xfrm>
              <a:off x="11080115" y="1447800"/>
              <a:ext cx="476184" cy="477266"/>
            </a:xfrm>
            <a:prstGeom prst="ellipse">
              <a:avLst/>
            </a:prstGeom>
            <a:solidFill>
              <a:schemeClr val="bg1"/>
            </a:solidFill>
            <a:ln>
              <a:solidFill>
                <a:schemeClr val="accent2"/>
              </a:solidFill>
            </a:ln>
          </p:spPr>
          <p:txBody>
            <a:bodyPr vert="horz" wrap="square" lIns="91440" tIns="45720" rIns="91440" bIns="45720" numCol="1" rtlCol="0" anchor="t" anchorCtr="0" compatLnSpc="1">
              <a:prstTxWarp prst="textNoShape">
                <a:avLst/>
              </a:prstTxWarp>
              <a:noAutofit/>
            </a:bodyPr>
            <a:lstStyle/>
            <a:p>
              <a:pPr algn="ctr"/>
              <a:endParaRPr lang="en-US"/>
            </a:p>
          </p:txBody>
        </p:sp>
        <p:pic>
          <p:nvPicPr>
            <p:cNvPr id="124" name="Picture 5" descr="Cloud"/>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082656" y="1446714"/>
              <a:ext cx="463549" cy="463549"/>
            </a:xfrm>
            <a:prstGeom prst="rect">
              <a:avLst/>
            </a:prstGeom>
          </p:spPr>
        </p:pic>
      </p:grpSp>
    </p:spTree>
    <p:extLst>
      <p:ext uri="{BB962C8B-B14F-4D97-AF65-F5344CB8AC3E}">
        <p14:creationId xmlns:p14="http://schemas.microsoft.com/office/powerpoint/2010/main" val="37361285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Freeform 45"/>
          <p:cNvSpPr>
            <a:spLocks noChangeAspect="1"/>
          </p:cNvSpPr>
          <p:nvPr/>
        </p:nvSpPr>
        <p:spPr bwMode="auto">
          <a:xfrm>
            <a:off x="11006795" y="2741446"/>
            <a:ext cx="562400" cy="434491"/>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350"/>
            <a:endParaRPr lang="en-US" sz="1176" dirty="0">
              <a:solidFill>
                <a:prstClr val="white"/>
              </a:solidFill>
              <a:latin typeface="Segoe UI Semilight"/>
            </a:endParaRPr>
          </a:p>
        </p:txBody>
      </p:sp>
      <p:sp>
        <p:nvSpPr>
          <p:cNvPr id="7" name="Oval 2"/>
          <p:cNvSpPr>
            <a:spLocks noChangeAspect="1"/>
          </p:cNvSpPr>
          <p:nvPr/>
        </p:nvSpPr>
        <p:spPr>
          <a:xfrm>
            <a:off x="11090550" y="3776347"/>
            <a:ext cx="478644" cy="458200"/>
          </a:xfrm>
          <a:custGeom>
            <a:avLst/>
            <a:gdLst/>
            <a:ahLst/>
            <a:cxnLst/>
            <a:rect l="l" t="t" r="r" b="b"/>
            <a:pathLst>
              <a:path w="1016264" h="972856">
                <a:moveTo>
                  <a:pt x="134879" y="817285"/>
                </a:moveTo>
                <a:cubicBezTo>
                  <a:pt x="102427" y="817285"/>
                  <a:pt x="76120" y="843592"/>
                  <a:pt x="76120" y="876044"/>
                </a:cubicBezTo>
                <a:cubicBezTo>
                  <a:pt x="76120" y="908496"/>
                  <a:pt x="102427" y="934803"/>
                  <a:pt x="134879" y="934803"/>
                </a:cubicBezTo>
                <a:cubicBezTo>
                  <a:pt x="167331" y="934803"/>
                  <a:pt x="193638" y="908496"/>
                  <a:pt x="193638" y="876044"/>
                </a:cubicBezTo>
                <a:cubicBezTo>
                  <a:pt x="193638" y="843592"/>
                  <a:pt x="167331" y="817285"/>
                  <a:pt x="134879" y="817285"/>
                </a:cubicBezTo>
                <a:close/>
                <a:moveTo>
                  <a:pt x="330279" y="497264"/>
                </a:moveTo>
                <a:lnTo>
                  <a:pt x="445265" y="611789"/>
                </a:lnTo>
                <a:cubicBezTo>
                  <a:pt x="429724" y="655979"/>
                  <a:pt x="431139" y="704341"/>
                  <a:pt x="447784" y="748318"/>
                </a:cubicBezTo>
                <a:lnTo>
                  <a:pt x="228798" y="967304"/>
                </a:lnTo>
                <a:cubicBezTo>
                  <a:pt x="177911" y="1018191"/>
                  <a:pt x="95405" y="1018191"/>
                  <a:pt x="44518" y="967304"/>
                </a:cubicBezTo>
                <a:lnTo>
                  <a:pt x="44519" y="967304"/>
                </a:lnTo>
                <a:lnTo>
                  <a:pt x="44518" y="967304"/>
                </a:lnTo>
                <a:lnTo>
                  <a:pt x="44518" y="967304"/>
                </a:lnTo>
                <a:cubicBezTo>
                  <a:pt x="-6369" y="916417"/>
                  <a:pt x="-6369" y="833911"/>
                  <a:pt x="44519" y="783024"/>
                </a:cubicBezTo>
                <a:close/>
                <a:moveTo>
                  <a:pt x="58759" y="26709"/>
                </a:moveTo>
                <a:lnTo>
                  <a:pt x="223018" y="126867"/>
                </a:lnTo>
                <a:lnTo>
                  <a:pt x="255068" y="220347"/>
                </a:lnTo>
                <a:lnTo>
                  <a:pt x="254364" y="221174"/>
                </a:lnTo>
                <a:lnTo>
                  <a:pt x="591085" y="553957"/>
                </a:lnTo>
                <a:cubicBezTo>
                  <a:pt x="639289" y="532384"/>
                  <a:pt x="697786" y="541541"/>
                  <a:pt x="737374" y="581129"/>
                </a:cubicBezTo>
                <a:lnTo>
                  <a:pt x="942601" y="786356"/>
                </a:lnTo>
                <a:cubicBezTo>
                  <a:pt x="994102" y="837856"/>
                  <a:pt x="994102" y="921356"/>
                  <a:pt x="942601" y="972856"/>
                </a:cubicBezTo>
                <a:cubicBezTo>
                  <a:pt x="891101" y="1024357"/>
                  <a:pt x="807601" y="1024357"/>
                  <a:pt x="756101" y="972856"/>
                </a:cubicBezTo>
                <a:lnTo>
                  <a:pt x="550874" y="767629"/>
                </a:lnTo>
                <a:cubicBezTo>
                  <a:pt x="508105" y="724860"/>
                  <a:pt x="500854" y="660021"/>
                  <a:pt x="529638" y="610059"/>
                </a:cubicBezTo>
                <a:lnTo>
                  <a:pt x="197507" y="281813"/>
                </a:lnTo>
                <a:lnTo>
                  <a:pt x="112176" y="255068"/>
                </a:lnTo>
                <a:lnTo>
                  <a:pt x="0" y="84133"/>
                </a:lnTo>
                <a:close/>
                <a:moveTo>
                  <a:pt x="773215" y="0"/>
                </a:moveTo>
                <a:cubicBezTo>
                  <a:pt x="800938" y="0"/>
                  <a:pt x="827577" y="4591"/>
                  <a:pt x="852055" y="14050"/>
                </a:cubicBezTo>
                <a:lnTo>
                  <a:pt x="725340" y="145397"/>
                </a:lnTo>
                <a:cubicBezTo>
                  <a:pt x="687446" y="184676"/>
                  <a:pt x="688568" y="247237"/>
                  <a:pt x="727848" y="285130"/>
                </a:cubicBezTo>
                <a:cubicBezTo>
                  <a:pt x="767126" y="323024"/>
                  <a:pt x="829687" y="321901"/>
                  <a:pt x="867580" y="282622"/>
                </a:cubicBezTo>
                <a:lnTo>
                  <a:pt x="997517" y="147937"/>
                </a:lnTo>
                <a:cubicBezTo>
                  <a:pt x="1009632" y="176361"/>
                  <a:pt x="1016264" y="207604"/>
                  <a:pt x="1016264" y="240378"/>
                </a:cubicBezTo>
                <a:cubicBezTo>
                  <a:pt x="1016264" y="373135"/>
                  <a:pt x="907448" y="480756"/>
                  <a:pt x="773215" y="480756"/>
                </a:cubicBezTo>
                <a:cubicBezTo>
                  <a:pt x="753961" y="480756"/>
                  <a:pt x="735229" y="478542"/>
                  <a:pt x="717487" y="473486"/>
                </a:cubicBezTo>
                <a:cubicBezTo>
                  <a:pt x="680562" y="460197"/>
                  <a:pt x="640719" y="457605"/>
                  <a:pt x="602672" y="465792"/>
                </a:cubicBezTo>
                <a:lnTo>
                  <a:pt x="481968" y="345575"/>
                </a:lnTo>
                <a:lnTo>
                  <a:pt x="507478" y="320064"/>
                </a:lnTo>
                <a:cubicBezTo>
                  <a:pt x="516650" y="310892"/>
                  <a:pt x="526849" y="303373"/>
                  <a:pt x="538003" y="298060"/>
                </a:cubicBezTo>
                <a:cubicBezTo>
                  <a:pt x="532623" y="279712"/>
                  <a:pt x="530166" y="260329"/>
                  <a:pt x="530166" y="240378"/>
                </a:cubicBezTo>
                <a:cubicBezTo>
                  <a:pt x="530166" y="107621"/>
                  <a:pt x="638982" y="0"/>
                  <a:pt x="773215" y="0"/>
                </a:cubicBez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350"/>
            <a:endParaRPr lang="en-US" sz="1765">
              <a:solidFill>
                <a:srgbClr val="FFFFFF"/>
              </a:solidFill>
              <a:latin typeface="Segoe UI Semilight"/>
            </a:endParaRPr>
          </a:p>
        </p:txBody>
      </p:sp>
      <p:grpSp>
        <p:nvGrpSpPr>
          <p:cNvPr id="3" name="Group 2"/>
          <p:cNvGrpSpPr>
            <a:grpSpLocks noChangeAspect="1"/>
          </p:cNvGrpSpPr>
          <p:nvPr/>
        </p:nvGrpSpPr>
        <p:grpSpPr>
          <a:xfrm>
            <a:off x="10955153" y="5633958"/>
            <a:ext cx="746737" cy="889588"/>
            <a:chOff x="11118331" y="5591550"/>
            <a:chExt cx="469745" cy="559607"/>
          </a:xfrm>
        </p:grpSpPr>
        <p:sp>
          <p:nvSpPr>
            <p:cNvPr id="13" name="Rectangle 12"/>
            <p:cNvSpPr/>
            <p:nvPr/>
          </p:nvSpPr>
          <p:spPr bwMode="auto">
            <a:xfrm>
              <a:off x="11146255" y="5711254"/>
              <a:ext cx="350145" cy="400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b="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 name="Oval 33"/>
            <p:cNvSpPr/>
            <p:nvPr/>
          </p:nvSpPr>
          <p:spPr>
            <a:xfrm>
              <a:off x="11118331" y="5591550"/>
              <a:ext cx="469745" cy="559607"/>
            </a:xfrm>
            <a:custGeom>
              <a:avLst/>
              <a:gdLst/>
              <a:ahLst/>
              <a:cxnLst/>
              <a:rect l="l" t="t" r="r" b="b"/>
              <a:pathLst>
                <a:path w="715594" h="852489">
                  <a:moveTo>
                    <a:pt x="75999" y="693514"/>
                  </a:moveTo>
                  <a:lnTo>
                    <a:pt x="75999" y="723026"/>
                  </a:lnTo>
                  <a:lnTo>
                    <a:pt x="567860" y="723026"/>
                  </a:lnTo>
                  <a:lnTo>
                    <a:pt x="567860" y="693514"/>
                  </a:lnTo>
                  <a:close/>
                  <a:moveTo>
                    <a:pt x="75999" y="618199"/>
                  </a:moveTo>
                  <a:lnTo>
                    <a:pt x="75999" y="647710"/>
                  </a:lnTo>
                  <a:lnTo>
                    <a:pt x="567860" y="647710"/>
                  </a:lnTo>
                  <a:lnTo>
                    <a:pt x="567860" y="618199"/>
                  </a:lnTo>
                  <a:close/>
                  <a:moveTo>
                    <a:pt x="75999" y="542881"/>
                  </a:moveTo>
                  <a:lnTo>
                    <a:pt x="75999" y="572393"/>
                  </a:lnTo>
                  <a:lnTo>
                    <a:pt x="567860" y="572393"/>
                  </a:lnTo>
                  <a:lnTo>
                    <a:pt x="567860" y="542881"/>
                  </a:lnTo>
                  <a:close/>
                  <a:moveTo>
                    <a:pt x="75999" y="467563"/>
                  </a:moveTo>
                  <a:lnTo>
                    <a:pt x="75999" y="497075"/>
                  </a:lnTo>
                  <a:lnTo>
                    <a:pt x="567860" y="497075"/>
                  </a:lnTo>
                  <a:lnTo>
                    <a:pt x="567860" y="467563"/>
                  </a:lnTo>
                  <a:close/>
                  <a:moveTo>
                    <a:pt x="75999" y="392246"/>
                  </a:moveTo>
                  <a:lnTo>
                    <a:pt x="75999" y="421757"/>
                  </a:lnTo>
                  <a:lnTo>
                    <a:pt x="567860" y="421757"/>
                  </a:lnTo>
                  <a:lnTo>
                    <a:pt x="567860" y="392246"/>
                  </a:lnTo>
                  <a:close/>
                  <a:moveTo>
                    <a:pt x="75999" y="316928"/>
                  </a:moveTo>
                  <a:lnTo>
                    <a:pt x="75999" y="346440"/>
                  </a:lnTo>
                  <a:lnTo>
                    <a:pt x="567860" y="346440"/>
                  </a:lnTo>
                  <a:lnTo>
                    <a:pt x="567860" y="316928"/>
                  </a:lnTo>
                  <a:close/>
                  <a:moveTo>
                    <a:pt x="75999" y="199086"/>
                  </a:moveTo>
                  <a:lnTo>
                    <a:pt x="75999" y="238435"/>
                  </a:lnTo>
                  <a:lnTo>
                    <a:pt x="371116" y="238435"/>
                  </a:lnTo>
                  <a:lnTo>
                    <a:pt x="371116" y="199086"/>
                  </a:lnTo>
                  <a:close/>
                  <a:moveTo>
                    <a:pt x="408177" y="47956"/>
                  </a:moveTo>
                  <a:cubicBezTo>
                    <a:pt x="408177" y="99192"/>
                    <a:pt x="408175" y="150427"/>
                    <a:pt x="408175" y="201663"/>
                  </a:cubicBezTo>
                  <a:cubicBezTo>
                    <a:pt x="407189" y="230651"/>
                    <a:pt x="434380" y="246831"/>
                    <a:pt x="451323" y="250202"/>
                  </a:cubicBezTo>
                  <a:lnTo>
                    <a:pt x="613120" y="252898"/>
                  </a:lnTo>
                  <a:close/>
                  <a:moveTo>
                    <a:pt x="470512" y="28313"/>
                  </a:moveTo>
                  <a:lnTo>
                    <a:pt x="536321" y="28313"/>
                  </a:lnTo>
                  <a:lnTo>
                    <a:pt x="715594" y="209926"/>
                  </a:lnTo>
                  <a:lnTo>
                    <a:pt x="715594" y="782381"/>
                  </a:lnTo>
                  <a:cubicBezTo>
                    <a:pt x="715594" y="811122"/>
                    <a:pt x="693938" y="834421"/>
                    <a:pt x="667223" y="834421"/>
                  </a:cubicBezTo>
                  <a:lnTo>
                    <a:pt x="643531" y="834421"/>
                  </a:lnTo>
                  <a:cubicBezTo>
                    <a:pt x="656436" y="824950"/>
                    <a:pt x="664358" y="809566"/>
                    <a:pt x="664358" y="792332"/>
                  </a:cubicBezTo>
                  <a:lnTo>
                    <a:pt x="664358" y="222159"/>
                  </a:lnTo>
                  <a:close/>
                  <a:moveTo>
                    <a:pt x="55034" y="0"/>
                  </a:moveTo>
                  <a:lnTo>
                    <a:pt x="421703" y="0"/>
                  </a:lnTo>
                  <a:lnTo>
                    <a:pt x="648984" y="227282"/>
                  </a:lnTo>
                  <a:lnTo>
                    <a:pt x="648984" y="797455"/>
                  </a:lnTo>
                  <a:cubicBezTo>
                    <a:pt x="648984" y="827850"/>
                    <a:pt x="624345" y="852489"/>
                    <a:pt x="593950" y="852489"/>
                  </a:cubicBezTo>
                  <a:lnTo>
                    <a:pt x="55034" y="852489"/>
                  </a:lnTo>
                  <a:cubicBezTo>
                    <a:pt x="24639" y="852489"/>
                    <a:pt x="0" y="827850"/>
                    <a:pt x="0" y="797455"/>
                  </a:cubicBezTo>
                  <a:lnTo>
                    <a:pt x="0" y="55034"/>
                  </a:lnTo>
                  <a:cubicBezTo>
                    <a:pt x="0" y="24640"/>
                    <a:pt x="24639" y="0"/>
                    <a:pt x="5503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350"/>
              <a:endParaRPr lang="en-US" sz="1765">
                <a:solidFill>
                  <a:prstClr val="white"/>
                </a:solidFill>
                <a:latin typeface="Segoe UI Semilight"/>
              </a:endParaRPr>
            </a:p>
          </p:txBody>
        </p:sp>
      </p:grpSp>
      <p:grpSp>
        <p:nvGrpSpPr>
          <p:cNvPr id="15" name="Group 14"/>
          <p:cNvGrpSpPr>
            <a:grpSpLocks noChangeAspect="1"/>
          </p:cNvGrpSpPr>
          <p:nvPr/>
        </p:nvGrpSpPr>
        <p:grpSpPr>
          <a:xfrm>
            <a:off x="10935028" y="4828975"/>
            <a:ext cx="634166" cy="455375"/>
            <a:chOff x="2217630" y="5833671"/>
            <a:chExt cx="1446670" cy="1038810"/>
          </a:xfrm>
          <a:solidFill>
            <a:schemeClr val="bg2">
              <a:lumMod val="60000"/>
              <a:lumOff val="40000"/>
            </a:schemeClr>
          </a:solidFill>
        </p:grpSpPr>
        <p:sp>
          <p:nvSpPr>
            <p:cNvPr id="16" name="Rounded Rectangle 114"/>
            <p:cNvSpPr/>
            <p:nvPr/>
          </p:nvSpPr>
          <p:spPr bwMode="auto">
            <a:xfrm rot="21378433">
              <a:off x="2217630" y="5881447"/>
              <a:ext cx="986402" cy="991034"/>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7" name="Group 16"/>
            <p:cNvGrpSpPr/>
            <p:nvPr/>
          </p:nvGrpSpPr>
          <p:grpSpPr>
            <a:xfrm>
              <a:off x="3003012" y="5833671"/>
              <a:ext cx="661288" cy="1004082"/>
              <a:chOff x="11349619" y="142958"/>
              <a:chExt cx="661288" cy="1004082"/>
            </a:xfrm>
            <a:grpFill/>
          </p:grpSpPr>
          <p:sp>
            <p:nvSpPr>
              <p:cNvPr id="18" name="Freeform 259"/>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350"/>
                <a:endParaRPr lang="en-US" sz="1765">
                  <a:solidFill>
                    <a:srgbClr val="FFFFFF"/>
                  </a:solidFill>
                  <a:latin typeface="Segoe UI Semilight"/>
                </a:endParaRPr>
              </a:p>
            </p:txBody>
          </p:sp>
          <p:sp>
            <p:nvSpPr>
              <p:cNvPr id="19" name="Freeform 254"/>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0" name="Group 19"/>
              <p:cNvGrpSpPr/>
              <p:nvPr/>
            </p:nvGrpSpPr>
            <p:grpSpPr>
              <a:xfrm>
                <a:off x="11483389" y="309294"/>
                <a:ext cx="154038" cy="79522"/>
                <a:chOff x="10813256" y="125015"/>
                <a:chExt cx="806725" cy="416470"/>
              </a:xfrm>
              <a:grpFill/>
            </p:grpSpPr>
            <p:sp>
              <p:nvSpPr>
                <p:cNvPr id="24" name="Freeform 24"/>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Freeform 248"/>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1" name="Group 20"/>
              <p:cNvGrpSpPr/>
              <p:nvPr/>
            </p:nvGrpSpPr>
            <p:grpSpPr>
              <a:xfrm flipH="1">
                <a:off x="11693656" y="309294"/>
                <a:ext cx="154038" cy="79522"/>
                <a:chOff x="10813256" y="125015"/>
                <a:chExt cx="806725" cy="416470"/>
              </a:xfrm>
              <a:grpFill/>
            </p:grpSpPr>
            <p:sp>
              <p:nvSpPr>
                <p:cNvPr id="22" name="Freeform 251"/>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3" name="Freeform 252"/>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sp>
        <p:nvSpPr>
          <p:cNvPr id="26" name="Title 1"/>
          <p:cNvSpPr txBox="1">
            <a:spLocks/>
          </p:cNvSpPr>
          <p:nvPr/>
        </p:nvSpPr>
        <p:spPr>
          <a:xfrm>
            <a:off x="1857809" y="2669779"/>
            <a:ext cx="8668780" cy="448212"/>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defTabSz="914367" fontAlgn="ctr"/>
            <a:r>
              <a:rPr lang="en-US" sz="2745" spc="-100" dirty="0">
                <a:solidFill>
                  <a:srgbClr val="4EB1FF"/>
                </a:solidFill>
                <a:latin typeface="Segoe UI Light"/>
              </a:rPr>
              <a:t>Report Server for the BI user</a:t>
            </a:r>
          </a:p>
        </p:txBody>
      </p:sp>
      <p:sp>
        <p:nvSpPr>
          <p:cNvPr id="28" name="Title 1"/>
          <p:cNvSpPr txBox="1">
            <a:spLocks/>
          </p:cNvSpPr>
          <p:nvPr/>
        </p:nvSpPr>
        <p:spPr>
          <a:xfrm>
            <a:off x="1857809" y="3725998"/>
            <a:ext cx="8668780" cy="448212"/>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defTabSz="914367" fontAlgn="ctr"/>
            <a:r>
              <a:rPr lang="en-US" sz="2745" spc="-100" dirty="0">
                <a:solidFill>
                  <a:srgbClr val="4EB1FF"/>
                </a:solidFill>
                <a:latin typeface="Segoe UI Light"/>
              </a:rPr>
              <a:t>Report Server for the IT Pro</a:t>
            </a:r>
          </a:p>
        </p:txBody>
      </p:sp>
      <p:sp>
        <p:nvSpPr>
          <p:cNvPr id="29" name="Title 1"/>
          <p:cNvSpPr txBox="1">
            <a:spLocks/>
          </p:cNvSpPr>
          <p:nvPr/>
        </p:nvSpPr>
        <p:spPr>
          <a:xfrm>
            <a:off x="1857809" y="1613561"/>
            <a:ext cx="8668780" cy="448212"/>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defTabSz="914367" fontAlgn="ctr"/>
            <a:r>
              <a:rPr lang="en-US" sz="2745" spc="-100" dirty="0">
                <a:solidFill>
                  <a:srgbClr val="4EB1FF"/>
                </a:solidFill>
                <a:latin typeface="Segoe UI Light"/>
              </a:rPr>
              <a:t>How to acquire</a:t>
            </a:r>
          </a:p>
        </p:txBody>
      </p:sp>
      <p:sp>
        <p:nvSpPr>
          <p:cNvPr id="30" name="Title 1"/>
          <p:cNvSpPr txBox="1">
            <a:spLocks/>
          </p:cNvSpPr>
          <p:nvPr/>
        </p:nvSpPr>
        <p:spPr>
          <a:xfrm>
            <a:off x="1857809" y="4782216"/>
            <a:ext cx="8668780" cy="448212"/>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defTabSz="914367" fontAlgn="ctr"/>
            <a:r>
              <a:rPr lang="en-US" sz="2745" spc="-100" dirty="0">
                <a:solidFill>
                  <a:srgbClr val="4EB1FF"/>
                </a:solidFill>
                <a:latin typeface="Segoe UI Light"/>
              </a:rPr>
              <a:t>Scenarios</a:t>
            </a:r>
          </a:p>
        </p:txBody>
      </p:sp>
      <p:sp>
        <p:nvSpPr>
          <p:cNvPr id="31" name="Title 1"/>
          <p:cNvSpPr txBox="1">
            <a:spLocks/>
          </p:cNvSpPr>
          <p:nvPr/>
        </p:nvSpPr>
        <p:spPr>
          <a:xfrm>
            <a:off x="1857809" y="5838436"/>
            <a:ext cx="8668780" cy="448212"/>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defTabSz="914367" fontAlgn="ctr"/>
            <a:r>
              <a:rPr lang="en-US" sz="6600" spc="-100" dirty="0">
                <a:solidFill>
                  <a:schemeClr val="tx1"/>
                </a:solidFill>
                <a:latin typeface="Segoe UI Light"/>
              </a:rPr>
              <a:t>Summary</a:t>
            </a:r>
          </a:p>
        </p:txBody>
      </p:sp>
      <p:sp>
        <p:nvSpPr>
          <p:cNvPr id="33" name="Title 1">
            <a:extLst>
              <a:ext uri="{FF2B5EF4-FFF2-40B4-BE49-F238E27FC236}">
                <a16:creationId xmlns:a16="http://schemas.microsoft.com/office/drawing/2014/main" id="{4B1AA1AC-F98C-42BF-94E1-FCB6CF12D0C2}"/>
              </a:ext>
            </a:extLst>
          </p:cNvPr>
          <p:cNvSpPr txBox="1">
            <a:spLocks/>
          </p:cNvSpPr>
          <p:nvPr/>
        </p:nvSpPr>
        <p:spPr>
          <a:xfrm>
            <a:off x="1857809" y="557342"/>
            <a:ext cx="8668780" cy="448212"/>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defTabSz="914367" fontAlgn="ctr"/>
            <a:r>
              <a:rPr lang="en-US" sz="2745" spc="-100" dirty="0">
                <a:solidFill>
                  <a:srgbClr val="4EB1FF"/>
                </a:solidFill>
                <a:latin typeface="Segoe UI Light"/>
              </a:rPr>
              <a:t>Overview</a:t>
            </a:r>
          </a:p>
        </p:txBody>
      </p:sp>
      <p:grpSp>
        <p:nvGrpSpPr>
          <p:cNvPr id="34" name="Group 33">
            <a:extLst>
              <a:ext uri="{FF2B5EF4-FFF2-40B4-BE49-F238E27FC236}">
                <a16:creationId xmlns:a16="http://schemas.microsoft.com/office/drawing/2014/main" id="{7358B38F-8475-481D-B12E-9DDE80E6C210}"/>
              </a:ext>
            </a:extLst>
          </p:cNvPr>
          <p:cNvGrpSpPr>
            <a:grpSpLocks noChangeAspect="1"/>
          </p:cNvGrpSpPr>
          <p:nvPr/>
        </p:nvGrpSpPr>
        <p:grpSpPr>
          <a:xfrm>
            <a:off x="10992863" y="588069"/>
            <a:ext cx="512121" cy="508120"/>
            <a:chOff x="1812596" y="2427289"/>
            <a:chExt cx="406399" cy="403226"/>
          </a:xfrm>
          <a:solidFill>
            <a:schemeClr val="bg2">
              <a:lumMod val="60000"/>
              <a:lumOff val="40000"/>
            </a:schemeClr>
          </a:solidFill>
        </p:grpSpPr>
        <p:sp>
          <p:nvSpPr>
            <p:cNvPr id="35" name="Freeform 39">
              <a:extLst>
                <a:ext uri="{FF2B5EF4-FFF2-40B4-BE49-F238E27FC236}">
                  <a16:creationId xmlns:a16="http://schemas.microsoft.com/office/drawing/2014/main" id="{00EB2A5A-7B37-4B72-B08D-D90BAB6416AF}"/>
                </a:ext>
              </a:extLst>
            </p:cNvPr>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endParaRPr lang="en-US" sz="1765">
                <a:solidFill>
                  <a:srgbClr val="FFFFFF"/>
                </a:solidFill>
                <a:latin typeface="Segoe UI Semilight"/>
              </a:endParaRPr>
            </a:p>
          </p:txBody>
        </p:sp>
        <p:sp>
          <p:nvSpPr>
            <p:cNvPr id="36" name="Freeform 40">
              <a:extLst>
                <a:ext uri="{FF2B5EF4-FFF2-40B4-BE49-F238E27FC236}">
                  <a16:creationId xmlns:a16="http://schemas.microsoft.com/office/drawing/2014/main" id="{8F4B2753-D1BF-4944-845E-410E0DE1C51D}"/>
                </a:ext>
              </a:extLst>
            </p:cNvPr>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endParaRPr lang="en-US" sz="1765">
                <a:solidFill>
                  <a:srgbClr val="FFFFFF"/>
                </a:solidFill>
                <a:latin typeface="Segoe UI Semilight"/>
              </a:endParaRPr>
            </a:p>
          </p:txBody>
        </p:sp>
      </p:grpSp>
      <p:pic>
        <p:nvPicPr>
          <p:cNvPr id="32" name="Graphic 31" descr="Handshake">
            <a:extLst>
              <a:ext uri="{FF2B5EF4-FFF2-40B4-BE49-F238E27FC236}">
                <a16:creationId xmlns:a16="http://schemas.microsoft.com/office/drawing/2014/main" id="{24D193D9-AA6C-4C1E-B472-6BC848EF4F2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4947" y="1518771"/>
            <a:ext cx="828327" cy="828327"/>
          </a:xfrm>
          <a:prstGeom prst="rect">
            <a:avLst/>
          </a:prstGeom>
        </p:spPr>
      </p:pic>
    </p:spTree>
    <p:extLst>
      <p:ext uri="{BB962C8B-B14F-4D97-AF65-F5344CB8AC3E}">
        <p14:creationId xmlns:p14="http://schemas.microsoft.com/office/powerpoint/2010/main" val="4069652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5D87AF-DB2A-40E0-B408-23D39387B777}"/>
              </a:ext>
            </a:extLst>
          </p:cNvPr>
          <p:cNvSpPr txBox="1"/>
          <p:nvPr/>
        </p:nvSpPr>
        <p:spPr>
          <a:xfrm>
            <a:off x="1364876" y="1943100"/>
            <a:ext cx="9742394" cy="2308324"/>
          </a:xfrm>
          <a:prstGeom prst="rect">
            <a:avLst/>
          </a:prstGeom>
          <a:noFill/>
        </p:spPr>
        <p:txBody>
          <a:bodyPr wrap="square" rtlCol="0">
            <a:spAutoFit/>
          </a:bodyPr>
          <a:lstStyle/>
          <a:p>
            <a:r>
              <a:rPr lang="en-GB" dirty="0"/>
              <a:t>Could watch this on YouTube instead as the same presentation. With Riccardo </a:t>
            </a:r>
            <a:r>
              <a:rPr lang="en-GB" dirty="0" err="1"/>
              <a:t>Mutti</a:t>
            </a:r>
            <a:endParaRPr lang="en-GB" dirty="0"/>
          </a:p>
          <a:p>
            <a:r>
              <a:rPr lang="en-GB" dirty="0">
                <a:hlinkClick r:id="rId2"/>
              </a:rPr>
              <a:t>https://www.youtube.com/watch?v=L5O5J5qgZkk</a:t>
            </a:r>
            <a:endParaRPr lang="en-GB" dirty="0"/>
          </a:p>
          <a:p>
            <a:endParaRPr lang="en-GB" dirty="0"/>
          </a:p>
          <a:p>
            <a:endParaRPr lang="en-GB" dirty="0"/>
          </a:p>
          <a:p>
            <a:endParaRPr lang="en-GB" dirty="0"/>
          </a:p>
          <a:p>
            <a:r>
              <a:rPr lang="en-GB" dirty="0"/>
              <a:t>See notes in folder to all URLS in Power BI Report Server documentation to walk through. </a:t>
            </a:r>
          </a:p>
          <a:p>
            <a:r>
              <a:rPr lang="en-GB" dirty="0"/>
              <a:t>See file= “PBIRS online documentation”</a:t>
            </a:r>
          </a:p>
          <a:p>
            <a:endParaRPr lang="en-GB" dirty="0"/>
          </a:p>
        </p:txBody>
      </p:sp>
      <p:sp>
        <p:nvSpPr>
          <p:cNvPr id="3" name="TextBox 2">
            <a:extLst>
              <a:ext uri="{FF2B5EF4-FFF2-40B4-BE49-F238E27FC236}">
                <a16:creationId xmlns:a16="http://schemas.microsoft.com/office/drawing/2014/main" id="{87F5C94D-C986-4522-AEBB-7C03AE01B4E3}"/>
              </a:ext>
            </a:extLst>
          </p:cNvPr>
          <p:cNvSpPr txBox="1"/>
          <p:nvPr/>
        </p:nvSpPr>
        <p:spPr>
          <a:xfrm>
            <a:off x="1364876" y="934571"/>
            <a:ext cx="7584142" cy="923330"/>
          </a:xfrm>
          <a:prstGeom prst="rect">
            <a:avLst/>
          </a:prstGeom>
          <a:noFill/>
        </p:spPr>
        <p:txBody>
          <a:bodyPr wrap="square" rtlCol="0">
            <a:spAutoFit/>
          </a:bodyPr>
          <a:lstStyle/>
          <a:p>
            <a:r>
              <a:rPr lang="en-GB" dirty="0"/>
              <a:t>Check whitepaper</a:t>
            </a:r>
          </a:p>
          <a:p>
            <a:r>
              <a:rPr lang="en-GB" dirty="0">
                <a:hlinkClick r:id="rId3"/>
              </a:rPr>
              <a:t>https://docs.microsoft.com/en-us/power-bi/report-server/capacity-planning</a:t>
            </a:r>
            <a:endParaRPr lang="en-GB" dirty="0"/>
          </a:p>
          <a:p>
            <a:endParaRPr lang="en-GB" dirty="0"/>
          </a:p>
        </p:txBody>
      </p:sp>
    </p:spTree>
    <p:extLst>
      <p:ext uri="{BB962C8B-B14F-4D97-AF65-F5344CB8AC3E}">
        <p14:creationId xmlns:p14="http://schemas.microsoft.com/office/powerpoint/2010/main" val="16716231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865" y="974"/>
            <a:ext cx="12190271" cy="6856055"/>
          </a:xfrm>
          <a:prstGeom prst="rect">
            <a:avLst/>
          </a:prstGeom>
        </p:spPr>
      </p:pic>
      <p:grpSp>
        <p:nvGrpSpPr>
          <p:cNvPr id="2" name="Group 1"/>
          <p:cNvGrpSpPr/>
          <p:nvPr/>
        </p:nvGrpSpPr>
        <p:grpSpPr>
          <a:xfrm>
            <a:off x="270512" y="1196459"/>
            <a:ext cx="8962977" cy="2688892"/>
            <a:chOff x="256804" y="1356790"/>
            <a:chExt cx="9144000" cy="2743200"/>
          </a:xfrm>
          <a:solidFill>
            <a:schemeClr val="tx2"/>
          </a:solidFill>
        </p:grpSpPr>
        <p:sp>
          <p:nvSpPr>
            <p:cNvPr id="33" name="Rectangle 32"/>
            <p:cNvSpPr/>
            <p:nvPr/>
          </p:nvSpPr>
          <p:spPr>
            <a:xfrm>
              <a:off x="256804" y="1356790"/>
              <a:ext cx="9144000" cy="2743200"/>
            </a:xfrm>
            <a:prstGeom prst="rect">
              <a:avLst/>
            </a:prstGeom>
            <a:grpFill/>
            <a:ln w="25400" cap="flat" cmpd="sng" algn="ctr">
              <a:noFill/>
              <a:prstDash val="solid"/>
            </a:ln>
            <a:effectLst/>
          </p:spPr>
          <p:txBody>
            <a:bodyPr rtlCol="0" anchor="ctr"/>
            <a:lstStyle/>
            <a:p>
              <a:pPr algn="ctr" defTabSz="914192">
                <a:defRPr/>
              </a:pPr>
              <a:endParaRPr lang="en-US" sz="1765" kern="0">
                <a:gradFill>
                  <a:gsLst>
                    <a:gs pos="93162">
                      <a:srgbClr val="505050">
                        <a:lumMod val="50000"/>
                      </a:srgbClr>
                    </a:gs>
                    <a:gs pos="68000">
                      <a:srgbClr val="505050">
                        <a:lumMod val="50000"/>
                      </a:srgbClr>
                    </a:gs>
                  </a:gsLst>
                  <a:lin ang="5400000" scaled="0"/>
                </a:gradFill>
                <a:latin typeface="Segoe UI"/>
              </a:endParaRPr>
            </a:p>
          </p:txBody>
        </p:sp>
        <p:sp>
          <p:nvSpPr>
            <p:cNvPr id="35" name="TextBox 34"/>
            <p:cNvSpPr txBox="1"/>
            <p:nvPr/>
          </p:nvSpPr>
          <p:spPr>
            <a:xfrm>
              <a:off x="256804" y="1356790"/>
              <a:ext cx="9144000" cy="1220563"/>
            </a:xfrm>
            <a:prstGeom prst="rect">
              <a:avLst/>
            </a:prstGeom>
            <a:grpFill/>
          </p:spPr>
          <p:txBody>
            <a:bodyPr wrap="square" lIns="224074" tIns="89630" rIns="224074" bIns="89630" rtlCol="0">
              <a:spAutoFit/>
            </a:bodyPr>
            <a:lstStyle/>
            <a:p>
              <a:pPr defTabSz="914192">
                <a:defRPr/>
              </a:pPr>
              <a:r>
                <a:rPr lang="en-US" sz="6469" dirty="0">
                  <a:gradFill>
                    <a:gsLst>
                      <a:gs pos="83000">
                        <a:srgbClr val="FFFFFF"/>
                      </a:gs>
                      <a:gs pos="100000">
                        <a:srgbClr val="FFFFFF"/>
                      </a:gs>
                    </a:gsLst>
                    <a:lin ang="5400000" scaled="1"/>
                  </a:gradFill>
                  <a:latin typeface="Segoe UI Light"/>
                  <a:cs typeface="Segoe UI" panose="020B0502040204020203" pitchFamily="34" charset="0"/>
                </a:rPr>
                <a:t>It’s easy to get started…</a:t>
              </a:r>
            </a:p>
          </p:txBody>
        </p:sp>
        <p:sp>
          <p:nvSpPr>
            <p:cNvPr id="36" name="TextBox 35"/>
            <p:cNvSpPr txBox="1"/>
            <p:nvPr/>
          </p:nvSpPr>
          <p:spPr>
            <a:xfrm>
              <a:off x="256805" y="2350289"/>
              <a:ext cx="7315200" cy="1201595"/>
            </a:xfrm>
            <a:prstGeom prst="rect">
              <a:avLst/>
            </a:prstGeom>
            <a:grpFill/>
          </p:spPr>
          <p:txBody>
            <a:bodyPr wrap="square" lIns="224074" tIns="89630" rIns="224074" bIns="89630" rtlCol="0" anchor="t" anchorCtr="0">
              <a:spAutoFit/>
            </a:bodyPr>
            <a:lstStyle/>
            <a:p>
              <a:pPr defTabSz="895919" fontAlgn="base">
                <a:lnSpc>
                  <a:spcPct val="90000"/>
                </a:lnSpc>
                <a:spcAft>
                  <a:spcPts val="1175"/>
                </a:spcAft>
                <a:defRPr/>
              </a:pPr>
              <a:r>
                <a:rPr lang="en-US" sz="7056" dirty="0">
                  <a:gradFill>
                    <a:gsLst>
                      <a:gs pos="83000">
                        <a:srgbClr val="FFFFFF"/>
                      </a:gs>
                      <a:gs pos="100000">
                        <a:srgbClr val="FFFFFF"/>
                      </a:gs>
                    </a:gsLst>
                    <a:lin ang="5400000" scaled="1"/>
                  </a:gradFill>
                  <a:latin typeface="Segoe UI Semibold" panose="020B0702040204020203" pitchFamily="34" charset="0"/>
                  <a:cs typeface="Segoe UI Semibold" panose="020B0702040204020203" pitchFamily="34" charset="0"/>
                </a:rPr>
                <a:t>PowerBI.com</a:t>
              </a:r>
            </a:p>
          </p:txBody>
        </p:sp>
      </p:grpSp>
    </p:spTree>
    <p:extLst>
      <p:ext uri="{BB962C8B-B14F-4D97-AF65-F5344CB8AC3E}">
        <p14:creationId xmlns:p14="http://schemas.microsoft.com/office/powerpoint/2010/main" val="1364481120"/>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 more</a:t>
            </a:r>
          </a:p>
        </p:txBody>
      </p:sp>
      <p:sp>
        <p:nvSpPr>
          <p:cNvPr id="15" name="Rectangle 14"/>
          <p:cNvSpPr/>
          <p:nvPr/>
        </p:nvSpPr>
        <p:spPr bwMode="auto">
          <a:xfrm>
            <a:off x="12192001" y="-1"/>
            <a:ext cx="2267918" cy="32835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000" b="1" dirty="0">
                <a:solidFill>
                  <a:schemeClr val="bg1"/>
                </a:solidFill>
                <a:ea typeface="Segoe UI" pitchFamily="34" charset="0"/>
                <a:cs typeface="Segoe UI" pitchFamily="34" charset="0"/>
              </a:rPr>
              <a:t>For Discussion:</a:t>
            </a:r>
          </a:p>
          <a:p>
            <a:pPr marL="340814" indent="-340814" defTabSz="914102" fontAlgn="base">
              <a:lnSpc>
                <a:spcPct val="90000"/>
              </a:lnSpc>
              <a:spcBef>
                <a:spcPts val="588"/>
              </a:spcBef>
              <a:buFont typeface="Arial" panose="020B0604020202020204" pitchFamily="34" charset="0"/>
              <a:buChar char="•"/>
            </a:pPr>
            <a:r>
              <a:rPr lang="en-US" sz="1600" dirty="0">
                <a:solidFill>
                  <a:schemeClr val="bg1"/>
                </a:solidFill>
                <a:ea typeface="Segoe UI" pitchFamily="34" charset="0"/>
                <a:cs typeface="Segoe UI" pitchFamily="34" charset="0"/>
              </a:rPr>
              <a:t>Need more info on how to buy and where to get more info</a:t>
            </a:r>
          </a:p>
          <a:p>
            <a:pPr marL="340814" indent="-340814" defTabSz="914102" fontAlgn="base">
              <a:lnSpc>
                <a:spcPct val="90000"/>
              </a:lnSpc>
              <a:spcBef>
                <a:spcPts val="588"/>
              </a:spcBef>
              <a:buFont typeface="Arial" panose="020B0604020202020204" pitchFamily="34" charset="0"/>
              <a:buChar char="•"/>
            </a:pPr>
            <a:r>
              <a:rPr lang="en-US" sz="1600" dirty="0">
                <a:solidFill>
                  <a:schemeClr val="bg1"/>
                </a:solidFill>
                <a:ea typeface="Segoe UI" pitchFamily="34" charset="0"/>
                <a:cs typeface="Segoe UI" pitchFamily="34" charset="0"/>
              </a:rPr>
              <a:t>Once FAQ doc produced decide: include FAQ link or separate slide with FAQ content?</a:t>
            </a:r>
          </a:p>
        </p:txBody>
      </p:sp>
      <p:sp>
        <p:nvSpPr>
          <p:cNvPr id="18" name="Content Placeholder 2"/>
          <p:cNvSpPr txBox="1">
            <a:spLocks/>
          </p:cNvSpPr>
          <p:nvPr/>
        </p:nvSpPr>
        <p:spPr>
          <a:xfrm>
            <a:off x="1792605" y="1644650"/>
            <a:ext cx="10223468" cy="1325880"/>
          </a:xfrm>
          <a:prstGeom prst="rect">
            <a:avLst/>
          </a:prstGeom>
          <a:solidFill>
            <a:schemeClr val="bg1">
              <a:lumMod val="95000"/>
            </a:schemeClr>
          </a:solidFill>
        </p:spPr>
        <p:txBody>
          <a:bodyPr vert="horz" wrap="square" lIns="137160" tIns="91440" rIns="137160" bIns="91440" rtlCol="0">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spcBef>
                <a:spcPts val="600"/>
              </a:spcBef>
            </a:pPr>
            <a:r>
              <a:rPr lang="en-US" sz="3600">
                <a:gradFill>
                  <a:gsLst>
                    <a:gs pos="31183">
                      <a:schemeClr val="tx2"/>
                    </a:gs>
                    <a:gs pos="49000">
                      <a:schemeClr val="tx2"/>
                    </a:gs>
                  </a:gsLst>
                  <a:lin ang="5400000" scaled="0"/>
                </a:gradFill>
                <a:latin typeface="Segoe UI Semibold" panose="020B0702040204020203" pitchFamily="34" charset="0"/>
                <a:cs typeface="Segoe UI" panose="020B0502040204020203" pitchFamily="34" charset="0"/>
              </a:rPr>
              <a:t>Learn</a:t>
            </a:r>
            <a:endParaRPr lang="en-US" sz="3600">
              <a:gradFill>
                <a:gsLst>
                  <a:gs pos="31183">
                    <a:schemeClr val="tx2"/>
                  </a:gs>
                  <a:gs pos="49000">
                    <a:schemeClr val="tx2"/>
                  </a:gs>
                </a:gsLst>
                <a:lin ang="5400000" scaled="0"/>
              </a:gradFill>
              <a:latin typeface="Segoe UI Semibold" panose="020B0702040204020203" pitchFamily="34" charset="0"/>
              <a:cs typeface="Segoe UI" panose="020B0502040204020203" pitchFamily="34" charset="0"/>
              <a:hlinkClick r:id="rId3"/>
            </a:endParaRPr>
          </a:p>
          <a:p>
            <a:pPr>
              <a:lnSpc>
                <a:spcPct val="100000"/>
              </a:lnSpc>
              <a:spcBef>
                <a:spcPts val="600"/>
              </a:spcBef>
            </a:pPr>
            <a:r>
              <a:rPr lang="en-US" sz="2400">
                <a:latin typeface="+mn-lt"/>
                <a:cs typeface="Segoe UI" panose="020B0502040204020203" pitchFamily="34" charset="0"/>
                <a:hlinkClick r:id="rId3"/>
              </a:rPr>
              <a:t>Power BI Documentation</a:t>
            </a:r>
            <a:r>
              <a:rPr lang="en-US" sz="2400">
                <a:latin typeface="+mn-lt"/>
                <a:cs typeface="Segoe UI" panose="020B0502040204020203" pitchFamily="34" charset="0"/>
              </a:rPr>
              <a:t> </a:t>
            </a:r>
            <a:r>
              <a:rPr lang="en-US" sz="2400">
                <a:solidFill>
                  <a:srgbClr val="FF0000"/>
                </a:solidFill>
                <a:latin typeface="+mn-lt"/>
                <a:cs typeface="Segoe UI" panose="020B0502040204020203" pitchFamily="34" charset="0"/>
              </a:rPr>
              <a:t>and FAQs </a:t>
            </a:r>
            <a:r>
              <a:rPr lang="en-US" sz="2400">
                <a:solidFill>
                  <a:schemeClr val="tx1"/>
                </a:solidFill>
                <a:latin typeface="+mn-lt"/>
                <a:cs typeface="Segoe UI" panose="020B0502040204020203" pitchFamily="34" charset="0"/>
              </a:rPr>
              <a:t>for more information</a:t>
            </a:r>
          </a:p>
        </p:txBody>
      </p:sp>
      <p:sp>
        <p:nvSpPr>
          <p:cNvPr id="28" name="Content Placeholder 2"/>
          <p:cNvSpPr txBox="1">
            <a:spLocks/>
          </p:cNvSpPr>
          <p:nvPr/>
        </p:nvSpPr>
        <p:spPr>
          <a:xfrm>
            <a:off x="466725" y="1644650"/>
            <a:ext cx="1325880" cy="1325880"/>
          </a:xfrm>
          <a:prstGeom prst="rect">
            <a:avLst/>
          </a:prstGeom>
          <a:solidFill>
            <a:schemeClr val="accent1"/>
          </a:solidFill>
        </p:spPr>
        <p:txBody>
          <a:bodyPr vert="horz" wrap="square" lIns="91440" tIns="182880" rIns="91440" bIns="45720" rtlCol="0">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588"/>
              </a:spcBef>
            </a:pPr>
            <a:endParaRPr lang="en-US" sz="2400">
              <a:solidFill>
                <a:schemeClr val="tx1"/>
              </a:solidFill>
              <a:latin typeface="+mn-lt"/>
              <a:cs typeface="Segoe UI" panose="020B0502040204020203" pitchFamily="34" charset="0"/>
            </a:endParaRPr>
          </a:p>
        </p:txBody>
      </p:sp>
      <p:grpSp>
        <p:nvGrpSpPr>
          <p:cNvPr id="26" name="Group 25"/>
          <p:cNvGrpSpPr>
            <a:grpSpLocks noChangeAspect="1"/>
          </p:cNvGrpSpPr>
          <p:nvPr/>
        </p:nvGrpSpPr>
        <p:grpSpPr bwMode="auto">
          <a:xfrm>
            <a:off x="667417" y="2107081"/>
            <a:ext cx="924496" cy="405768"/>
            <a:chOff x="2450" y="1549"/>
            <a:chExt cx="1465" cy="643"/>
          </a:xfrm>
          <a:solidFill>
            <a:schemeClr val="bg1"/>
          </a:solidFill>
        </p:grpSpPr>
        <p:sp>
          <p:nvSpPr>
            <p:cNvPr id="27" name="Freeform 9"/>
            <p:cNvSpPr>
              <a:spLocks noEditPoints="1"/>
            </p:cNvSpPr>
            <p:nvPr/>
          </p:nvSpPr>
          <p:spPr bwMode="auto">
            <a:xfrm>
              <a:off x="2450" y="1549"/>
              <a:ext cx="1465" cy="643"/>
            </a:xfrm>
            <a:custGeom>
              <a:avLst/>
              <a:gdLst>
                <a:gd name="T0" fmla="*/ 1172 w 1178"/>
                <a:gd name="T1" fmla="*/ 245 h 516"/>
                <a:gd name="T2" fmla="*/ 999 w 1178"/>
                <a:gd name="T3" fmla="*/ 122 h 516"/>
                <a:gd name="T4" fmla="*/ 579 w 1178"/>
                <a:gd name="T5" fmla="*/ 0 h 516"/>
                <a:gd name="T6" fmla="*/ 170 w 1178"/>
                <a:gd name="T7" fmla="*/ 123 h 516"/>
                <a:gd name="T8" fmla="*/ 7 w 1178"/>
                <a:gd name="T9" fmla="*/ 245 h 516"/>
                <a:gd name="T10" fmla="*/ 7 w 1178"/>
                <a:gd name="T11" fmla="*/ 271 h 516"/>
                <a:gd name="T12" fmla="*/ 170 w 1178"/>
                <a:gd name="T13" fmla="*/ 393 h 516"/>
                <a:gd name="T14" fmla="*/ 579 w 1178"/>
                <a:gd name="T15" fmla="*/ 516 h 516"/>
                <a:gd name="T16" fmla="*/ 999 w 1178"/>
                <a:gd name="T17" fmla="*/ 394 h 516"/>
                <a:gd name="T18" fmla="*/ 1172 w 1178"/>
                <a:gd name="T19" fmla="*/ 271 h 516"/>
                <a:gd name="T20" fmla="*/ 1178 w 1178"/>
                <a:gd name="T21" fmla="*/ 258 h 516"/>
                <a:gd name="T22" fmla="*/ 1172 w 1178"/>
                <a:gd name="T23" fmla="*/ 245 h 516"/>
                <a:gd name="T24" fmla="*/ 590 w 1178"/>
                <a:gd name="T25" fmla="*/ 478 h 516"/>
                <a:gd name="T26" fmla="*/ 370 w 1178"/>
                <a:gd name="T27" fmla="*/ 258 h 516"/>
                <a:gd name="T28" fmla="*/ 590 w 1178"/>
                <a:gd name="T29" fmla="*/ 38 h 516"/>
                <a:gd name="T30" fmla="*/ 809 w 1178"/>
                <a:gd name="T31" fmla="*/ 258 h 516"/>
                <a:gd name="T32" fmla="*/ 590 w 1178"/>
                <a:gd name="T33" fmla="*/ 478 h 516"/>
                <a:gd name="T34" fmla="*/ 46 w 1178"/>
                <a:gd name="T35" fmla="*/ 258 h 516"/>
                <a:gd name="T36" fmla="*/ 439 w 1178"/>
                <a:gd name="T37" fmla="*/ 52 h 516"/>
                <a:gd name="T38" fmla="*/ 334 w 1178"/>
                <a:gd name="T39" fmla="*/ 258 h 516"/>
                <a:gd name="T40" fmla="*/ 439 w 1178"/>
                <a:gd name="T41" fmla="*/ 464 h 516"/>
                <a:gd name="T42" fmla="*/ 46 w 1178"/>
                <a:gd name="T43" fmla="*/ 258 h 516"/>
                <a:gd name="T44" fmla="*/ 749 w 1178"/>
                <a:gd name="T45" fmla="*/ 458 h 516"/>
                <a:gd name="T46" fmla="*/ 845 w 1178"/>
                <a:gd name="T47" fmla="*/ 258 h 516"/>
                <a:gd name="T48" fmla="*/ 749 w 1178"/>
                <a:gd name="T49" fmla="*/ 58 h 516"/>
                <a:gd name="T50" fmla="*/ 1132 w 1178"/>
                <a:gd name="T51" fmla="*/ 258 h 516"/>
                <a:gd name="T52" fmla="*/ 749 w 1178"/>
                <a:gd name="T53" fmla="*/ 458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8" h="516">
                  <a:moveTo>
                    <a:pt x="1172" y="245"/>
                  </a:moveTo>
                  <a:cubicBezTo>
                    <a:pt x="1169" y="242"/>
                    <a:pt x="1104" y="183"/>
                    <a:pt x="999" y="122"/>
                  </a:cubicBezTo>
                  <a:cubicBezTo>
                    <a:pt x="901" y="67"/>
                    <a:pt x="749" y="0"/>
                    <a:pt x="579" y="0"/>
                  </a:cubicBezTo>
                  <a:cubicBezTo>
                    <a:pt x="410" y="0"/>
                    <a:pt x="263" y="67"/>
                    <a:pt x="170" y="123"/>
                  </a:cubicBezTo>
                  <a:cubicBezTo>
                    <a:pt x="69" y="183"/>
                    <a:pt x="9" y="243"/>
                    <a:pt x="7" y="245"/>
                  </a:cubicBezTo>
                  <a:cubicBezTo>
                    <a:pt x="0" y="252"/>
                    <a:pt x="0" y="264"/>
                    <a:pt x="7" y="271"/>
                  </a:cubicBezTo>
                  <a:cubicBezTo>
                    <a:pt x="9" y="273"/>
                    <a:pt x="69" y="333"/>
                    <a:pt x="170" y="393"/>
                  </a:cubicBezTo>
                  <a:cubicBezTo>
                    <a:pt x="263" y="449"/>
                    <a:pt x="410" y="516"/>
                    <a:pt x="579" y="516"/>
                  </a:cubicBezTo>
                  <a:cubicBezTo>
                    <a:pt x="749" y="516"/>
                    <a:pt x="901" y="449"/>
                    <a:pt x="999" y="394"/>
                  </a:cubicBezTo>
                  <a:cubicBezTo>
                    <a:pt x="1104" y="333"/>
                    <a:pt x="1169" y="274"/>
                    <a:pt x="1172" y="271"/>
                  </a:cubicBezTo>
                  <a:cubicBezTo>
                    <a:pt x="1176" y="268"/>
                    <a:pt x="1178" y="263"/>
                    <a:pt x="1178" y="258"/>
                  </a:cubicBezTo>
                  <a:cubicBezTo>
                    <a:pt x="1178" y="253"/>
                    <a:pt x="1176" y="248"/>
                    <a:pt x="1172" y="245"/>
                  </a:cubicBezTo>
                  <a:close/>
                  <a:moveTo>
                    <a:pt x="590" y="478"/>
                  </a:moveTo>
                  <a:cubicBezTo>
                    <a:pt x="469" y="478"/>
                    <a:pt x="370" y="379"/>
                    <a:pt x="370" y="258"/>
                  </a:cubicBezTo>
                  <a:cubicBezTo>
                    <a:pt x="370" y="137"/>
                    <a:pt x="469" y="38"/>
                    <a:pt x="590" y="38"/>
                  </a:cubicBezTo>
                  <a:cubicBezTo>
                    <a:pt x="711" y="38"/>
                    <a:pt x="809" y="137"/>
                    <a:pt x="809" y="258"/>
                  </a:cubicBezTo>
                  <a:cubicBezTo>
                    <a:pt x="809" y="379"/>
                    <a:pt x="711" y="478"/>
                    <a:pt x="590" y="478"/>
                  </a:cubicBezTo>
                  <a:close/>
                  <a:moveTo>
                    <a:pt x="46" y="258"/>
                  </a:moveTo>
                  <a:cubicBezTo>
                    <a:pt x="91" y="218"/>
                    <a:pt x="240" y="95"/>
                    <a:pt x="439" y="52"/>
                  </a:cubicBezTo>
                  <a:cubicBezTo>
                    <a:pt x="375" y="98"/>
                    <a:pt x="334" y="173"/>
                    <a:pt x="334" y="258"/>
                  </a:cubicBezTo>
                  <a:cubicBezTo>
                    <a:pt x="334" y="343"/>
                    <a:pt x="375" y="418"/>
                    <a:pt x="439" y="464"/>
                  </a:cubicBezTo>
                  <a:cubicBezTo>
                    <a:pt x="240" y="421"/>
                    <a:pt x="91" y="298"/>
                    <a:pt x="46" y="258"/>
                  </a:cubicBezTo>
                  <a:close/>
                  <a:moveTo>
                    <a:pt x="749" y="458"/>
                  </a:moveTo>
                  <a:cubicBezTo>
                    <a:pt x="807" y="411"/>
                    <a:pt x="845" y="339"/>
                    <a:pt x="845" y="258"/>
                  </a:cubicBezTo>
                  <a:cubicBezTo>
                    <a:pt x="845" y="177"/>
                    <a:pt x="807" y="105"/>
                    <a:pt x="749" y="58"/>
                  </a:cubicBezTo>
                  <a:cubicBezTo>
                    <a:pt x="938" y="106"/>
                    <a:pt x="1085" y="219"/>
                    <a:pt x="1132" y="258"/>
                  </a:cubicBezTo>
                  <a:cubicBezTo>
                    <a:pt x="1085" y="297"/>
                    <a:pt x="938" y="410"/>
                    <a:pt x="749" y="4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p:cNvSpPr>
              <a:spLocks noEditPoints="1"/>
            </p:cNvSpPr>
            <p:nvPr/>
          </p:nvSpPr>
          <p:spPr bwMode="auto">
            <a:xfrm>
              <a:off x="3005" y="1691"/>
              <a:ext cx="358" cy="359"/>
            </a:xfrm>
            <a:custGeom>
              <a:avLst/>
              <a:gdLst>
                <a:gd name="T0" fmla="*/ 144 w 288"/>
                <a:gd name="T1" fmla="*/ 0 h 288"/>
                <a:gd name="T2" fmla="*/ 89 w 288"/>
                <a:gd name="T3" fmla="*/ 11 h 288"/>
                <a:gd name="T4" fmla="*/ 78 w 288"/>
                <a:gd name="T5" fmla="*/ 29 h 288"/>
                <a:gd name="T6" fmla="*/ 93 w 288"/>
                <a:gd name="T7" fmla="*/ 45 h 288"/>
                <a:gd name="T8" fmla="*/ 126 w 288"/>
                <a:gd name="T9" fmla="*/ 85 h 288"/>
                <a:gd name="T10" fmla="*/ 85 w 288"/>
                <a:gd name="T11" fmla="*/ 126 h 288"/>
                <a:gd name="T12" fmla="*/ 45 w 288"/>
                <a:gd name="T13" fmla="*/ 93 h 288"/>
                <a:gd name="T14" fmla="*/ 29 w 288"/>
                <a:gd name="T15" fmla="*/ 78 h 288"/>
                <a:gd name="T16" fmla="*/ 10 w 288"/>
                <a:gd name="T17" fmla="*/ 90 h 288"/>
                <a:gd name="T18" fmla="*/ 0 w 288"/>
                <a:gd name="T19" fmla="*/ 144 h 288"/>
                <a:gd name="T20" fmla="*/ 144 w 288"/>
                <a:gd name="T21" fmla="*/ 288 h 288"/>
                <a:gd name="T22" fmla="*/ 288 w 288"/>
                <a:gd name="T23" fmla="*/ 144 h 288"/>
                <a:gd name="T24" fmla="*/ 144 w 288"/>
                <a:gd name="T25" fmla="*/ 0 h 288"/>
                <a:gd name="T26" fmla="*/ 144 w 288"/>
                <a:gd name="T27" fmla="*/ 252 h 288"/>
                <a:gd name="T28" fmla="*/ 36 w 288"/>
                <a:gd name="T29" fmla="*/ 144 h 288"/>
                <a:gd name="T30" fmla="*/ 85 w 288"/>
                <a:gd name="T31" fmla="*/ 162 h 288"/>
                <a:gd name="T32" fmla="*/ 162 w 288"/>
                <a:gd name="T33" fmla="*/ 85 h 288"/>
                <a:gd name="T34" fmla="*/ 144 w 288"/>
                <a:gd name="T35" fmla="*/ 36 h 288"/>
                <a:gd name="T36" fmla="*/ 252 w 288"/>
                <a:gd name="T37" fmla="*/ 144 h 288"/>
                <a:gd name="T38" fmla="*/ 144 w 288"/>
                <a:gd name="T39" fmla="*/ 25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8" h="288">
                  <a:moveTo>
                    <a:pt x="144" y="0"/>
                  </a:moveTo>
                  <a:cubicBezTo>
                    <a:pt x="125" y="0"/>
                    <a:pt x="107" y="4"/>
                    <a:pt x="89" y="11"/>
                  </a:cubicBezTo>
                  <a:cubicBezTo>
                    <a:pt x="82" y="14"/>
                    <a:pt x="77" y="21"/>
                    <a:pt x="78" y="29"/>
                  </a:cubicBezTo>
                  <a:cubicBezTo>
                    <a:pt x="79" y="37"/>
                    <a:pt x="85" y="44"/>
                    <a:pt x="93" y="45"/>
                  </a:cubicBezTo>
                  <a:cubicBezTo>
                    <a:pt x="112" y="49"/>
                    <a:pt x="126" y="66"/>
                    <a:pt x="126" y="85"/>
                  </a:cubicBezTo>
                  <a:cubicBezTo>
                    <a:pt x="126" y="108"/>
                    <a:pt x="107" y="126"/>
                    <a:pt x="85" y="126"/>
                  </a:cubicBezTo>
                  <a:cubicBezTo>
                    <a:pt x="65" y="126"/>
                    <a:pt x="48" y="112"/>
                    <a:pt x="45" y="93"/>
                  </a:cubicBezTo>
                  <a:cubicBezTo>
                    <a:pt x="43" y="85"/>
                    <a:pt x="37" y="79"/>
                    <a:pt x="29" y="78"/>
                  </a:cubicBezTo>
                  <a:cubicBezTo>
                    <a:pt x="21" y="78"/>
                    <a:pt x="13" y="82"/>
                    <a:pt x="10" y="90"/>
                  </a:cubicBezTo>
                  <a:cubicBezTo>
                    <a:pt x="3" y="107"/>
                    <a:pt x="0" y="125"/>
                    <a:pt x="0" y="144"/>
                  </a:cubicBezTo>
                  <a:cubicBezTo>
                    <a:pt x="0" y="223"/>
                    <a:pt x="64" y="288"/>
                    <a:pt x="144" y="288"/>
                  </a:cubicBezTo>
                  <a:cubicBezTo>
                    <a:pt x="223" y="288"/>
                    <a:pt x="288" y="223"/>
                    <a:pt x="288" y="144"/>
                  </a:cubicBezTo>
                  <a:cubicBezTo>
                    <a:pt x="288" y="65"/>
                    <a:pt x="223" y="0"/>
                    <a:pt x="144" y="0"/>
                  </a:cubicBezTo>
                  <a:close/>
                  <a:moveTo>
                    <a:pt x="144" y="252"/>
                  </a:moveTo>
                  <a:cubicBezTo>
                    <a:pt x="84" y="252"/>
                    <a:pt x="36" y="204"/>
                    <a:pt x="36" y="144"/>
                  </a:cubicBezTo>
                  <a:cubicBezTo>
                    <a:pt x="49" y="155"/>
                    <a:pt x="66" y="162"/>
                    <a:pt x="85" y="162"/>
                  </a:cubicBezTo>
                  <a:cubicBezTo>
                    <a:pt x="127" y="162"/>
                    <a:pt x="162" y="128"/>
                    <a:pt x="162" y="85"/>
                  </a:cubicBezTo>
                  <a:cubicBezTo>
                    <a:pt x="162" y="67"/>
                    <a:pt x="155" y="50"/>
                    <a:pt x="144" y="36"/>
                  </a:cubicBezTo>
                  <a:cubicBezTo>
                    <a:pt x="203" y="36"/>
                    <a:pt x="252" y="85"/>
                    <a:pt x="252" y="144"/>
                  </a:cubicBezTo>
                  <a:cubicBezTo>
                    <a:pt x="252" y="203"/>
                    <a:pt x="203" y="252"/>
                    <a:pt x="144" y="2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2" name="Content Placeholder 2"/>
          <p:cNvSpPr txBox="1">
            <a:spLocks/>
          </p:cNvSpPr>
          <p:nvPr/>
        </p:nvSpPr>
        <p:spPr>
          <a:xfrm>
            <a:off x="1792605" y="3145789"/>
            <a:ext cx="10223468" cy="1325880"/>
          </a:xfrm>
          <a:prstGeom prst="rect">
            <a:avLst/>
          </a:prstGeom>
          <a:solidFill>
            <a:schemeClr val="bg1">
              <a:lumMod val="95000"/>
            </a:schemeClr>
          </a:solidFill>
        </p:spPr>
        <p:txBody>
          <a:bodyPr vert="horz" wrap="square" lIns="137160" tIns="91440" rIns="137160" bIns="91440" rtlCol="0">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spcBef>
                <a:spcPts val="600"/>
              </a:spcBef>
            </a:pPr>
            <a:r>
              <a:rPr lang="en-US" sz="3600" dirty="0">
                <a:gradFill>
                  <a:gsLst>
                    <a:gs pos="31183">
                      <a:schemeClr val="tx2"/>
                    </a:gs>
                    <a:gs pos="49000">
                      <a:schemeClr val="tx2"/>
                    </a:gs>
                  </a:gsLst>
                  <a:lin ang="5400000" scaled="0"/>
                </a:gradFill>
                <a:latin typeface="Segoe UI Semibold" panose="020B0702040204020203" pitchFamily="34" charset="0"/>
                <a:cs typeface="Segoe UI" panose="020B0502040204020203" pitchFamily="34" charset="0"/>
              </a:rPr>
              <a:t>Try</a:t>
            </a:r>
            <a:endParaRPr lang="en-US" sz="2400" dirty="0">
              <a:latin typeface="+mn-lt"/>
              <a:cs typeface="Segoe UI" panose="020B0502040204020203" pitchFamily="34" charset="0"/>
            </a:endParaRPr>
          </a:p>
          <a:p>
            <a:pPr>
              <a:lnSpc>
                <a:spcPct val="100000"/>
              </a:lnSpc>
              <a:spcBef>
                <a:spcPts val="600"/>
              </a:spcBef>
            </a:pPr>
            <a:r>
              <a:rPr lang="en-US" sz="2400" dirty="0">
                <a:latin typeface="+mn-lt"/>
                <a:cs typeface="Segoe UI" panose="020B0502040204020203" pitchFamily="34" charset="0"/>
                <a:hlinkClick r:id="rId4"/>
              </a:rPr>
              <a:t>Power BI Premium</a:t>
            </a:r>
            <a:r>
              <a:rPr lang="en-US" sz="2400" dirty="0">
                <a:latin typeface="+mn-lt"/>
                <a:cs typeface="Segoe UI" panose="020B0502040204020203" pitchFamily="34" charset="0"/>
              </a:rPr>
              <a:t> today</a:t>
            </a:r>
          </a:p>
        </p:txBody>
      </p:sp>
      <p:sp>
        <p:nvSpPr>
          <p:cNvPr id="33" name="Content Placeholder 2"/>
          <p:cNvSpPr txBox="1">
            <a:spLocks/>
          </p:cNvSpPr>
          <p:nvPr/>
        </p:nvSpPr>
        <p:spPr>
          <a:xfrm>
            <a:off x="466725" y="3145790"/>
            <a:ext cx="1325880" cy="1325880"/>
          </a:xfrm>
          <a:prstGeom prst="rect">
            <a:avLst/>
          </a:prstGeom>
          <a:solidFill>
            <a:schemeClr val="accent1"/>
          </a:solidFill>
        </p:spPr>
        <p:txBody>
          <a:bodyPr vert="horz" wrap="square" lIns="91440" tIns="182880" rIns="91440" bIns="45720" rtlCol="0">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588"/>
              </a:spcBef>
            </a:pPr>
            <a:endParaRPr lang="en-US" sz="2400">
              <a:solidFill>
                <a:schemeClr val="tx1"/>
              </a:solidFill>
              <a:latin typeface="+mn-lt"/>
              <a:cs typeface="Segoe UI" panose="020B0502040204020203" pitchFamily="34" charset="0"/>
            </a:endParaRPr>
          </a:p>
        </p:txBody>
      </p:sp>
      <p:sp>
        <p:nvSpPr>
          <p:cNvPr id="25" name="Freeform 57"/>
          <p:cNvSpPr>
            <a:spLocks/>
          </p:cNvSpPr>
          <p:nvPr/>
        </p:nvSpPr>
        <p:spPr bwMode="auto">
          <a:xfrm>
            <a:off x="858203" y="3348437"/>
            <a:ext cx="542924" cy="920584"/>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35" name="Content Placeholder 2"/>
          <p:cNvSpPr txBox="1">
            <a:spLocks/>
          </p:cNvSpPr>
          <p:nvPr/>
        </p:nvSpPr>
        <p:spPr>
          <a:xfrm>
            <a:off x="1792605" y="4646929"/>
            <a:ext cx="10223468" cy="1325880"/>
          </a:xfrm>
          <a:prstGeom prst="rect">
            <a:avLst/>
          </a:prstGeom>
          <a:solidFill>
            <a:schemeClr val="bg1">
              <a:lumMod val="95000"/>
            </a:schemeClr>
          </a:solidFill>
        </p:spPr>
        <p:txBody>
          <a:bodyPr vert="horz" wrap="square" lIns="137160" tIns="91440" rIns="137160" bIns="91440" rtlCol="0">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spcBef>
                <a:spcPts val="600"/>
              </a:spcBef>
            </a:pPr>
            <a:r>
              <a:rPr lang="en-US" sz="3600">
                <a:gradFill>
                  <a:gsLst>
                    <a:gs pos="31183">
                      <a:schemeClr val="tx2"/>
                    </a:gs>
                    <a:gs pos="49000">
                      <a:schemeClr val="tx2"/>
                    </a:gs>
                  </a:gsLst>
                  <a:lin ang="5400000" scaled="0"/>
                </a:gradFill>
                <a:latin typeface="Segoe UI Semibold" panose="020B0702040204020203" pitchFamily="34" charset="0"/>
                <a:cs typeface="Segoe UI" panose="020B0502040204020203" pitchFamily="34" charset="0"/>
              </a:rPr>
              <a:t>Deploy</a:t>
            </a:r>
          </a:p>
          <a:p>
            <a:pPr>
              <a:lnSpc>
                <a:spcPct val="100000"/>
              </a:lnSpc>
              <a:spcBef>
                <a:spcPts val="600"/>
              </a:spcBef>
            </a:pPr>
            <a:r>
              <a:rPr lang="en-US" sz="2400">
                <a:latin typeface="+mn-lt"/>
                <a:cs typeface="Segoe UI" panose="020B0502040204020203" pitchFamily="34" charset="0"/>
              </a:rPr>
              <a:t>BI solutions faster using </a:t>
            </a:r>
            <a:r>
              <a:rPr lang="en-US" sz="2400">
                <a:latin typeface="+mn-lt"/>
                <a:cs typeface="Segoe UI" panose="020B0502040204020203" pitchFamily="34" charset="0"/>
                <a:hlinkClick r:id="rId5"/>
              </a:rPr>
              <a:t>Solution Templates</a:t>
            </a:r>
            <a:r>
              <a:rPr lang="en-US" sz="2400">
                <a:latin typeface="+mn-lt"/>
                <a:cs typeface="Segoe UI" panose="020B0502040204020203" pitchFamily="34" charset="0"/>
              </a:rPr>
              <a:t> and/or with a </a:t>
            </a:r>
            <a:r>
              <a:rPr lang="en-US" sz="2400">
                <a:latin typeface="+mn-lt"/>
                <a:cs typeface="Segoe UI" panose="020B0502040204020203" pitchFamily="34" charset="0"/>
                <a:hlinkClick r:id="rId6"/>
              </a:rPr>
              <a:t>partner</a:t>
            </a:r>
            <a:endParaRPr lang="en-US" sz="2400">
              <a:latin typeface="+mn-lt"/>
              <a:cs typeface="Segoe UI" panose="020B0502040204020203" pitchFamily="34" charset="0"/>
            </a:endParaRPr>
          </a:p>
        </p:txBody>
      </p:sp>
      <p:sp>
        <p:nvSpPr>
          <p:cNvPr id="36" name="Content Placeholder 2"/>
          <p:cNvSpPr txBox="1">
            <a:spLocks/>
          </p:cNvSpPr>
          <p:nvPr/>
        </p:nvSpPr>
        <p:spPr>
          <a:xfrm>
            <a:off x="466725" y="4646929"/>
            <a:ext cx="1325880" cy="1325880"/>
          </a:xfrm>
          <a:prstGeom prst="rect">
            <a:avLst/>
          </a:prstGeom>
          <a:solidFill>
            <a:schemeClr val="accent1"/>
          </a:solidFill>
        </p:spPr>
        <p:txBody>
          <a:bodyPr vert="horz" wrap="square" lIns="91440" tIns="182880" rIns="91440" bIns="45720" rtlCol="0">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588"/>
              </a:spcBef>
            </a:pPr>
            <a:endParaRPr lang="en-US" sz="2400">
              <a:solidFill>
                <a:schemeClr val="tx1"/>
              </a:solidFill>
              <a:latin typeface="+mn-lt"/>
              <a:cs typeface="Segoe UI" panose="020B0502040204020203" pitchFamily="34" charset="0"/>
            </a:endParaRPr>
          </a:p>
        </p:txBody>
      </p:sp>
      <p:grpSp>
        <p:nvGrpSpPr>
          <p:cNvPr id="22" name="Group 75"/>
          <p:cNvGrpSpPr>
            <a:grpSpLocks noChangeAspect="1"/>
          </p:cNvGrpSpPr>
          <p:nvPr/>
        </p:nvGrpSpPr>
        <p:grpSpPr bwMode="auto">
          <a:xfrm rot="5400000">
            <a:off x="693266" y="4874406"/>
            <a:ext cx="872798" cy="870926"/>
            <a:chOff x="2742" y="2388"/>
            <a:chExt cx="2326" cy="2321"/>
          </a:xfrm>
          <a:solidFill>
            <a:schemeClr val="bg1"/>
          </a:solidFill>
        </p:grpSpPr>
        <p:sp>
          <p:nvSpPr>
            <p:cNvPr id="23" name="Freeform 76"/>
            <p:cNvSpPr>
              <a:spLocks noEditPoints="1"/>
            </p:cNvSpPr>
            <p:nvPr/>
          </p:nvSpPr>
          <p:spPr bwMode="auto">
            <a:xfrm>
              <a:off x="2742" y="2388"/>
              <a:ext cx="2326" cy="2321"/>
            </a:xfrm>
            <a:custGeom>
              <a:avLst/>
              <a:gdLst>
                <a:gd name="T0" fmla="*/ 493 w 985"/>
                <a:gd name="T1" fmla="*/ 0 h 984"/>
                <a:gd name="T2" fmla="*/ 0 w 985"/>
                <a:gd name="T3" fmla="*/ 492 h 984"/>
                <a:gd name="T4" fmla="*/ 493 w 985"/>
                <a:gd name="T5" fmla="*/ 984 h 984"/>
                <a:gd name="T6" fmla="*/ 985 w 985"/>
                <a:gd name="T7" fmla="*/ 492 h 984"/>
                <a:gd name="T8" fmla="*/ 493 w 985"/>
                <a:gd name="T9" fmla="*/ 0 h 984"/>
                <a:gd name="T10" fmla="*/ 493 w 985"/>
                <a:gd name="T11" fmla="*/ 948 h 984"/>
                <a:gd name="T12" fmla="*/ 36 w 985"/>
                <a:gd name="T13" fmla="*/ 492 h 984"/>
                <a:gd name="T14" fmla="*/ 493 w 985"/>
                <a:gd name="T15" fmla="*/ 36 h 984"/>
                <a:gd name="T16" fmla="*/ 949 w 985"/>
                <a:gd name="T17" fmla="*/ 492 h 984"/>
                <a:gd name="T18" fmla="*/ 493 w 985"/>
                <a:gd name="T19" fmla="*/ 948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5" h="984">
                  <a:moveTo>
                    <a:pt x="493" y="0"/>
                  </a:moveTo>
                  <a:cubicBezTo>
                    <a:pt x="221" y="0"/>
                    <a:pt x="0" y="221"/>
                    <a:pt x="0" y="492"/>
                  </a:cubicBezTo>
                  <a:cubicBezTo>
                    <a:pt x="0" y="763"/>
                    <a:pt x="221" y="984"/>
                    <a:pt x="493" y="984"/>
                  </a:cubicBezTo>
                  <a:cubicBezTo>
                    <a:pt x="764" y="984"/>
                    <a:pt x="985" y="763"/>
                    <a:pt x="985" y="492"/>
                  </a:cubicBezTo>
                  <a:cubicBezTo>
                    <a:pt x="985" y="221"/>
                    <a:pt x="764" y="0"/>
                    <a:pt x="493" y="0"/>
                  </a:cubicBezTo>
                  <a:close/>
                  <a:moveTo>
                    <a:pt x="493" y="948"/>
                  </a:moveTo>
                  <a:cubicBezTo>
                    <a:pt x="241" y="948"/>
                    <a:pt x="36" y="743"/>
                    <a:pt x="36" y="492"/>
                  </a:cubicBezTo>
                  <a:cubicBezTo>
                    <a:pt x="36" y="241"/>
                    <a:pt x="241" y="36"/>
                    <a:pt x="493" y="36"/>
                  </a:cubicBezTo>
                  <a:cubicBezTo>
                    <a:pt x="744" y="36"/>
                    <a:pt x="949" y="241"/>
                    <a:pt x="949" y="492"/>
                  </a:cubicBezTo>
                  <a:cubicBezTo>
                    <a:pt x="949" y="743"/>
                    <a:pt x="744" y="948"/>
                    <a:pt x="493" y="9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77"/>
            <p:cNvSpPr>
              <a:spLocks/>
            </p:cNvSpPr>
            <p:nvPr/>
          </p:nvSpPr>
          <p:spPr bwMode="auto">
            <a:xfrm>
              <a:off x="3335" y="2947"/>
              <a:ext cx="1143" cy="1231"/>
            </a:xfrm>
            <a:custGeom>
              <a:avLst/>
              <a:gdLst>
                <a:gd name="T0" fmla="*/ 254 w 484"/>
                <a:gd name="T1" fmla="*/ 4 h 522"/>
                <a:gd name="T2" fmla="*/ 253 w 484"/>
                <a:gd name="T3" fmla="*/ 3 h 522"/>
                <a:gd name="T4" fmla="*/ 251 w 484"/>
                <a:gd name="T5" fmla="*/ 3 h 522"/>
                <a:gd name="T6" fmla="*/ 250 w 484"/>
                <a:gd name="T7" fmla="*/ 2 h 522"/>
                <a:gd name="T8" fmla="*/ 248 w 484"/>
                <a:gd name="T9" fmla="*/ 1 h 522"/>
                <a:gd name="T10" fmla="*/ 246 w 484"/>
                <a:gd name="T11" fmla="*/ 0 h 522"/>
                <a:gd name="T12" fmla="*/ 245 w 484"/>
                <a:gd name="T13" fmla="*/ 0 h 522"/>
                <a:gd name="T14" fmla="*/ 242 w 484"/>
                <a:gd name="T15" fmla="*/ 0 h 522"/>
                <a:gd name="T16" fmla="*/ 242 w 484"/>
                <a:gd name="T17" fmla="*/ 0 h 522"/>
                <a:gd name="T18" fmla="*/ 242 w 484"/>
                <a:gd name="T19" fmla="*/ 0 h 522"/>
                <a:gd name="T20" fmla="*/ 238 w 484"/>
                <a:gd name="T21" fmla="*/ 0 h 522"/>
                <a:gd name="T22" fmla="*/ 237 w 484"/>
                <a:gd name="T23" fmla="*/ 0 h 522"/>
                <a:gd name="T24" fmla="*/ 235 w 484"/>
                <a:gd name="T25" fmla="*/ 1 h 522"/>
                <a:gd name="T26" fmla="*/ 234 w 484"/>
                <a:gd name="T27" fmla="*/ 2 h 522"/>
                <a:gd name="T28" fmla="*/ 232 w 484"/>
                <a:gd name="T29" fmla="*/ 3 h 522"/>
                <a:gd name="T30" fmla="*/ 231 w 484"/>
                <a:gd name="T31" fmla="*/ 3 h 522"/>
                <a:gd name="T32" fmla="*/ 230 w 484"/>
                <a:gd name="T33" fmla="*/ 4 h 522"/>
                <a:gd name="T34" fmla="*/ 8 w 484"/>
                <a:gd name="T35" fmla="*/ 201 h 522"/>
                <a:gd name="T36" fmla="*/ 6 w 484"/>
                <a:gd name="T37" fmla="*/ 226 h 522"/>
                <a:gd name="T38" fmla="*/ 20 w 484"/>
                <a:gd name="T39" fmla="*/ 232 h 522"/>
                <a:gd name="T40" fmla="*/ 31 w 484"/>
                <a:gd name="T41" fmla="*/ 228 h 522"/>
                <a:gd name="T42" fmla="*/ 224 w 484"/>
                <a:gd name="T43" fmla="*/ 58 h 522"/>
                <a:gd name="T44" fmla="*/ 224 w 484"/>
                <a:gd name="T45" fmla="*/ 504 h 522"/>
                <a:gd name="T46" fmla="*/ 242 w 484"/>
                <a:gd name="T47" fmla="*/ 522 h 522"/>
                <a:gd name="T48" fmla="*/ 260 w 484"/>
                <a:gd name="T49" fmla="*/ 504 h 522"/>
                <a:gd name="T50" fmla="*/ 260 w 484"/>
                <a:gd name="T51" fmla="*/ 58 h 522"/>
                <a:gd name="T52" fmla="*/ 452 w 484"/>
                <a:gd name="T53" fmla="*/ 228 h 522"/>
                <a:gd name="T54" fmla="*/ 477 w 484"/>
                <a:gd name="T55" fmla="*/ 226 h 522"/>
                <a:gd name="T56" fmla="*/ 476 w 484"/>
                <a:gd name="T57" fmla="*/ 201 h 522"/>
                <a:gd name="T58" fmla="*/ 254 w 484"/>
                <a:gd name="T59" fmla="*/ 4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4" h="522">
                  <a:moveTo>
                    <a:pt x="254" y="4"/>
                  </a:moveTo>
                  <a:cubicBezTo>
                    <a:pt x="253" y="4"/>
                    <a:pt x="253" y="4"/>
                    <a:pt x="253" y="3"/>
                  </a:cubicBezTo>
                  <a:cubicBezTo>
                    <a:pt x="252" y="3"/>
                    <a:pt x="252" y="3"/>
                    <a:pt x="251" y="3"/>
                  </a:cubicBezTo>
                  <a:cubicBezTo>
                    <a:pt x="251" y="2"/>
                    <a:pt x="250" y="2"/>
                    <a:pt x="250" y="2"/>
                  </a:cubicBezTo>
                  <a:cubicBezTo>
                    <a:pt x="249" y="1"/>
                    <a:pt x="249" y="1"/>
                    <a:pt x="248" y="1"/>
                  </a:cubicBezTo>
                  <a:cubicBezTo>
                    <a:pt x="248" y="1"/>
                    <a:pt x="247" y="1"/>
                    <a:pt x="246" y="0"/>
                  </a:cubicBezTo>
                  <a:cubicBezTo>
                    <a:pt x="246" y="0"/>
                    <a:pt x="246" y="0"/>
                    <a:pt x="245" y="0"/>
                  </a:cubicBezTo>
                  <a:cubicBezTo>
                    <a:pt x="244" y="0"/>
                    <a:pt x="243" y="0"/>
                    <a:pt x="242" y="0"/>
                  </a:cubicBezTo>
                  <a:cubicBezTo>
                    <a:pt x="242" y="0"/>
                    <a:pt x="242" y="0"/>
                    <a:pt x="242" y="0"/>
                  </a:cubicBezTo>
                  <a:cubicBezTo>
                    <a:pt x="242" y="0"/>
                    <a:pt x="242" y="0"/>
                    <a:pt x="242" y="0"/>
                  </a:cubicBezTo>
                  <a:cubicBezTo>
                    <a:pt x="241" y="0"/>
                    <a:pt x="239" y="0"/>
                    <a:pt x="238" y="0"/>
                  </a:cubicBezTo>
                  <a:cubicBezTo>
                    <a:pt x="238" y="0"/>
                    <a:pt x="238" y="0"/>
                    <a:pt x="237" y="0"/>
                  </a:cubicBezTo>
                  <a:cubicBezTo>
                    <a:pt x="236" y="1"/>
                    <a:pt x="236" y="1"/>
                    <a:pt x="235" y="1"/>
                  </a:cubicBezTo>
                  <a:cubicBezTo>
                    <a:pt x="235" y="1"/>
                    <a:pt x="234" y="1"/>
                    <a:pt x="234" y="2"/>
                  </a:cubicBezTo>
                  <a:cubicBezTo>
                    <a:pt x="233" y="2"/>
                    <a:pt x="233" y="2"/>
                    <a:pt x="232" y="3"/>
                  </a:cubicBezTo>
                  <a:cubicBezTo>
                    <a:pt x="232" y="3"/>
                    <a:pt x="231" y="3"/>
                    <a:pt x="231" y="3"/>
                  </a:cubicBezTo>
                  <a:cubicBezTo>
                    <a:pt x="231" y="4"/>
                    <a:pt x="230" y="4"/>
                    <a:pt x="230" y="4"/>
                  </a:cubicBezTo>
                  <a:cubicBezTo>
                    <a:pt x="8" y="201"/>
                    <a:pt x="8" y="201"/>
                    <a:pt x="8" y="201"/>
                  </a:cubicBezTo>
                  <a:cubicBezTo>
                    <a:pt x="0" y="207"/>
                    <a:pt x="0" y="219"/>
                    <a:pt x="6" y="226"/>
                  </a:cubicBezTo>
                  <a:cubicBezTo>
                    <a:pt x="10" y="230"/>
                    <a:pt x="15" y="232"/>
                    <a:pt x="20" y="232"/>
                  </a:cubicBezTo>
                  <a:cubicBezTo>
                    <a:pt x="24" y="232"/>
                    <a:pt x="28" y="231"/>
                    <a:pt x="31" y="228"/>
                  </a:cubicBezTo>
                  <a:cubicBezTo>
                    <a:pt x="224" y="58"/>
                    <a:pt x="224" y="58"/>
                    <a:pt x="224" y="58"/>
                  </a:cubicBezTo>
                  <a:cubicBezTo>
                    <a:pt x="224" y="504"/>
                    <a:pt x="224" y="504"/>
                    <a:pt x="224" y="504"/>
                  </a:cubicBezTo>
                  <a:cubicBezTo>
                    <a:pt x="224" y="514"/>
                    <a:pt x="232" y="522"/>
                    <a:pt x="242" y="522"/>
                  </a:cubicBezTo>
                  <a:cubicBezTo>
                    <a:pt x="252" y="522"/>
                    <a:pt x="260" y="514"/>
                    <a:pt x="260" y="504"/>
                  </a:cubicBezTo>
                  <a:cubicBezTo>
                    <a:pt x="260" y="58"/>
                    <a:pt x="260" y="58"/>
                    <a:pt x="260" y="58"/>
                  </a:cubicBezTo>
                  <a:cubicBezTo>
                    <a:pt x="452" y="228"/>
                    <a:pt x="452" y="228"/>
                    <a:pt x="452" y="228"/>
                  </a:cubicBezTo>
                  <a:cubicBezTo>
                    <a:pt x="460" y="234"/>
                    <a:pt x="471" y="234"/>
                    <a:pt x="477" y="226"/>
                  </a:cubicBezTo>
                  <a:cubicBezTo>
                    <a:pt x="484" y="219"/>
                    <a:pt x="483" y="207"/>
                    <a:pt x="476" y="201"/>
                  </a:cubicBezTo>
                  <a:lnTo>
                    <a:pt x="25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Rectangle 18"/>
          <p:cNvSpPr/>
          <p:nvPr/>
        </p:nvSpPr>
        <p:spPr bwMode="auto">
          <a:xfrm rot="16200000">
            <a:off x="11331498" y="2281761"/>
            <a:ext cx="1325880" cy="5165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137160" numCol="1" rtlCol="0" anchor="b" anchorCtr="0" compatLnSpc="1">
            <a:prstTxWarp prst="textNoShape">
              <a:avLst/>
            </a:prstTxWarp>
          </a:bodyPr>
          <a:lstStyle/>
          <a:p>
            <a:pPr defTabSz="932472" fontAlgn="base">
              <a:spcBef>
                <a:spcPct val="0"/>
              </a:spcBef>
              <a:spcAft>
                <a:spcPct val="0"/>
              </a:spcAft>
            </a:pPr>
            <a:endParaRPr lang="en-US" sz="3600">
              <a:solidFill>
                <a:schemeClr val="accent1"/>
              </a:solidFill>
              <a:latin typeface="+mj-lt"/>
              <a:cs typeface="Segoe UI Semibold" panose="020B0702040204020203" pitchFamily="34" charset="0"/>
            </a:endParaRPr>
          </a:p>
        </p:txBody>
      </p:sp>
      <p:sp>
        <p:nvSpPr>
          <p:cNvPr id="20" name="Rectangle 19"/>
          <p:cNvSpPr/>
          <p:nvPr/>
        </p:nvSpPr>
        <p:spPr bwMode="auto">
          <a:xfrm rot="16200000">
            <a:off x="11331499" y="3782900"/>
            <a:ext cx="1325880" cy="5165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137160" numCol="1" rtlCol="0" anchor="b" anchorCtr="0" compatLnSpc="1">
            <a:prstTxWarp prst="textNoShape">
              <a:avLst/>
            </a:prstTxWarp>
          </a:bodyPr>
          <a:lstStyle/>
          <a:p>
            <a:pPr defTabSz="932472" fontAlgn="base">
              <a:spcBef>
                <a:spcPct val="0"/>
              </a:spcBef>
              <a:spcAft>
                <a:spcPct val="0"/>
              </a:spcAft>
            </a:pPr>
            <a:endParaRPr lang="en-US" sz="3600">
              <a:solidFill>
                <a:schemeClr val="accent1"/>
              </a:solidFill>
              <a:latin typeface="+mj-lt"/>
              <a:cs typeface="Segoe UI Semibold" panose="020B0702040204020203" pitchFamily="34" charset="0"/>
            </a:endParaRPr>
          </a:p>
        </p:txBody>
      </p:sp>
      <p:sp>
        <p:nvSpPr>
          <p:cNvPr id="21" name="Rectangle 20"/>
          <p:cNvSpPr/>
          <p:nvPr/>
        </p:nvSpPr>
        <p:spPr bwMode="auto">
          <a:xfrm rot="16200000">
            <a:off x="11331499" y="5284040"/>
            <a:ext cx="1325880" cy="5165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137160" numCol="1" rtlCol="0" anchor="b" anchorCtr="0" compatLnSpc="1">
            <a:prstTxWarp prst="textNoShape">
              <a:avLst/>
            </a:prstTxWarp>
          </a:bodyPr>
          <a:lstStyle/>
          <a:p>
            <a:pPr defTabSz="932472" fontAlgn="base">
              <a:spcBef>
                <a:spcPct val="0"/>
              </a:spcBef>
              <a:spcAft>
                <a:spcPct val="0"/>
              </a:spcAft>
            </a:pPr>
            <a:endParaRPr lang="en-US" sz="3600">
              <a:solidFill>
                <a:schemeClr val="accent1"/>
              </a:solidFill>
              <a:latin typeface="+mj-lt"/>
              <a:cs typeface="Segoe UI Semibold" panose="020B0702040204020203" pitchFamily="34" charset="0"/>
            </a:endParaRPr>
          </a:p>
        </p:txBody>
      </p:sp>
    </p:spTree>
    <p:extLst>
      <p:ext uri="{BB962C8B-B14F-4D97-AF65-F5344CB8AC3E}">
        <p14:creationId xmlns:p14="http://schemas.microsoft.com/office/powerpoint/2010/main" val="28365863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6262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Appendix</a:t>
            </a:r>
          </a:p>
        </p:txBody>
      </p:sp>
    </p:spTree>
    <p:extLst>
      <p:ext uri="{BB962C8B-B14F-4D97-AF65-F5344CB8AC3E}">
        <p14:creationId xmlns:p14="http://schemas.microsoft.com/office/powerpoint/2010/main" val="213042396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Proven reporting platform</a:t>
            </a:r>
          </a:p>
        </p:txBody>
      </p:sp>
      <p:sp>
        <p:nvSpPr>
          <p:cNvPr id="3" name="Content Placeholder 2"/>
          <p:cNvSpPr>
            <a:spLocks noGrp="1"/>
          </p:cNvSpPr>
          <p:nvPr>
            <p:ph idx="4294967295"/>
          </p:nvPr>
        </p:nvSpPr>
        <p:spPr>
          <a:xfrm>
            <a:off x="5616575" y="2051050"/>
            <a:ext cx="6575425" cy="4298950"/>
          </a:xfrm>
        </p:spPr>
        <p:txBody>
          <a:bodyPr>
            <a:noAutofit/>
          </a:bodyPr>
          <a:lstStyle/>
          <a:p>
            <a:pPr marL="0" indent="0">
              <a:lnSpc>
                <a:spcPts val="2600"/>
              </a:lnSpc>
              <a:spcBef>
                <a:spcPts val="0"/>
              </a:spcBef>
              <a:spcAft>
                <a:spcPts val="600"/>
              </a:spcAft>
              <a:buClr>
                <a:srgbClr val="A80000"/>
              </a:buClr>
              <a:buNone/>
            </a:pPr>
            <a:r>
              <a:rPr lang="en-US" dirty="0">
                <a:solidFill>
                  <a:schemeClr val="tx2"/>
                </a:solidFill>
                <a:latin typeface="Segoe UI Light" panose="020B0502040204020203" pitchFamily="34" charset="0"/>
                <a:cs typeface="Segoe UI Light" panose="020B0502040204020203" pitchFamily="34" charset="0"/>
              </a:rPr>
              <a:t>Works with what you have</a:t>
            </a:r>
          </a:p>
          <a:p>
            <a:pPr>
              <a:lnSpc>
                <a:spcPts val="2600"/>
              </a:lnSpc>
              <a:spcBef>
                <a:spcPts val="0"/>
              </a:spcBef>
              <a:spcAft>
                <a:spcPts val="600"/>
              </a:spcAft>
              <a:buClr>
                <a:schemeClr val="tx2"/>
              </a:buClr>
            </a:pPr>
            <a:r>
              <a:rPr lang="en-US" sz="1800" dirty="0">
                <a:latin typeface="Segoe UI Light" panose="020B0502040204020203" pitchFamily="34" charset="0"/>
                <a:cs typeface="Segoe UI Light" panose="020B0502040204020203" pitchFamily="34" charset="0"/>
              </a:rPr>
              <a:t>Create business insights and reports with familiar tools</a:t>
            </a:r>
          </a:p>
          <a:p>
            <a:pPr marL="0" indent="0">
              <a:lnSpc>
                <a:spcPts val="2600"/>
              </a:lnSpc>
              <a:spcBef>
                <a:spcPts val="1200"/>
              </a:spcBef>
              <a:spcAft>
                <a:spcPts val="600"/>
              </a:spcAft>
              <a:buClr>
                <a:srgbClr val="A80000"/>
              </a:buClr>
              <a:buNone/>
            </a:pPr>
            <a:r>
              <a:rPr lang="en-US" dirty="0">
                <a:solidFill>
                  <a:schemeClr val="tx2"/>
                </a:solidFill>
                <a:latin typeface="Segoe UI Light" panose="020B0502040204020203" pitchFamily="34" charset="0"/>
                <a:cs typeface="Segoe UI Light" panose="020B0502040204020203" pitchFamily="34" charset="0"/>
              </a:rPr>
              <a:t>Secured data sets and reports</a:t>
            </a:r>
          </a:p>
          <a:p>
            <a:pPr>
              <a:lnSpc>
                <a:spcPts val="2600"/>
              </a:lnSpc>
              <a:spcBef>
                <a:spcPts val="0"/>
              </a:spcBef>
              <a:spcAft>
                <a:spcPts val="600"/>
              </a:spcAft>
              <a:buClr>
                <a:schemeClr val="tx2"/>
              </a:buClr>
            </a:pPr>
            <a:r>
              <a:rPr lang="en-US" sz="1800" dirty="0">
                <a:latin typeface="Segoe UI Light" panose="020B0502040204020203" pitchFamily="34" charset="0"/>
                <a:cs typeface="Segoe UI Light" panose="020B0502040204020203" pitchFamily="34" charset="0"/>
              </a:rPr>
              <a:t>Provide IT-managed, personalized access to data sets and reports</a:t>
            </a:r>
          </a:p>
          <a:p>
            <a:pPr marL="0" indent="0">
              <a:lnSpc>
                <a:spcPts val="2600"/>
              </a:lnSpc>
              <a:spcBef>
                <a:spcPts val="1200"/>
              </a:spcBef>
              <a:spcAft>
                <a:spcPts val="600"/>
              </a:spcAft>
              <a:buClr>
                <a:srgbClr val="A80000"/>
              </a:buClr>
              <a:buNone/>
            </a:pPr>
            <a:r>
              <a:rPr lang="en-US" dirty="0">
                <a:solidFill>
                  <a:schemeClr val="tx2"/>
                </a:solidFill>
                <a:latin typeface="Segoe UI Light" panose="020B0502040204020203" pitchFamily="34" charset="0"/>
                <a:cs typeface="Segoe UI Light" panose="020B0502040204020203" pitchFamily="34" charset="0"/>
              </a:rPr>
              <a:t>Scale to thousands of users</a:t>
            </a:r>
          </a:p>
          <a:p>
            <a:pPr>
              <a:lnSpc>
                <a:spcPts val="2600"/>
              </a:lnSpc>
              <a:spcBef>
                <a:spcPts val="0"/>
              </a:spcBef>
              <a:spcAft>
                <a:spcPts val="600"/>
              </a:spcAft>
              <a:buClr>
                <a:schemeClr val="tx2"/>
              </a:buClr>
            </a:pPr>
            <a:r>
              <a:rPr lang="en-US" sz="1800" dirty="0">
                <a:latin typeface="Segoe UI Light" panose="020B0502040204020203" pitchFamily="34" charset="0"/>
                <a:cs typeface="Segoe UI Light" panose="020B0502040204020203" pitchFamily="34" charset="0"/>
              </a:rPr>
              <a:t>Design a highly available solution knowing it can scale </a:t>
            </a:r>
            <a:br>
              <a:rPr lang="en-US" sz="1800" dirty="0">
                <a:latin typeface="Segoe UI Light" panose="020B0502040204020203" pitchFamily="34" charset="0"/>
                <a:cs typeface="Segoe UI Light" panose="020B0502040204020203" pitchFamily="34" charset="0"/>
              </a:rPr>
            </a:br>
            <a:r>
              <a:rPr lang="en-US" sz="1800" dirty="0">
                <a:latin typeface="Segoe UI Light" panose="020B0502040204020203" pitchFamily="34" charset="0"/>
                <a:cs typeface="Segoe UI Light" panose="020B0502040204020203" pitchFamily="34" charset="0"/>
              </a:rPr>
              <a:t>as your needs change</a:t>
            </a:r>
          </a:p>
          <a:p>
            <a:pPr marL="0" indent="0">
              <a:lnSpc>
                <a:spcPts val="2600"/>
              </a:lnSpc>
              <a:spcBef>
                <a:spcPts val="1200"/>
              </a:spcBef>
              <a:spcAft>
                <a:spcPts val="600"/>
              </a:spcAft>
              <a:buClr>
                <a:srgbClr val="A80000"/>
              </a:buClr>
              <a:buNone/>
            </a:pPr>
            <a:r>
              <a:rPr lang="en-US" dirty="0">
                <a:solidFill>
                  <a:schemeClr val="tx2"/>
                </a:solidFill>
                <a:latin typeface="Segoe UI Light" panose="020B0502040204020203" pitchFamily="34" charset="0"/>
                <a:cs typeface="Segoe UI Light" panose="020B0502040204020203" pitchFamily="34" charset="0"/>
              </a:rPr>
              <a:t>Deploy your way—on-premises, or cloud</a:t>
            </a:r>
          </a:p>
          <a:p>
            <a:pPr>
              <a:lnSpc>
                <a:spcPts val="2600"/>
              </a:lnSpc>
              <a:spcBef>
                <a:spcPts val="0"/>
              </a:spcBef>
              <a:spcAft>
                <a:spcPts val="600"/>
              </a:spcAft>
              <a:buClr>
                <a:schemeClr val="tx2"/>
              </a:buClr>
            </a:pPr>
            <a:r>
              <a:rPr lang="en-US" sz="1800" dirty="0">
                <a:latin typeface="Segoe UI Light" panose="020B0502040204020203" pitchFamily="34" charset="0"/>
                <a:cs typeface="Segoe UI Light" panose="020B0502040204020203" pitchFamily="34" charset="0"/>
              </a:rPr>
              <a:t>Run on-premises or in Azure Virtual Machines</a:t>
            </a:r>
          </a:p>
          <a:p>
            <a:pPr>
              <a:lnSpc>
                <a:spcPts val="2600"/>
              </a:lnSpc>
              <a:spcBef>
                <a:spcPts val="0"/>
              </a:spcBef>
              <a:spcAft>
                <a:spcPts val="600"/>
              </a:spcAft>
              <a:buClr>
                <a:srgbClr val="A80000"/>
              </a:buClr>
            </a:pPr>
            <a:endParaRPr lang="en-US" sz="1800" dirty="0">
              <a:latin typeface="Segoe UI Light" panose="020B0502040204020203" pitchFamily="34" charset="0"/>
              <a:cs typeface="Segoe UI Light" panose="020B0502040204020203" pitchFamily="34" charset="0"/>
            </a:endParaRPr>
          </a:p>
          <a:p>
            <a:pPr>
              <a:lnSpc>
                <a:spcPts val="2600"/>
              </a:lnSpc>
              <a:spcBef>
                <a:spcPts val="0"/>
              </a:spcBef>
              <a:spcAft>
                <a:spcPts val="600"/>
              </a:spcAft>
              <a:buClr>
                <a:srgbClr val="A80000"/>
              </a:buClr>
            </a:pPr>
            <a:endParaRPr lang="en-US" sz="1800" dirty="0">
              <a:latin typeface="Segoe UI Light" panose="020B0502040204020203" pitchFamily="34" charset="0"/>
              <a:cs typeface="Segoe UI Light" panose="020B0502040204020203" pitchFamily="34" charset="0"/>
            </a:endParaRPr>
          </a:p>
        </p:txBody>
      </p:sp>
      <p:pic>
        <p:nvPicPr>
          <p:cNvPr id="42" name="Picture 4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2049" y="2624919"/>
            <a:ext cx="5408313" cy="3482263"/>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9112" y="2846069"/>
            <a:ext cx="4223539" cy="2375741"/>
          </a:xfrm>
          <a:prstGeom prst="rect">
            <a:avLst/>
          </a:prstGeom>
        </p:spPr>
      </p:pic>
    </p:spTree>
    <p:extLst>
      <p:ext uri="{BB962C8B-B14F-4D97-AF65-F5344CB8AC3E}">
        <p14:creationId xmlns:p14="http://schemas.microsoft.com/office/powerpoint/2010/main" val="1171413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5617579" y="2201595"/>
            <a:ext cx="6258469" cy="42424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600"/>
              </a:lnSpc>
              <a:spcBef>
                <a:spcPts val="0"/>
              </a:spcBef>
              <a:spcAft>
                <a:spcPts val="600"/>
              </a:spcAft>
              <a:buClr>
                <a:srgbClr val="FF8C00"/>
              </a:buClr>
              <a:buNone/>
            </a:pPr>
            <a:r>
              <a:rPr lang="en-US" dirty="0">
                <a:solidFill>
                  <a:schemeClr val="accent1"/>
                </a:solidFill>
                <a:latin typeface="Segoe UI Light" panose="020B0502040204020203" pitchFamily="34" charset="0"/>
                <a:cs typeface="Segoe UI Light" panose="020B0502040204020203" pitchFamily="34" charset="0"/>
              </a:rPr>
              <a:t>Create beautiful visualizations</a:t>
            </a:r>
          </a:p>
          <a:p>
            <a:pPr>
              <a:lnSpc>
                <a:spcPts val="2600"/>
              </a:lnSpc>
              <a:spcBef>
                <a:spcPts val="0"/>
              </a:spcBef>
              <a:spcAft>
                <a:spcPts val="600"/>
              </a:spcAft>
              <a:buClr>
                <a:schemeClr val="accent1"/>
              </a:buClr>
            </a:pPr>
            <a:r>
              <a:rPr lang="en-US" sz="1800" dirty="0">
                <a:latin typeface="Segoe UI Light" panose="020B0502040204020203" pitchFamily="34" charset="0"/>
                <a:cs typeface="Segoe UI Light" panose="020B0502040204020203" pitchFamily="34" charset="0"/>
              </a:rPr>
              <a:t>Provide easy to access and easy to understand reports</a:t>
            </a:r>
          </a:p>
          <a:p>
            <a:pPr marL="0" indent="0">
              <a:lnSpc>
                <a:spcPts val="2600"/>
              </a:lnSpc>
              <a:spcBef>
                <a:spcPts val="1200"/>
              </a:spcBef>
              <a:spcAft>
                <a:spcPts val="600"/>
              </a:spcAft>
              <a:buClr>
                <a:srgbClr val="FF8C00"/>
              </a:buClr>
              <a:buNone/>
            </a:pPr>
            <a:r>
              <a:rPr lang="en-US" dirty="0">
                <a:solidFill>
                  <a:schemeClr val="accent1"/>
                </a:solidFill>
                <a:latin typeface="Segoe UI Light" panose="020B0502040204020203" pitchFamily="34" charset="0"/>
                <a:cs typeface="Segoe UI Light" panose="020B0502040204020203" pitchFamily="34" charset="0"/>
              </a:rPr>
              <a:t>Customize to suit your business users</a:t>
            </a:r>
          </a:p>
          <a:p>
            <a:pPr>
              <a:lnSpc>
                <a:spcPts val="2600"/>
              </a:lnSpc>
              <a:spcBef>
                <a:spcPts val="0"/>
              </a:spcBef>
              <a:spcAft>
                <a:spcPts val="600"/>
              </a:spcAft>
              <a:buClr>
                <a:schemeClr val="tx2"/>
              </a:buClr>
            </a:pPr>
            <a:r>
              <a:rPr lang="en-US" sz="1800" dirty="0">
                <a:latin typeface="Segoe UI Light" panose="020B0502040204020203" pitchFamily="34" charset="0"/>
                <a:cs typeface="Segoe UI Light" panose="020B0502040204020203" pitchFamily="34" charset="0"/>
              </a:rPr>
              <a:t>Present tailored reports and custom visualizations</a:t>
            </a:r>
          </a:p>
          <a:p>
            <a:pPr>
              <a:lnSpc>
                <a:spcPts val="2600"/>
              </a:lnSpc>
              <a:spcBef>
                <a:spcPts val="0"/>
              </a:spcBef>
              <a:spcAft>
                <a:spcPts val="600"/>
              </a:spcAft>
              <a:buClr>
                <a:schemeClr val="tx2"/>
              </a:buClr>
            </a:pPr>
            <a:r>
              <a:rPr lang="en-US" sz="1800" dirty="0">
                <a:latin typeface="Segoe UI Light" panose="020B0502040204020203" pitchFamily="34" charset="0"/>
                <a:cs typeface="Segoe UI Light" panose="020B0502040204020203" pitchFamily="34" charset="0"/>
              </a:rPr>
              <a:t>Create precisely paginated and formatted reports to enable easy consumption</a:t>
            </a:r>
            <a:endParaRPr lang="en-US" sz="2400" dirty="0">
              <a:solidFill>
                <a:srgbClr val="FF8C00"/>
              </a:solidFill>
              <a:latin typeface="Segoe UI Light" panose="020B0502040204020203" pitchFamily="34" charset="0"/>
              <a:cs typeface="Segoe UI Light" panose="020B0502040204020203" pitchFamily="34" charset="0"/>
            </a:endParaRPr>
          </a:p>
          <a:p>
            <a:pPr marL="0" indent="0">
              <a:lnSpc>
                <a:spcPts val="2600"/>
              </a:lnSpc>
              <a:spcBef>
                <a:spcPts val="1200"/>
              </a:spcBef>
              <a:spcAft>
                <a:spcPts val="600"/>
              </a:spcAft>
              <a:buClr>
                <a:srgbClr val="FF8C00"/>
              </a:buClr>
              <a:buNone/>
            </a:pPr>
            <a:r>
              <a:rPr lang="en-US" dirty="0">
                <a:solidFill>
                  <a:schemeClr val="accent1"/>
                </a:solidFill>
                <a:latin typeface="Segoe UI Light" panose="020B0502040204020203" pitchFamily="34" charset="0"/>
                <a:cs typeface="Segoe UI Light" panose="020B0502040204020203" pitchFamily="34" charset="0"/>
              </a:rPr>
              <a:t>Design responsive mobile reports</a:t>
            </a:r>
          </a:p>
          <a:p>
            <a:pPr>
              <a:lnSpc>
                <a:spcPts val="2600"/>
              </a:lnSpc>
              <a:spcBef>
                <a:spcPts val="0"/>
              </a:spcBef>
              <a:spcAft>
                <a:spcPts val="600"/>
              </a:spcAft>
              <a:buClr>
                <a:schemeClr val="tx2"/>
              </a:buClr>
            </a:pPr>
            <a:r>
              <a:rPr lang="en-US" sz="1800" dirty="0">
                <a:latin typeface="Segoe UI Light" panose="020B0502040204020203" pitchFamily="34" charset="0"/>
                <a:cs typeface="Segoe UI Light" panose="020B0502040204020203" pitchFamily="34" charset="0"/>
              </a:rPr>
              <a:t>Deliver engaging reports that adjust automatically to tablets and phones </a:t>
            </a:r>
          </a:p>
        </p:txBody>
      </p:sp>
      <p:pic>
        <p:nvPicPr>
          <p:cNvPr id="17" name="Picture 16"/>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l="12900" t="13009" r="12900" b="14729"/>
          <a:stretch/>
        </p:blipFill>
        <p:spPr>
          <a:xfrm>
            <a:off x="140931" y="2581816"/>
            <a:ext cx="5107574" cy="3108960"/>
          </a:xfrm>
          <a:prstGeom prst="rect">
            <a:avLst/>
          </a:prstGeom>
        </p:spPr>
      </p:pic>
      <p:pic>
        <p:nvPicPr>
          <p:cNvPr id="3" name="Picture 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8184" y="2788919"/>
            <a:ext cx="4331247" cy="2436326"/>
          </a:xfrm>
          <a:prstGeom prst="rect">
            <a:avLst/>
          </a:prstGeom>
        </p:spPr>
      </p:pic>
      <p:sp>
        <p:nvSpPr>
          <p:cNvPr id="2" name="Title 1"/>
          <p:cNvSpPr>
            <a:spLocks noGrp="1"/>
          </p:cNvSpPr>
          <p:nvPr>
            <p:ph type="title"/>
          </p:nvPr>
        </p:nvSpPr>
        <p:spPr/>
        <p:txBody>
          <a:bodyPr>
            <a:normAutofit fontScale="90000"/>
          </a:bodyPr>
          <a:lstStyle/>
          <a:p>
            <a:r>
              <a:rPr lang="en-US"/>
              <a:t>Transform data into insights </a:t>
            </a:r>
            <a:br>
              <a:rPr lang="en-US"/>
            </a:br>
            <a:r>
              <a:rPr lang="en-US"/>
              <a:t>across the organization</a:t>
            </a:r>
            <a:br>
              <a:rPr lang="en-US"/>
            </a:br>
            <a:endParaRPr lang="en-US"/>
          </a:p>
        </p:txBody>
      </p:sp>
    </p:spTree>
    <p:extLst>
      <p:ext uri="{BB962C8B-B14F-4D97-AF65-F5344CB8AC3E}">
        <p14:creationId xmlns:p14="http://schemas.microsoft.com/office/powerpoint/2010/main" val="26331244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6175122" y="2124973"/>
            <a:ext cx="5803518" cy="42950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200"/>
              </a:spcBef>
              <a:spcAft>
                <a:spcPts val="1200"/>
              </a:spcAft>
              <a:buNone/>
            </a:pPr>
            <a:r>
              <a:rPr lang="en-US">
                <a:solidFill>
                  <a:srgbClr val="0072C6"/>
                </a:solidFill>
                <a:latin typeface="Segoe UI Light" panose="020B0502040204020203" pitchFamily="34" charset="0"/>
                <a:cs typeface="Segoe UI Light" panose="020B0502040204020203" pitchFamily="34" charset="0"/>
              </a:rPr>
              <a:t>Store all your reports in one place</a:t>
            </a:r>
          </a:p>
          <a:p>
            <a:pPr fontAlgn="base">
              <a:lnSpc>
                <a:spcPts val="2600"/>
              </a:lnSpc>
              <a:spcBef>
                <a:spcPts val="0"/>
              </a:spcBef>
              <a:spcAft>
                <a:spcPts val="600"/>
              </a:spcAft>
              <a:buClr>
                <a:srgbClr val="0072C6"/>
              </a:buClr>
            </a:pPr>
            <a:r>
              <a:rPr lang="en-US" sz="1800">
                <a:latin typeface="Segoe UI Light" panose="020B0502040204020203" pitchFamily="34" charset="0"/>
                <a:cs typeface="Segoe UI Light" panose="020B0502040204020203" pitchFamily="34" charset="0"/>
              </a:rPr>
              <a:t>Provide access to paginated reports, KPIs and mobile reports on a single, modern web portal</a:t>
            </a:r>
          </a:p>
          <a:p>
            <a:pPr marL="0" indent="0">
              <a:lnSpc>
                <a:spcPts val="2600"/>
              </a:lnSpc>
              <a:spcBef>
                <a:spcPts val="1200"/>
              </a:spcBef>
              <a:spcAft>
                <a:spcPts val="1200"/>
              </a:spcAft>
              <a:buClr>
                <a:srgbClr val="FF8C00"/>
              </a:buClr>
              <a:buNone/>
            </a:pPr>
            <a:r>
              <a:rPr lang="en-US">
                <a:solidFill>
                  <a:srgbClr val="0072C6"/>
                </a:solidFill>
                <a:latin typeface="Segoe UI Light" panose="020B0502040204020203" pitchFamily="34" charset="0"/>
                <a:cs typeface="Segoe UI Light" panose="020B0502040204020203" pitchFamily="34" charset="0"/>
              </a:rPr>
              <a:t>Deliver reports in the right format</a:t>
            </a:r>
          </a:p>
          <a:p>
            <a:pPr fontAlgn="base">
              <a:lnSpc>
                <a:spcPts val="2600"/>
              </a:lnSpc>
              <a:spcBef>
                <a:spcPts val="0"/>
              </a:spcBef>
              <a:spcAft>
                <a:spcPts val="600"/>
              </a:spcAft>
              <a:buClr>
                <a:srgbClr val="0072C6"/>
              </a:buClr>
            </a:pPr>
            <a:r>
              <a:rPr lang="en-US" sz="1800">
                <a:latin typeface="Segoe UI Light" panose="020B0502040204020203" pitchFamily="34" charset="0"/>
                <a:cs typeface="Segoe UI Light" panose="020B0502040204020203" pitchFamily="34" charset="0"/>
              </a:rPr>
              <a:t>Publish reports to the right people with a variety of reporting formats</a:t>
            </a:r>
          </a:p>
          <a:p>
            <a:pPr marL="0" indent="0">
              <a:spcBef>
                <a:spcPts val="1200"/>
              </a:spcBef>
              <a:spcAft>
                <a:spcPts val="1200"/>
              </a:spcAft>
              <a:buClr>
                <a:srgbClr val="0072C6"/>
              </a:buClr>
              <a:buNone/>
            </a:pPr>
            <a:r>
              <a:rPr lang="en-US">
                <a:solidFill>
                  <a:srgbClr val="0072C6"/>
                </a:solidFill>
                <a:latin typeface="Segoe UI Light" panose="020B0502040204020203" pitchFamily="34" charset="0"/>
                <a:cs typeface="Segoe UI Light" panose="020B0502040204020203" pitchFamily="34" charset="0"/>
              </a:rPr>
              <a:t>Keep business users up-to-date with mobile reports</a:t>
            </a:r>
          </a:p>
          <a:p>
            <a:pPr>
              <a:lnSpc>
                <a:spcPts val="2600"/>
              </a:lnSpc>
              <a:spcBef>
                <a:spcPts val="0"/>
              </a:spcBef>
              <a:spcAft>
                <a:spcPts val="600"/>
              </a:spcAft>
              <a:buClr>
                <a:srgbClr val="0072C6"/>
              </a:buClr>
            </a:pPr>
            <a:r>
              <a:rPr lang="en-US" sz="1800">
                <a:latin typeface="Segoe UI Light" panose="020B0502040204020203" pitchFamily="34" charset="0"/>
                <a:cs typeface="Segoe UI Light" panose="020B0502040204020203" pitchFamily="34" charset="0"/>
              </a:rPr>
              <a:t>Deliver latest reports and insights that business users can access from virtually anywhere </a:t>
            </a:r>
          </a:p>
          <a:p>
            <a:pPr marL="0" indent="0">
              <a:spcBef>
                <a:spcPts val="1200"/>
              </a:spcBef>
              <a:spcAft>
                <a:spcPts val="1200"/>
              </a:spcAft>
              <a:buClr>
                <a:srgbClr val="0072C6"/>
              </a:buClr>
              <a:buNone/>
            </a:pPr>
            <a:endParaRPr lang="en-US">
              <a:solidFill>
                <a:srgbClr val="0072C6"/>
              </a:solidFill>
              <a:latin typeface="Segoe UI Light" panose="020B0502040204020203" pitchFamily="34" charset="0"/>
              <a:cs typeface="Segoe UI Light" panose="020B0502040204020203" pitchFamily="34" charset="0"/>
            </a:endParaRPr>
          </a:p>
          <a:p>
            <a:pPr marL="0" indent="0">
              <a:spcBef>
                <a:spcPts val="1200"/>
              </a:spcBef>
              <a:spcAft>
                <a:spcPts val="1200"/>
              </a:spcAft>
              <a:buClr>
                <a:srgbClr val="0072C6"/>
              </a:buClr>
              <a:buNone/>
            </a:pPr>
            <a:endParaRPr lang="en-US">
              <a:solidFill>
                <a:srgbClr val="0072C6"/>
              </a:solidFill>
              <a:latin typeface="Segoe UI Light" panose="020B0502040204020203" pitchFamily="34" charset="0"/>
              <a:cs typeface="Segoe UI Light" panose="020B0502040204020203" pitchFamily="34" charset="0"/>
            </a:endParaRPr>
          </a:p>
          <a:p>
            <a:pPr marL="0" indent="0">
              <a:lnSpc>
                <a:spcPts val="2600"/>
              </a:lnSpc>
              <a:spcBef>
                <a:spcPts val="0"/>
              </a:spcBef>
              <a:spcAft>
                <a:spcPts val="600"/>
              </a:spcAft>
              <a:buClr>
                <a:srgbClr val="0072C6"/>
              </a:buClr>
              <a:buNone/>
            </a:pPr>
            <a:endParaRPr lang="en-US" sz="2000">
              <a:latin typeface="Segoe UI Light" panose="020B0502040204020203" pitchFamily="34" charset="0"/>
              <a:cs typeface="Segoe UI Light" panose="020B0502040204020203" pitchFamily="34" charset="0"/>
            </a:endParaRPr>
          </a:p>
          <a:p>
            <a:pPr marL="0" indent="0">
              <a:lnSpc>
                <a:spcPts val="2600"/>
              </a:lnSpc>
              <a:spcBef>
                <a:spcPts val="0"/>
              </a:spcBef>
              <a:spcAft>
                <a:spcPts val="600"/>
              </a:spcAft>
              <a:buClr>
                <a:srgbClr val="FF8C00"/>
              </a:buClr>
              <a:buNone/>
            </a:pPr>
            <a:endParaRPr lang="en-US" sz="2000">
              <a:latin typeface="Segoe UI Light" panose="020B0502040204020203" pitchFamily="34" charset="0"/>
              <a:cs typeface="Segoe UI Light" panose="020B0502040204020203" pitchFamily="34" charset="0"/>
            </a:endParaRPr>
          </a:p>
        </p:txBody>
      </p:sp>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0127" y="2217381"/>
            <a:ext cx="5129421" cy="3352475"/>
          </a:xfrm>
          <a:prstGeom prst="rect">
            <a:avLst/>
          </a:prstGeom>
        </p:spPr>
      </p:pic>
      <p:grpSp>
        <p:nvGrpSpPr>
          <p:cNvPr id="8" name="Group 7"/>
          <p:cNvGrpSpPr/>
          <p:nvPr/>
        </p:nvGrpSpPr>
        <p:grpSpPr>
          <a:xfrm>
            <a:off x="2709048" y="2485110"/>
            <a:ext cx="3277895" cy="4023035"/>
            <a:chOff x="2677044" y="2229869"/>
            <a:chExt cx="3277895" cy="4023035"/>
          </a:xfrm>
        </p:grpSpPr>
        <p:pic>
          <p:nvPicPr>
            <p:cNvPr id="9" name="Picture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21653" y="2229869"/>
              <a:ext cx="2333286" cy="3373198"/>
            </a:xfrm>
            <a:prstGeom prst="rect">
              <a:avLst/>
            </a:prstGeom>
          </p:spPr>
        </p:pic>
        <p:pic>
          <p:nvPicPr>
            <p:cNvPr id="10" name="Picture 9"/>
            <p:cNvPicPr>
              <a:picLocks noChangeAspect="1"/>
            </p:cNvPicPr>
            <p:nvPr/>
          </p:nvPicPr>
          <p:blipFill rotWithShape="1">
            <a:blip r:embed="rId5" cstate="screen">
              <a:extLst>
                <a:ext uri="{28A0092B-C50C-407E-A947-70E740481C1C}">
                  <a14:useLocalDpi xmlns:a14="http://schemas.microsoft.com/office/drawing/2010/main"/>
                </a:ext>
              </a:extLst>
            </a:blip>
            <a:srcRect l="28690" r="28803"/>
            <a:stretch/>
          </p:blipFill>
          <p:spPr>
            <a:xfrm>
              <a:off x="3809833" y="2623853"/>
              <a:ext cx="1934800" cy="2560320"/>
            </a:xfrm>
            <a:prstGeom prst="rect">
              <a:avLst/>
            </a:prstGeom>
          </p:spPr>
        </p:pic>
        <p:pic>
          <p:nvPicPr>
            <p:cNvPr id="11" name="Picture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677044" y="2495693"/>
              <a:ext cx="2144115" cy="3757211"/>
            </a:xfrm>
            <a:prstGeom prst="rect">
              <a:avLst/>
            </a:prstGeom>
          </p:spPr>
        </p:pic>
      </p:grpSp>
      <p:pic>
        <p:nvPicPr>
          <p:cNvPr id="12" name="Picture 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117051" y="3441237"/>
            <a:ext cx="1344168" cy="2390816"/>
          </a:xfrm>
          <a:prstGeom prst="rect">
            <a:avLst/>
          </a:prstGeom>
        </p:spPr>
      </p:pic>
      <p:sp>
        <p:nvSpPr>
          <p:cNvPr id="2" name="Title 1"/>
          <p:cNvSpPr>
            <a:spLocks noGrp="1"/>
          </p:cNvSpPr>
          <p:nvPr>
            <p:ph type="title"/>
          </p:nvPr>
        </p:nvSpPr>
        <p:spPr/>
        <p:txBody>
          <a:bodyPr>
            <a:normAutofit fontScale="90000"/>
          </a:bodyPr>
          <a:lstStyle/>
          <a:p>
            <a:r>
              <a:rPr lang="en-US"/>
              <a:t>Empower business users </a:t>
            </a:r>
            <a:br>
              <a:rPr lang="en-US"/>
            </a:br>
            <a:r>
              <a:rPr lang="en-US"/>
              <a:t>with the right insights</a:t>
            </a:r>
            <a:br>
              <a:rPr lang="en-US"/>
            </a:br>
            <a:endParaRPr lang="en-US"/>
          </a:p>
        </p:txBody>
      </p:sp>
    </p:spTree>
    <p:extLst>
      <p:ext uri="{BB962C8B-B14F-4D97-AF65-F5344CB8AC3E}">
        <p14:creationId xmlns:p14="http://schemas.microsoft.com/office/powerpoint/2010/main" val="18305516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5617579" y="2369406"/>
            <a:ext cx="6258469" cy="42424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ts val="2600"/>
              </a:lnSpc>
              <a:spcBef>
                <a:spcPts val="0"/>
              </a:spcBef>
              <a:spcAft>
                <a:spcPts val="1200"/>
              </a:spcAft>
              <a:buClr>
                <a:srgbClr val="FF8C00"/>
              </a:buClr>
              <a:buNone/>
            </a:pPr>
            <a:r>
              <a:rPr lang="en-US" dirty="0">
                <a:solidFill>
                  <a:schemeClr val="accent1"/>
                </a:solidFill>
                <a:latin typeface="Segoe UI Light" panose="020B0502040204020203" pitchFamily="34" charset="0"/>
                <a:cs typeface="Segoe UI Light" panose="020B0502040204020203" pitchFamily="34" charset="0"/>
              </a:rPr>
              <a:t>Pin report items to Power BI dashboards</a:t>
            </a:r>
            <a:endParaRPr kumimoji="0" lang="en-US" sz="1800" b="0" i="0" u="none" strike="noStrike" kern="120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endParaRPr>
          </a:p>
          <a:p>
            <a:pPr defTabSz="913420" fontAlgn="base">
              <a:spcBef>
                <a:spcPts val="1765"/>
              </a:spcBef>
              <a:spcAft>
                <a:spcPct val="0"/>
              </a:spcAft>
              <a:buClr>
                <a:schemeClr val="tx2"/>
              </a:buClr>
              <a:buSzPct val="115000"/>
              <a:defRPr/>
            </a:pPr>
            <a:r>
              <a:rPr lang="en-US" sz="1800" dirty="0">
                <a:solidFill>
                  <a:srgbClr val="2C2C2C"/>
                </a:solidFill>
                <a:latin typeface="Segoe UI Light"/>
              </a:rPr>
              <a:t>Monitor the most important metrics and trends in one place</a:t>
            </a:r>
          </a:p>
          <a:p>
            <a:pPr defTabSz="913420" fontAlgn="base">
              <a:spcBef>
                <a:spcPts val="1765"/>
              </a:spcBef>
              <a:spcAft>
                <a:spcPct val="0"/>
              </a:spcAft>
              <a:buClr>
                <a:schemeClr val="tx2"/>
              </a:buClr>
              <a:buSzPct val="115000"/>
              <a:defRPr/>
            </a:pPr>
            <a:r>
              <a:rPr lang="en-US" sz="1800" dirty="0">
                <a:solidFill>
                  <a:srgbClr val="2C2C2C"/>
                </a:solidFill>
                <a:latin typeface="Segoe UI Light"/>
              </a:rPr>
              <a:t>Pin charts, gauges, maps, and images as tiles to Power BI dashboards</a:t>
            </a:r>
          </a:p>
          <a:p>
            <a:pPr marL="142541" defTabSz="913420" fontAlgn="base">
              <a:spcBef>
                <a:spcPts val="1765"/>
              </a:spcBef>
              <a:spcAft>
                <a:spcPct val="0"/>
              </a:spcAft>
              <a:buClr>
                <a:schemeClr val="tx2"/>
              </a:buClr>
              <a:buSzPct val="115000"/>
              <a:defRPr/>
            </a:pPr>
            <a:r>
              <a:rPr lang="en-US" sz="1800" dirty="0">
                <a:ln>
                  <a:solidFill>
                    <a:srgbClr val="FFFFFF">
                      <a:alpha val="0"/>
                    </a:srgbClr>
                  </a:solidFill>
                </a:ln>
                <a:solidFill>
                  <a:srgbClr val="2C2C2C"/>
                </a:solidFill>
                <a:latin typeface="Segoe UI Light"/>
                <a:cs typeface="Segoe UI" pitchFamily="34" charset="0"/>
              </a:rPr>
              <a:t>Drill through to source reports</a:t>
            </a:r>
          </a:p>
          <a:p>
            <a:pPr marL="142541" defTabSz="913420" fontAlgn="base">
              <a:spcBef>
                <a:spcPts val="1765"/>
              </a:spcBef>
              <a:spcAft>
                <a:spcPct val="0"/>
              </a:spcAft>
              <a:buClr>
                <a:schemeClr val="tx2"/>
              </a:buClr>
              <a:buSzPct val="115000"/>
              <a:defRPr/>
            </a:pPr>
            <a:r>
              <a:rPr lang="en-US" sz="1800" dirty="0">
                <a:ln>
                  <a:solidFill>
                    <a:srgbClr val="FFFFFF">
                      <a:alpha val="0"/>
                    </a:srgbClr>
                  </a:solidFill>
                </a:ln>
                <a:solidFill>
                  <a:srgbClr val="2C2C2C"/>
                </a:solidFill>
                <a:latin typeface="Segoe UI Light"/>
                <a:cs typeface="Segoe UI" pitchFamily="34" charset="0"/>
              </a:rPr>
              <a:t>Refresh tiles on a schedule</a:t>
            </a:r>
          </a:p>
        </p:txBody>
      </p:sp>
      <p:pic>
        <p:nvPicPr>
          <p:cNvPr id="20" name="Picture 19"/>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l="12900" t="13009" r="12900" b="14729"/>
          <a:stretch/>
        </p:blipFill>
        <p:spPr>
          <a:xfrm>
            <a:off x="160020" y="2369406"/>
            <a:ext cx="5557834" cy="3383031"/>
          </a:xfrm>
          <a:prstGeom prst="rect">
            <a:avLst/>
          </a:prstGeom>
        </p:spPr>
      </p:pic>
      <p:pic>
        <p:nvPicPr>
          <p:cNvPr id="3" name="Picture 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9845" y="2548890"/>
            <a:ext cx="4630314" cy="2604552"/>
          </a:xfrm>
          <a:prstGeom prst="rect">
            <a:avLst/>
          </a:prstGeom>
        </p:spPr>
      </p:pic>
      <p:sp>
        <p:nvSpPr>
          <p:cNvPr id="2" name="Title 1"/>
          <p:cNvSpPr>
            <a:spLocks noGrp="1"/>
          </p:cNvSpPr>
          <p:nvPr>
            <p:ph type="title"/>
          </p:nvPr>
        </p:nvSpPr>
        <p:spPr/>
        <p:txBody>
          <a:bodyPr/>
          <a:lstStyle/>
          <a:p>
            <a:r>
              <a:rPr lang="en-US"/>
              <a:t>Benefit from on-premises BI assets</a:t>
            </a:r>
            <a:br>
              <a:rPr lang="en-US"/>
            </a:br>
            <a:endParaRPr lang="en-US"/>
          </a:p>
        </p:txBody>
      </p:sp>
    </p:spTree>
    <p:extLst>
      <p:ext uri="{BB962C8B-B14F-4D97-AF65-F5344CB8AC3E}">
        <p14:creationId xmlns:p14="http://schemas.microsoft.com/office/powerpoint/2010/main" val="17925260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9240" y="289512"/>
            <a:ext cx="11655840" cy="1211999"/>
          </a:xfrm>
        </p:spPr>
        <p:txBody>
          <a:bodyPr/>
          <a:lstStyle/>
          <a:p>
            <a:r>
              <a:rPr lang="en-US" sz="4400"/>
              <a:t>Customizable parameter layout</a:t>
            </a:r>
            <a:br>
              <a:rPr lang="en-US"/>
            </a:br>
            <a:r>
              <a:rPr lang="en-US" sz="3200">
                <a:solidFill>
                  <a:schemeClr val="tx2"/>
                </a:solidFill>
              </a:rPr>
              <a:t>Position report parameters the way you want</a:t>
            </a:r>
            <a:endParaRPr lang="en-US">
              <a:solidFill>
                <a:schemeClr val="tx2"/>
              </a:solidFill>
            </a:endParaRPr>
          </a:p>
        </p:txBody>
      </p:sp>
      <p:grpSp>
        <p:nvGrpSpPr>
          <p:cNvPr id="12" name="Group 11"/>
          <p:cNvGrpSpPr/>
          <p:nvPr/>
        </p:nvGrpSpPr>
        <p:grpSpPr>
          <a:xfrm>
            <a:off x="397289" y="1947222"/>
            <a:ext cx="5979616" cy="3850109"/>
            <a:chOff x="397289" y="1947222"/>
            <a:chExt cx="5979616" cy="3850109"/>
          </a:xfrm>
        </p:grpSpPr>
        <p:pic>
          <p:nvPicPr>
            <p:cNvPr id="45" name="Picture 4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7289" y="1947222"/>
              <a:ext cx="5979616" cy="3850109"/>
            </a:xfrm>
            <a:prstGeom prst="rect">
              <a:avLst/>
            </a:prstGeom>
          </p:spPr>
        </p:pic>
        <p:pic>
          <p:nvPicPr>
            <p:cNvPr id="4" name="Picture 3"/>
            <p:cNvPicPr>
              <a:picLocks noChangeAspect="1"/>
            </p:cNvPicPr>
            <p:nvPr/>
          </p:nvPicPr>
          <p:blipFill rotWithShape="1">
            <a:blip r:embed="rId4" cstate="screen">
              <a:extLst>
                <a:ext uri="{28A0092B-C50C-407E-A947-70E740481C1C}">
                  <a14:useLocalDpi xmlns:a14="http://schemas.microsoft.com/office/drawing/2010/main"/>
                </a:ext>
              </a:extLst>
            </a:blip>
            <a:srcRect t="1" b="3030"/>
            <a:stretch/>
          </p:blipFill>
          <p:spPr>
            <a:xfrm>
              <a:off x="602117" y="2185524"/>
              <a:ext cx="4606628" cy="2599632"/>
            </a:xfrm>
            <a:prstGeom prst="rect">
              <a:avLst/>
            </a:prstGeom>
            <a:ln w="6350">
              <a:noFill/>
            </a:ln>
          </p:spPr>
        </p:pic>
      </p:grpSp>
      <p:sp>
        <p:nvSpPr>
          <p:cNvPr id="27" name="Rectangle 26"/>
          <p:cNvSpPr/>
          <p:nvPr/>
        </p:nvSpPr>
        <p:spPr bwMode="auto">
          <a:xfrm>
            <a:off x="6439185" y="2125664"/>
            <a:ext cx="5295615"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8" rIns="91440" bIns="44808" numCol="1" spcCol="0" rtlCol="0" fromWordArt="0" anchor="t" anchorCtr="0" forceAA="0" compatLnSpc="1">
            <a:prstTxWarp prst="textNoShape">
              <a:avLst/>
            </a:prstTxWarp>
            <a:noAutofit/>
          </a:bodyPr>
          <a:lstStyle/>
          <a:p>
            <a:pPr marL="142541" defTabSz="913420" fontAlgn="base">
              <a:spcBef>
                <a:spcPts val="1800"/>
              </a:spcBef>
              <a:buClr>
                <a:srgbClr val="FF8C00"/>
              </a:buClr>
              <a:buSzPct val="115000"/>
            </a:pPr>
            <a:r>
              <a:rPr lang="en-US" sz="2400">
                <a:solidFill>
                  <a:schemeClr val="tx1"/>
                </a:solidFill>
                <a:latin typeface="+mj-lt"/>
              </a:rPr>
              <a:t>Position parameters across more than two columns</a:t>
            </a:r>
          </a:p>
          <a:p>
            <a:pPr marL="142541" defTabSz="913420" fontAlgn="base">
              <a:spcBef>
                <a:spcPts val="1800"/>
              </a:spcBef>
              <a:buClr>
                <a:srgbClr val="FF8C00"/>
              </a:buClr>
              <a:buSzPct val="115000"/>
            </a:pPr>
            <a:r>
              <a:rPr lang="en-US" sz="2400">
                <a:ln>
                  <a:solidFill>
                    <a:srgbClr val="FFFFFF">
                      <a:alpha val="0"/>
                    </a:srgbClr>
                  </a:solidFill>
                </a:ln>
                <a:solidFill>
                  <a:schemeClr val="tx1"/>
                </a:solidFill>
                <a:latin typeface="+mj-lt"/>
                <a:ea typeface="Segoe UI" pitchFamily="34" charset="0"/>
                <a:cs typeface="Segoe UI" pitchFamily="34" charset="0"/>
              </a:rPr>
              <a:t>Choose the position of each parameter</a:t>
            </a:r>
          </a:p>
          <a:p>
            <a:pPr marL="142541" defTabSz="913420" fontAlgn="base">
              <a:spcBef>
                <a:spcPts val="1800"/>
              </a:spcBef>
              <a:buClr>
                <a:srgbClr val="FF8C00"/>
              </a:buClr>
              <a:buSzPct val="115000"/>
            </a:pPr>
            <a:r>
              <a:rPr lang="en-US" sz="2400">
                <a:solidFill>
                  <a:schemeClr val="tx1"/>
                </a:solidFill>
                <a:latin typeface="+mj-lt"/>
              </a:rPr>
              <a:t>Create space between groups of parameters</a:t>
            </a:r>
          </a:p>
        </p:txBody>
      </p:sp>
      <p:grpSp>
        <p:nvGrpSpPr>
          <p:cNvPr id="47" name="Group 46"/>
          <p:cNvGrpSpPr/>
          <p:nvPr/>
        </p:nvGrpSpPr>
        <p:grpSpPr>
          <a:xfrm>
            <a:off x="6168627" y="2223507"/>
            <a:ext cx="311499" cy="311499"/>
            <a:chOff x="7154564" y="2483708"/>
            <a:chExt cx="317745" cy="317745"/>
          </a:xfrm>
        </p:grpSpPr>
        <p:sp>
          <p:nvSpPr>
            <p:cNvPr id="48" name="Oval 47"/>
            <p:cNvSpPr/>
            <p:nvPr/>
          </p:nvSpPr>
          <p:spPr bwMode="auto">
            <a:xfrm>
              <a:off x="7154564" y="2483708"/>
              <a:ext cx="317745" cy="317745"/>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spcBef>
                  <a:spcPct val="0"/>
                </a:spcBef>
                <a:spcAft>
                  <a:spcPct val="0"/>
                </a:spcAft>
                <a:buFont typeface="Wingdings 3" panose="05040102010807070707" pitchFamily="18" charset="2"/>
                <a:buChar char="Æ"/>
              </a:pPr>
              <a:endParaRPr lang="en-US" sz="1765" b="1" err="1">
                <a:solidFill>
                  <a:schemeClr val="tx1"/>
                </a:solidFill>
                <a:latin typeface="+mj-lt"/>
                <a:ea typeface="Segoe UI" pitchFamily="34" charset="0"/>
                <a:cs typeface="Segoe UI" pitchFamily="34" charset="0"/>
              </a:endParaRPr>
            </a:p>
          </p:txBody>
        </p:sp>
        <p:sp>
          <p:nvSpPr>
            <p:cNvPr id="49" name="Right Arrow 10"/>
            <p:cNvSpPr/>
            <p:nvPr/>
          </p:nvSpPr>
          <p:spPr bwMode="auto">
            <a:xfrm>
              <a:off x="7220342" y="2543283"/>
              <a:ext cx="205748" cy="198595"/>
            </a:xfrm>
            <a:prstGeom prst="rightArrow">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spcBef>
                  <a:spcPct val="0"/>
                </a:spcBef>
                <a:spcAft>
                  <a:spcPct val="0"/>
                </a:spcAft>
                <a:buFont typeface="Wingdings 3" panose="05040102010807070707" pitchFamily="18" charset="2"/>
                <a:buChar char="Æ"/>
              </a:pPr>
              <a:endParaRPr lang="en-US" sz="1765" b="1" err="1">
                <a:solidFill>
                  <a:schemeClr val="tx1"/>
                </a:solidFill>
                <a:latin typeface="+mj-lt"/>
                <a:ea typeface="Segoe UI" pitchFamily="34" charset="0"/>
                <a:cs typeface="Segoe UI" pitchFamily="34" charset="0"/>
              </a:endParaRPr>
            </a:p>
          </p:txBody>
        </p:sp>
      </p:grpSp>
      <p:grpSp>
        <p:nvGrpSpPr>
          <p:cNvPr id="53" name="Group 52"/>
          <p:cNvGrpSpPr/>
          <p:nvPr/>
        </p:nvGrpSpPr>
        <p:grpSpPr>
          <a:xfrm>
            <a:off x="6168627" y="3172063"/>
            <a:ext cx="311499" cy="311499"/>
            <a:chOff x="7154564" y="2483708"/>
            <a:chExt cx="317745" cy="317745"/>
          </a:xfrm>
        </p:grpSpPr>
        <p:sp>
          <p:nvSpPr>
            <p:cNvPr id="54" name="Oval 53"/>
            <p:cNvSpPr/>
            <p:nvPr/>
          </p:nvSpPr>
          <p:spPr bwMode="auto">
            <a:xfrm>
              <a:off x="7154564" y="2483708"/>
              <a:ext cx="317745" cy="317745"/>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spcBef>
                  <a:spcPct val="0"/>
                </a:spcBef>
                <a:spcAft>
                  <a:spcPct val="0"/>
                </a:spcAft>
                <a:buFont typeface="Wingdings 3" panose="05040102010807070707" pitchFamily="18" charset="2"/>
                <a:buChar char="Æ"/>
              </a:pPr>
              <a:endParaRPr lang="en-US" sz="1765" b="1" err="1">
                <a:solidFill>
                  <a:schemeClr val="tx1"/>
                </a:solidFill>
                <a:latin typeface="+mj-lt"/>
                <a:ea typeface="Segoe UI" pitchFamily="34" charset="0"/>
                <a:cs typeface="Segoe UI" pitchFamily="34" charset="0"/>
              </a:endParaRPr>
            </a:p>
          </p:txBody>
        </p:sp>
        <p:sp>
          <p:nvSpPr>
            <p:cNvPr id="55" name="Right Arrow 16"/>
            <p:cNvSpPr/>
            <p:nvPr/>
          </p:nvSpPr>
          <p:spPr bwMode="auto">
            <a:xfrm>
              <a:off x="7220342" y="2543283"/>
              <a:ext cx="205748" cy="198595"/>
            </a:xfrm>
            <a:prstGeom prst="rightArrow">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spcBef>
                  <a:spcPct val="0"/>
                </a:spcBef>
                <a:spcAft>
                  <a:spcPct val="0"/>
                </a:spcAft>
                <a:buFont typeface="Wingdings 3" panose="05040102010807070707" pitchFamily="18" charset="2"/>
                <a:buChar char="Æ"/>
              </a:pPr>
              <a:endParaRPr lang="en-US" sz="1765" b="1" err="1">
                <a:solidFill>
                  <a:schemeClr val="tx1"/>
                </a:solidFill>
                <a:latin typeface="+mj-lt"/>
                <a:ea typeface="Segoe UI" pitchFamily="34" charset="0"/>
                <a:cs typeface="Segoe UI" pitchFamily="34" charset="0"/>
              </a:endParaRPr>
            </a:p>
          </p:txBody>
        </p:sp>
      </p:grpSp>
      <p:grpSp>
        <p:nvGrpSpPr>
          <p:cNvPr id="59" name="Group 58"/>
          <p:cNvGrpSpPr/>
          <p:nvPr/>
        </p:nvGrpSpPr>
        <p:grpSpPr>
          <a:xfrm>
            <a:off x="6168627" y="4130560"/>
            <a:ext cx="311499" cy="311499"/>
            <a:chOff x="7154564" y="2483708"/>
            <a:chExt cx="317745" cy="317745"/>
          </a:xfrm>
        </p:grpSpPr>
        <p:sp>
          <p:nvSpPr>
            <p:cNvPr id="60" name="Oval 59"/>
            <p:cNvSpPr/>
            <p:nvPr/>
          </p:nvSpPr>
          <p:spPr bwMode="auto">
            <a:xfrm>
              <a:off x="7154564" y="2483708"/>
              <a:ext cx="317745" cy="317745"/>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spcBef>
                  <a:spcPct val="0"/>
                </a:spcBef>
                <a:spcAft>
                  <a:spcPct val="0"/>
                </a:spcAft>
                <a:buFont typeface="Wingdings 3" panose="05040102010807070707" pitchFamily="18" charset="2"/>
                <a:buChar char="Æ"/>
              </a:pPr>
              <a:endParaRPr lang="en-US" sz="1765" b="1" err="1">
                <a:solidFill>
                  <a:schemeClr val="tx1"/>
                </a:solidFill>
                <a:latin typeface="+mj-lt"/>
                <a:ea typeface="Segoe UI" pitchFamily="34" charset="0"/>
                <a:cs typeface="Segoe UI" pitchFamily="34" charset="0"/>
              </a:endParaRPr>
            </a:p>
          </p:txBody>
        </p:sp>
        <p:sp>
          <p:nvSpPr>
            <p:cNvPr id="61" name="Right Arrow 23"/>
            <p:cNvSpPr/>
            <p:nvPr/>
          </p:nvSpPr>
          <p:spPr bwMode="auto">
            <a:xfrm>
              <a:off x="7220342" y="2543283"/>
              <a:ext cx="205748" cy="198595"/>
            </a:xfrm>
            <a:prstGeom prst="rightArrow">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spcBef>
                  <a:spcPct val="0"/>
                </a:spcBef>
                <a:spcAft>
                  <a:spcPct val="0"/>
                </a:spcAft>
                <a:buFont typeface="Wingdings 3" panose="05040102010807070707" pitchFamily="18" charset="2"/>
                <a:buChar char="Æ"/>
              </a:pPr>
              <a:endParaRPr lang="en-US" sz="1765" b="1" err="1">
                <a:solidFill>
                  <a:schemeClr val="tx1"/>
                </a:solidFill>
                <a:latin typeface="+mj-lt"/>
                <a:ea typeface="Segoe UI" pitchFamily="34" charset="0"/>
                <a:cs typeface="Segoe UI" pitchFamily="34" charset="0"/>
              </a:endParaRPr>
            </a:p>
          </p:txBody>
        </p:sp>
      </p:grpSp>
    </p:spTree>
    <p:extLst>
      <p:ext uri="{BB962C8B-B14F-4D97-AF65-F5344CB8AC3E}">
        <p14:creationId xmlns:p14="http://schemas.microsoft.com/office/powerpoint/2010/main" val="5475415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a:t>Export to PowerPoint</a:t>
            </a:r>
            <a:br>
              <a:rPr lang="en-US" sz="4400"/>
            </a:br>
            <a:r>
              <a:rPr lang="en-US" sz="3200">
                <a:solidFill>
                  <a:schemeClr val="tx2"/>
                </a:solidFill>
              </a:rPr>
              <a:t>Generate presentations from paginated reports</a:t>
            </a:r>
            <a:endParaRPr lang="en-US" sz="4400">
              <a:solidFill>
                <a:schemeClr val="tx2"/>
              </a:solidFill>
            </a:endParaRPr>
          </a:p>
        </p:txBody>
      </p:sp>
      <p:grpSp>
        <p:nvGrpSpPr>
          <p:cNvPr id="7" name="Group 6"/>
          <p:cNvGrpSpPr/>
          <p:nvPr/>
        </p:nvGrpSpPr>
        <p:grpSpPr>
          <a:xfrm>
            <a:off x="397289" y="1947222"/>
            <a:ext cx="5557834" cy="3383031"/>
            <a:chOff x="258262" y="1985544"/>
            <a:chExt cx="5557834" cy="3383031"/>
          </a:xfrm>
        </p:grpSpPr>
        <p:pic>
          <p:nvPicPr>
            <p:cNvPr id="26" name="Picture 2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58262" y="1985544"/>
              <a:ext cx="5557834" cy="3383031"/>
            </a:xfrm>
            <a:prstGeom prst="rect">
              <a:avLst/>
            </a:prstGeom>
          </p:spPr>
        </p:pic>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1755" y="2203334"/>
              <a:ext cx="4661409" cy="2622043"/>
            </a:xfrm>
            <a:prstGeom prst="rect">
              <a:avLst/>
            </a:prstGeom>
          </p:spPr>
        </p:pic>
      </p:grpSp>
      <p:sp>
        <p:nvSpPr>
          <p:cNvPr id="25" name="Rectangle 24"/>
          <p:cNvSpPr/>
          <p:nvPr/>
        </p:nvSpPr>
        <p:spPr bwMode="auto">
          <a:xfrm>
            <a:off x="6439185" y="2125664"/>
            <a:ext cx="5295615"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8" rIns="91440" bIns="44808" numCol="1" spcCol="0" rtlCol="0" fromWordArt="0" anchor="t" anchorCtr="0" forceAA="0" compatLnSpc="1">
            <a:prstTxWarp prst="textNoShape">
              <a:avLst/>
            </a:prstTxWarp>
            <a:noAutofit/>
          </a:bodyPr>
          <a:lstStyle/>
          <a:p>
            <a:pPr marL="142541" defTabSz="913420" fontAlgn="base">
              <a:spcBef>
                <a:spcPts val="1800"/>
              </a:spcBef>
              <a:buClr>
                <a:srgbClr val="FF8C00"/>
              </a:buClr>
              <a:buSzPct val="115000"/>
            </a:pPr>
            <a:r>
              <a:rPr lang="en-US" sz="2400">
                <a:solidFill>
                  <a:schemeClr val="tx1"/>
                </a:solidFill>
                <a:latin typeface="+mj-lt"/>
              </a:rPr>
              <a:t>Generate slides including all report content in seconds</a:t>
            </a:r>
          </a:p>
          <a:p>
            <a:pPr marL="142541" defTabSz="913420" fontAlgn="base">
              <a:spcBef>
                <a:spcPts val="1800"/>
              </a:spcBef>
              <a:buClr>
                <a:srgbClr val="FF8C00"/>
              </a:buClr>
              <a:buSzPct val="115000"/>
            </a:pPr>
            <a:r>
              <a:rPr lang="en-US" sz="2400">
                <a:ln>
                  <a:solidFill>
                    <a:srgbClr val="FFFFFF">
                      <a:alpha val="0"/>
                    </a:srgbClr>
                  </a:solidFill>
                </a:ln>
                <a:solidFill>
                  <a:schemeClr val="tx1"/>
                </a:solidFill>
                <a:latin typeface="+mj-lt"/>
                <a:ea typeface="Segoe UI" pitchFamily="34" charset="0"/>
                <a:cs typeface="Segoe UI" pitchFamily="34" charset="0"/>
              </a:rPr>
              <a:t>Move and resize individual objects</a:t>
            </a:r>
          </a:p>
          <a:p>
            <a:pPr marL="142541" defTabSz="913420" fontAlgn="base">
              <a:spcBef>
                <a:spcPts val="1800"/>
              </a:spcBef>
              <a:buClr>
                <a:srgbClr val="FF8C00"/>
              </a:buClr>
              <a:buSzPct val="115000"/>
            </a:pPr>
            <a:r>
              <a:rPr lang="en-US" sz="2400">
                <a:solidFill>
                  <a:schemeClr val="tx1"/>
                </a:solidFill>
                <a:latin typeface="+mj-lt"/>
              </a:rPr>
              <a:t>Export manually, schedule for email delivery, or generate programmatically</a:t>
            </a:r>
          </a:p>
        </p:txBody>
      </p:sp>
      <p:grpSp>
        <p:nvGrpSpPr>
          <p:cNvPr id="38" name="Group 37"/>
          <p:cNvGrpSpPr/>
          <p:nvPr/>
        </p:nvGrpSpPr>
        <p:grpSpPr>
          <a:xfrm>
            <a:off x="6168627" y="2223507"/>
            <a:ext cx="311499" cy="311499"/>
            <a:chOff x="7154564" y="2483708"/>
            <a:chExt cx="317745" cy="317745"/>
          </a:xfrm>
        </p:grpSpPr>
        <p:sp>
          <p:nvSpPr>
            <p:cNvPr id="39" name="Oval 38"/>
            <p:cNvSpPr/>
            <p:nvPr/>
          </p:nvSpPr>
          <p:spPr bwMode="auto">
            <a:xfrm>
              <a:off x="7154564" y="2483708"/>
              <a:ext cx="317745" cy="317745"/>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spcBef>
                  <a:spcPct val="0"/>
                </a:spcBef>
                <a:spcAft>
                  <a:spcPct val="0"/>
                </a:spcAft>
                <a:buFont typeface="Wingdings 3" panose="05040102010807070707" pitchFamily="18" charset="2"/>
                <a:buChar char="Æ"/>
              </a:pPr>
              <a:endParaRPr lang="en-US" sz="1765" b="1" err="1">
                <a:solidFill>
                  <a:schemeClr val="tx1"/>
                </a:solidFill>
                <a:latin typeface="+mj-lt"/>
                <a:ea typeface="Segoe UI" pitchFamily="34" charset="0"/>
                <a:cs typeface="Segoe UI" pitchFamily="34" charset="0"/>
              </a:endParaRPr>
            </a:p>
          </p:txBody>
        </p:sp>
        <p:sp>
          <p:nvSpPr>
            <p:cNvPr id="40" name="Right Arrow 10"/>
            <p:cNvSpPr/>
            <p:nvPr/>
          </p:nvSpPr>
          <p:spPr bwMode="auto">
            <a:xfrm>
              <a:off x="7220342" y="2543283"/>
              <a:ext cx="205748" cy="198595"/>
            </a:xfrm>
            <a:prstGeom prst="rightArrow">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spcBef>
                  <a:spcPct val="0"/>
                </a:spcBef>
                <a:spcAft>
                  <a:spcPct val="0"/>
                </a:spcAft>
                <a:buFont typeface="Wingdings 3" panose="05040102010807070707" pitchFamily="18" charset="2"/>
                <a:buChar char="Æ"/>
              </a:pPr>
              <a:endParaRPr lang="en-US" sz="1765" b="1" err="1">
                <a:solidFill>
                  <a:schemeClr val="tx1"/>
                </a:solidFill>
                <a:latin typeface="+mj-lt"/>
                <a:ea typeface="Segoe UI" pitchFamily="34" charset="0"/>
                <a:cs typeface="Segoe UI" pitchFamily="34" charset="0"/>
              </a:endParaRPr>
            </a:p>
          </p:txBody>
        </p:sp>
      </p:grpSp>
      <p:grpSp>
        <p:nvGrpSpPr>
          <p:cNvPr id="41" name="Group 40"/>
          <p:cNvGrpSpPr/>
          <p:nvPr/>
        </p:nvGrpSpPr>
        <p:grpSpPr>
          <a:xfrm>
            <a:off x="6168627" y="3159953"/>
            <a:ext cx="311499" cy="311499"/>
            <a:chOff x="7154564" y="2483708"/>
            <a:chExt cx="317745" cy="317745"/>
          </a:xfrm>
        </p:grpSpPr>
        <p:sp>
          <p:nvSpPr>
            <p:cNvPr id="42" name="Oval 41"/>
            <p:cNvSpPr/>
            <p:nvPr/>
          </p:nvSpPr>
          <p:spPr bwMode="auto">
            <a:xfrm>
              <a:off x="7154564" y="2483708"/>
              <a:ext cx="317745" cy="317745"/>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spcBef>
                  <a:spcPct val="0"/>
                </a:spcBef>
                <a:spcAft>
                  <a:spcPct val="0"/>
                </a:spcAft>
                <a:buFont typeface="Wingdings 3" panose="05040102010807070707" pitchFamily="18" charset="2"/>
                <a:buChar char="Æ"/>
              </a:pPr>
              <a:endParaRPr lang="en-US" sz="1765" b="1" err="1">
                <a:solidFill>
                  <a:schemeClr val="tx1"/>
                </a:solidFill>
                <a:latin typeface="+mj-lt"/>
                <a:ea typeface="Segoe UI" pitchFamily="34" charset="0"/>
                <a:cs typeface="Segoe UI" pitchFamily="34" charset="0"/>
              </a:endParaRPr>
            </a:p>
          </p:txBody>
        </p:sp>
        <p:sp>
          <p:nvSpPr>
            <p:cNvPr id="43" name="Right Arrow 13"/>
            <p:cNvSpPr/>
            <p:nvPr/>
          </p:nvSpPr>
          <p:spPr bwMode="auto">
            <a:xfrm>
              <a:off x="7220342" y="2543283"/>
              <a:ext cx="205748" cy="198595"/>
            </a:xfrm>
            <a:prstGeom prst="rightArrow">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spcBef>
                  <a:spcPct val="0"/>
                </a:spcBef>
                <a:spcAft>
                  <a:spcPct val="0"/>
                </a:spcAft>
                <a:buFont typeface="Wingdings 3" panose="05040102010807070707" pitchFamily="18" charset="2"/>
                <a:buChar char="Æ"/>
              </a:pPr>
              <a:endParaRPr lang="en-US" sz="1765" b="1" err="1">
                <a:solidFill>
                  <a:schemeClr val="tx1"/>
                </a:solidFill>
                <a:latin typeface="+mj-lt"/>
                <a:ea typeface="Segoe UI" pitchFamily="34" charset="0"/>
                <a:cs typeface="Segoe UI" pitchFamily="34" charset="0"/>
              </a:endParaRPr>
            </a:p>
          </p:txBody>
        </p:sp>
      </p:grpSp>
      <p:grpSp>
        <p:nvGrpSpPr>
          <p:cNvPr id="47" name="Group 46"/>
          <p:cNvGrpSpPr/>
          <p:nvPr/>
        </p:nvGrpSpPr>
        <p:grpSpPr>
          <a:xfrm>
            <a:off x="6168627" y="3788245"/>
            <a:ext cx="311499" cy="311499"/>
            <a:chOff x="7154564" y="2483708"/>
            <a:chExt cx="317745" cy="317745"/>
          </a:xfrm>
        </p:grpSpPr>
        <p:sp>
          <p:nvSpPr>
            <p:cNvPr id="48" name="Oval 47"/>
            <p:cNvSpPr/>
            <p:nvPr/>
          </p:nvSpPr>
          <p:spPr bwMode="auto">
            <a:xfrm>
              <a:off x="7154564" y="2483708"/>
              <a:ext cx="317745" cy="317745"/>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spcBef>
                  <a:spcPct val="0"/>
                </a:spcBef>
                <a:spcAft>
                  <a:spcPct val="0"/>
                </a:spcAft>
                <a:buFont typeface="Wingdings 3" panose="05040102010807070707" pitchFamily="18" charset="2"/>
                <a:buChar char="Æ"/>
              </a:pPr>
              <a:endParaRPr lang="en-US" sz="1765" b="1" err="1">
                <a:solidFill>
                  <a:schemeClr val="tx1"/>
                </a:solidFill>
                <a:latin typeface="+mj-lt"/>
                <a:ea typeface="Segoe UI" pitchFamily="34" charset="0"/>
                <a:cs typeface="Segoe UI" pitchFamily="34" charset="0"/>
              </a:endParaRPr>
            </a:p>
          </p:txBody>
        </p:sp>
        <p:sp>
          <p:nvSpPr>
            <p:cNvPr id="49" name="Right Arrow 20"/>
            <p:cNvSpPr/>
            <p:nvPr/>
          </p:nvSpPr>
          <p:spPr bwMode="auto">
            <a:xfrm>
              <a:off x="7220342" y="2543283"/>
              <a:ext cx="205748" cy="198595"/>
            </a:xfrm>
            <a:prstGeom prst="rightArrow">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spcBef>
                  <a:spcPct val="0"/>
                </a:spcBef>
                <a:spcAft>
                  <a:spcPct val="0"/>
                </a:spcAft>
                <a:buFont typeface="Wingdings 3" panose="05040102010807070707" pitchFamily="18" charset="2"/>
                <a:buChar char="Æ"/>
              </a:pPr>
              <a:endParaRPr lang="en-US" sz="1765" b="1" err="1">
                <a:solidFill>
                  <a:schemeClr val="tx1"/>
                </a:solidFill>
                <a:latin typeface="+mj-lt"/>
                <a:ea typeface="Segoe UI" pitchFamily="34" charset="0"/>
                <a:cs typeface="Segoe UI" pitchFamily="34" charset="0"/>
              </a:endParaRPr>
            </a:p>
          </p:txBody>
        </p:sp>
      </p:grpSp>
    </p:spTree>
    <p:extLst>
      <p:ext uri="{BB962C8B-B14F-4D97-AF65-F5344CB8AC3E}">
        <p14:creationId xmlns:p14="http://schemas.microsoft.com/office/powerpoint/2010/main" val="1548858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Power BI Report Server</a:t>
            </a:r>
            <a:br>
              <a:rPr lang="en-US" dirty="0"/>
            </a:br>
            <a:r>
              <a:rPr lang="en-US" dirty="0"/>
              <a:t>Technical overview</a:t>
            </a:r>
            <a:br>
              <a:rPr lang="en-US" dirty="0"/>
            </a:br>
            <a:endParaRPr lang="en-US" dirty="0"/>
          </a:p>
        </p:txBody>
      </p:sp>
      <p:sp>
        <p:nvSpPr>
          <p:cNvPr id="7" name="Text Placeholder 6"/>
          <p:cNvSpPr>
            <a:spLocks noGrp="1"/>
          </p:cNvSpPr>
          <p:nvPr>
            <p:ph type="body" sz="quarter" idx="14"/>
          </p:nvPr>
        </p:nvSpPr>
        <p:spPr>
          <a:xfrm>
            <a:off x="267683" y="3877276"/>
            <a:ext cx="6276531" cy="1090555"/>
          </a:xfrm>
        </p:spPr>
        <p:txBody>
          <a:bodyPr/>
          <a:lstStyle/>
          <a:p>
            <a:r>
              <a:rPr lang="en-US" dirty="0"/>
              <a:t>David Moss, MVP Data Platform</a:t>
            </a:r>
          </a:p>
          <a:p>
            <a:r>
              <a:rPr lang="en-US" dirty="0"/>
              <a:t>@</a:t>
            </a:r>
            <a:r>
              <a:rPr lang="en-US" dirty="0" err="1"/>
              <a:t>wottabyte</a:t>
            </a:r>
            <a:endParaRPr lang="en-US" dirty="0"/>
          </a:p>
        </p:txBody>
      </p:sp>
    </p:spTree>
    <p:extLst>
      <p:ext uri="{BB962C8B-B14F-4D97-AF65-F5344CB8AC3E}">
        <p14:creationId xmlns:p14="http://schemas.microsoft.com/office/powerpoint/2010/main" val="4237075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7289" y="1947222"/>
            <a:ext cx="5979616" cy="3850109"/>
          </a:xfrm>
          <a:prstGeom prst="rect">
            <a:avLst/>
          </a:prstGeom>
        </p:spPr>
      </p:pic>
      <p:grpSp>
        <p:nvGrpSpPr>
          <p:cNvPr id="10" name="Group 9"/>
          <p:cNvGrpSpPr/>
          <p:nvPr/>
        </p:nvGrpSpPr>
        <p:grpSpPr>
          <a:xfrm>
            <a:off x="565709" y="5795036"/>
            <a:ext cx="1104540" cy="296472"/>
            <a:chOff x="455215" y="4028851"/>
            <a:chExt cx="1669857" cy="448212"/>
          </a:xfrm>
        </p:grpSpPr>
        <p:grpSp>
          <p:nvGrpSpPr>
            <p:cNvPr id="25" name="Group 24"/>
            <p:cNvGrpSpPr>
              <a:grpSpLocks noChangeAspect="1"/>
            </p:cNvGrpSpPr>
            <p:nvPr/>
          </p:nvGrpSpPr>
          <p:grpSpPr>
            <a:xfrm>
              <a:off x="455215" y="4028851"/>
              <a:ext cx="438835" cy="448212"/>
              <a:chOff x="9127779" y="3921209"/>
              <a:chExt cx="358108" cy="365760"/>
            </a:xfrm>
            <a:solidFill>
              <a:srgbClr val="00BCF2"/>
            </a:solidFill>
          </p:grpSpPr>
          <p:sp>
            <p:nvSpPr>
              <p:cNvPr id="27" name="Freeform 31"/>
              <p:cNvSpPr>
                <a:spLocks/>
              </p:cNvSpPr>
              <p:nvPr/>
            </p:nvSpPr>
            <p:spPr bwMode="auto">
              <a:xfrm>
                <a:off x="9286173" y="3921209"/>
                <a:ext cx="199714" cy="174846"/>
              </a:xfrm>
              <a:custGeom>
                <a:avLst/>
                <a:gdLst>
                  <a:gd name="T0" fmla="*/ 522 w 522"/>
                  <a:gd name="T1" fmla="*/ 457 h 457"/>
                  <a:gd name="T2" fmla="*/ 522 w 522"/>
                  <a:gd name="T3" fmla="*/ 0 h 457"/>
                  <a:gd name="T4" fmla="*/ 0 w 522"/>
                  <a:gd name="T5" fmla="*/ 78 h 457"/>
                  <a:gd name="T6" fmla="*/ 0 w 522"/>
                  <a:gd name="T7" fmla="*/ 457 h 457"/>
                  <a:gd name="T8" fmla="*/ 522 w 522"/>
                  <a:gd name="T9" fmla="*/ 457 h 457"/>
                </a:gdLst>
                <a:ahLst/>
                <a:cxnLst>
                  <a:cxn ang="0">
                    <a:pos x="T0" y="T1"/>
                  </a:cxn>
                  <a:cxn ang="0">
                    <a:pos x="T2" y="T3"/>
                  </a:cxn>
                  <a:cxn ang="0">
                    <a:pos x="T4" y="T5"/>
                  </a:cxn>
                  <a:cxn ang="0">
                    <a:pos x="T6" y="T7"/>
                  </a:cxn>
                  <a:cxn ang="0">
                    <a:pos x="T8" y="T9"/>
                  </a:cxn>
                </a:cxnLst>
                <a:rect l="0" t="0" r="r" b="b"/>
                <a:pathLst>
                  <a:path w="522" h="457">
                    <a:moveTo>
                      <a:pt x="522" y="457"/>
                    </a:moveTo>
                    <a:lnTo>
                      <a:pt x="522" y="0"/>
                    </a:lnTo>
                    <a:lnTo>
                      <a:pt x="0" y="78"/>
                    </a:lnTo>
                    <a:lnTo>
                      <a:pt x="0" y="457"/>
                    </a:lnTo>
                    <a:lnTo>
                      <a:pt x="522" y="457"/>
                    </a:lnTo>
                    <a:close/>
                  </a:path>
                </a:pathLst>
              </a:custGeom>
              <a:grpFill/>
              <a:ln>
                <a:noFill/>
              </a:ln>
            </p:spPr>
            <p:txBody>
              <a:bodyPr vert="horz" wrap="square" lIns="87880" tIns="0" rIns="0" bIns="0" numCol="1" anchor="t" anchorCtr="0" compatLnSpc="1">
                <a:prstTxWarp prst="textNoShape">
                  <a:avLst/>
                </a:prstTxWarp>
              </a:bodyPr>
              <a:lstStyle/>
              <a:p>
                <a:pPr defTabSz="913505" fontAlgn="base">
                  <a:spcBef>
                    <a:spcPct val="0"/>
                  </a:spcBef>
                  <a:spcAft>
                    <a:spcPct val="0"/>
                  </a:spcAft>
                  <a:defRPr/>
                </a:pPr>
                <a:endParaRPr lang="en-US" sz="1400">
                  <a:ea typeface="MS PGothic" charset="0"/>
                </a:endParaRPr>
              </a:p>
            </p:txBody>
          </p:sp>
          <p:sp>
            <p:nvSpPr>
              <p:cNvPr id="28" name="Freeform 32"/>
              <p:cNvSpPr>
                <a:spLocks/>
              </p:cNvSpPr>
              <p:nvPr/>
            </p:nvSpPr>
            <p:spPr bwMode="auto">
              <a:xfrm>
                <a:off x="9127779" y="3953730"/>
                <a:ext cx="145003" cy="142325"/>
              </a:xfrm>
              <a:custGeom>
                <a:avLst/>
                <a:gdLst>
                  <a:gd name="T0" fmla="*/ 379 w 379"/>
                  <a:gd name="T1" fmla="*/ 0 h 372"/>
                  <a:gd name="T2" fmla="*/ 0 w 379"/>
                  <a:gd name="T3" fmla="*/ 50 h 372"/>
                  <a:gd name="T4" fmla="*/ 0 w 379"/>
                  <a:gd name="T5" fmla="*/ 372 h 372"/>
                  <a:gd name="T6" fmla="*/ 379 w 379"/>
                  <a:gd name="T7" fmla="*/ 372 h 372"/>
                  <a:gd name="T8" fmla="*/ 379 w 379"/>
                  <a:gd name="T9" fmla="*/ 0 h 372"/>
                </a:gdLst>
                <a:ahLst/>
                <a:cxnLst>
                  <a:cxn ang="0">
                    <a:pos x="T0" y="T1"/>
                  </a:cxn>
                  <a:cxn ang="0">
                    <a:pos x="T2" y="T3"/>
                  </a:cxn>
                  <a:cxn ang="0">
                    <a:pos x="T4" y="T5"/>
                  </a:cxn>
                  <a:cxn ang="0">
                    <a:pos x="T6" y="T7"/>
                  </a:cxn>
                  <a:cxn ang="0">
                    <a:pos x="T8" y="T9"/>
                  </a:cxn>
                </a:cxnLst>
                <a:rect l="0" t="0" r="r" b="b"/>
                <a:pathLst>
                  <a:path w="379" h="372">
                    <a:moveTo>
                      <a:pt x="379" y="0"/>
                    </a:moveTo>
                    <a:lnTo>
                      <a:pt x="0" y="50"/>
                    </a:lnTo>
                    <a:lnTo>
                      <a:pt x="0" y="372"/>
                    </a:lnTo>
                    <a:lnTo>
                      <a:pt x="379" y="372"/>
                    </a:lnTo>
                    <a:lnTo>
                      <a:pt x="379" y="0"/>
                    </a:lnTo>
                    <a:close/>
                  </a:path>
                </a:pathLst>
              </a:custGeom>
              <a:grpFill/>
              <a:ln>
                <a:noFill/>
              </a:ln>
            </p:spPr>
            <p:txBody>
              <a:bodyPr vert="horz" wrap="square" lIns="87880" tIns="0" rIns="0" bIns="0" numCol="1" anchor="t" anchorCtr="0" compatLnSpc="1">
                <a:prstTxWarp prst="textNoShape">
                  <a:avLst/>
                </a:prstTxWarp>
              </a:bodyPr>
              <a:lstStyle/>
              <a:p>
                <a:pPr defTabSz="913505" fontAlgn="base">
                  <a:spcBef>
                    <a:spcPct val="0"/>
                  </a:spcBef>
                  <a:spcAft>
                    <a:spcPct val="0"/>
                  </a:spcAft>
                  <a:defRPr/>
                </a:pPr>
                <a:endParaRPr lang="en-US" sz="1400">
                  <a:ea typeface="MS PGothic" charset="0"/>
                </a:endParaRPr>
              </a:p>
            </p:txBody>
          </p:sp>
          <p:sp>
            <p:nvSpPr>
              <p:cNvPr id="29" name="Freeform 33"/>
              <p:cNvSpPr>
                <a:spLocks/>
              </p:cNvSpPr>
              <p:nvPr/>
            </p:nvSpPr>
            <p:spPr bwMode="auto">
              <a:xfrm>
                <a:off x="9127779" y="4109442"/>
                <a:ext cx="145003" cy="144621"/>
              </a:xfrm>
              <a:custGeom>
                <a:avLst/>
                <a:gdLst>
                  <a:gd name="T0" fmla="*/ 0 w 379"/>
                  <a:gd name="T1" fmla="*/ 0 h 378"/>
                  <a:gd name="T2" fmla="*/ 0 w 379"/>
                  <a:gd name="T3" fmla="*/ 321 h 378"/>
                  <a:gd name="T4" fmla="*/ 379 w 379"/>
                  <a:gd name="T5" fmla="*/ 378 h 378"/>
                  <a:gd name="T6" fmla="*/ 379 w 379"/>
                  <a:gd name="T7" fmla="*/ 0 h 378"/>
                  <a:gd name="T8" fmla="*/ 0 w 379"/>
                  <a:gd name="T9" fmla="*/ 0 h 378"/>
                </a:gdLst>
                <a:ahLst/>
                <a:cxnLst>
                  <a:cxn ang="0">
                    <a:pos x="T0" y="T1"/>
                  </a:cxn>
                  <a:cxn ang="0">
                    <a:pos x="T2" y="T3"/>
                  </a:cxn>
                  <a:cxn ang="0">
                    <a:pos x="T4" y="T5"/>
                  </a:cxn>
                  <a:cxn ang="0">
                    <a:pos x="T6" y="T7"/>
                  </a:cxn>
                  <a:cxn ang="0">
                    <a:pos x="T8" y="T9"/>
                  </a:cxn>
                </a:cxnLst>
                <a:rect l="0" t="0" r="r" b="b"/>
                <a:pathLst>
                  <a:path w="379" h="378">
                    <a:moveTo>
                      <a:pt x="0" y="0"/>
                    </a:moveTo>
                    <a:lnTo>
                      <a:pt x="0" y="321"/>
                    </a:lnTo>
                    <a:lnTo>
                      <a:pt x="379" y="378"/>
                    </a:lnTo>
                    <a:lnTo>
                      <a:pt x="379" y="0"/>
                    </a:lnTo>
                    <a:lnTo>
                      <a:pt x="0" y="0"/>
                    </a:lnTo>
                    <a:close/>
                  </a:path>
                </a:pathLst>
              </a:custGeom>
              <a:grpFill/>
              <a:ln>
                <a:noFill/>
              </a:ln>
            </p:spPr>
            <p:txBody>
              <a:bodyPr vert="horz" wrap="square" lIns="87880" tIns="0" rIns="0" bIns="0" numCol="1" anchor="t" anchorCtr="0" compatLnSpc="1">
                <a:prstTxWarp prst="textNoShape">
                  <a:avLst/>
                </a:prstTxWarp>
              </a:bodyPr>
              <a:lstStyle/>
              <a:p>
                <a:pPr defTabSz="913505" fontAlgn="base">
                  <a:spcBef>
                    <a:spcPct val="0"/>
                  </a:spcBef>
                  <a:spcAft>
                    <a:spcPct val="0"/>
                  </a:spcAft>
                  <a:defRPr/>
                </a:pPr>
                <a:endParaRPr lang="en-US" sz="1400">
                  <a:ea typeface="MS PGothic" charset="0"/>
                </a:endParaRPr>
              </a:p>
            </p:txBody>
          </p:sp>
          <p:sp>
            <p:nvSpPr>
              <p:cNvPr id="30" name="Freeform 34"/>
              <p:cNvSpPr>
                <a:spLocks/>
              </p:cNvSpPr>
              <p:nvPr/>
            </p:nvSpPr>
            <p:spPr bwMode="auto">
              <a:xfrm>
                <a:off x="9286173" y="4109445"/>
                <a:ext cx="199714" cy="177524"/>
              </a:xfrm>
              <a:custGeom>
                <a:avLst/>
                <a:gdLst>
                  <a:gd name="T0" fmla="*/ 0 w 522"/>
                  <a:gd name="T1" fmla="*/ 385 h 464"/>
                  <a:gd name="T2" fmla="*/ 522 w 522"/>
                  <a:gd name="T3" fmla="*/ 464 h 464"/>
                  <a:gd name="T4" fmla="*/ 522 w 522"/>
                  <a:gd name="T5" fmla="*/ 0 h 464"/>
                  <a:gd name="T6" fmla="*/ 0 w 522"/>
                  <a:gd name="T7" fmla="*/ 0 h 464"/>
                  <a:gd name="T8" fmla="*/ 0 w 522"/>
                  <a:gd name="T9" fmla="*/ 385 h 464"/>
                </a:gdLst>
                <a:ahLst/>
                <a:cxnLst>
                  <a:cxn ang="0">
                    <a:pos x="T0" y="T1"/>
                  </a:cxn>
                  <a:cxn ang="0">
                    <a:pos x="T2" y="T3"/>
                  </a:cxn>
                  <a:cxn ang="0">
                    <a:pos x="T4" y="T5"/>
                  </a:cxn>
                  <a:cxn ang="0">
                    <a:pos x="T6" y="T7"/>
                  </a:cxn>
                  <a:cxn ang="0">
                    <a:pos x="T8" y="T9"/>
                  </a:cxn>
                </a:cxnLst>
                <a:rect l="0" t="0" r="r" b="b"/>
                <a:pathLst>
                  <a:path w="522" h="464">
                    <a:moveTo>
                      <a:pt x="0" y="385"/>
                    </a:moveTo>
                    <a:lnTo>
                      <a:pt x="522" y="464"/>
                    </a:lnTo>
                    <a:lnTo>
                      <a:pt x="522" y="0"/>
                    </a:lnTo>
                    <a:lnTo>
                      <a:pt x="0" y="0"/>
                    </a:lnTo>
                    <a:lnTo>
                      <a:pt x="0" y="385"/>
                    </a:lnTo>
                    <a:close/>
                  </a:path>
                </a:pathLst>
              </a:custGeom>
              <a:grpFill/>
              <a:ln>
                <a:noFill/>
              </a:ln>
            </p:spPr>
            <p:txBody>
              <a:bodyPr vert="horz" wrap="square" lIns="87880" tIns="0" rIns="0" bIns="0" numCol="1" anchor="t" anchorCtr="0" compatLnSpc="1">
                <a:prstTxWarp prst="textNoShape">
                  <a:avLst/>
                </a:prstTxWarp>
              </a:bodyPr>
              <a:lstStyle/>
              <a:p>
                <a:pPr defTabSz="913505" fontAlgn="base">
                  <a:spcBef>
                    <a:spcPct val="0"/>
                  </a:spcBef>
                  <a:spcAft>
                    <a:spcPct val="0"/>
                  </a:spcAft>
                  <a:defRPr/>
                </a:pPr>
                <a:endParaRPr lang="en-US" sz="1400">
                  <a:ea typeface="MS PGothic" charset="0"/>
                </a:endParaRPr>
              </a:p>
            </p:txBody>
          </p:sp>
        </p:grpSp>
        <p:sp>
          <p:nvSpPr>
            <p:cNvPr id="26" name="TextBox 25"/>
            <p:cNvSpPr txBox="1"/>
            <p:nvPr/>
          </p:nvSpPr>
          <p:spPr>
            <a:xfrm>
              <a:off x="908556" y="4157932"/>
              <a:ext cx="1216516" cy="293140"/>
            </a:xfrm>
            <a:prstGeom prst="rect">
              <a:avLst/>
            </a:prstGeom>
            <a:noFill/>
            <a:ln>
              <a:noFill/>
            </a:ln>
          </p:spPr>
          <p:txBody>
            <a:bodyPr wrap="square" lIns="26893" tIns="0" rIns="0" bIns="0" rtlCol="0">
              <a:spAutoFit/>
            </a:bodyPr>
            <a:lstStyle/>
            <a:p>
              <a:pPr defTabSz="913505" fontAlgn="base">
                <a:lnSpc>
                  <a:spcPct val="90000"/>
                </a:lnSpc>
                <a:spcBef>
                  <a:spcPct val="0"/>
                </a:spcBef>
                <a:spcAft>
                  <a:spcPts val="576"/>
                </a:spcAft>
                <a:defRPr/>
              </a:pPr>
              <a:r>
                <a:rPr lang="en-US" sz="1400">
                  <a:ea typeface="MS PGothic" charset="0"/>
                  <a:cs typeface="Segoe UI" panose="020B0502040204020203" pitchFamily="34" charset="0"/>
                </a:rPr>
                <a:t>Windows</a:t>
              </a:r>
            </a:p>
          </p:txBody>
        </p:sp>
      </p:grpSp>
      <p:grpSp>
        <p:nvGrpSpPr>
          <p:cNvPr id="12" name="Group 11"/>
          <p:cNvGrpSpPr/>
          <p:nvPr/>
        </p:nvGrpSpPr>
        <p:grpSpPr>
          <a:xfrm>
            <a:off x="4766856" y="5767097"/>
            <a:ext cx="956082" cy="352350"/>
            <a:chOff x="6582876" y="3986613"/>
            <a:chExt cx="1445417" cy="532689"/>
          </a:xfrm>
        </p:grpSpPr>
        <p:pic>
          <p:nvPicPr>
            <p:cNvPr id="23" name="Picture 2" descr="http://www.w3.org/html/logo/downloads/HTML5_Badge_51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582876" y="3986613"/>
              <a:ext cx="532689" cy="532689"/>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7083141" y="4157931"/>
              <a:ext cx="945152" cy="293140"/>
            </a:xfrm>
            <a:prstGeom prst="rect">
              <a:avLst/>
            </a:prstGeom>
            <a:noFill/>
            <a:ln>
              <a:noFill/>
            </a:ln>
          </p:spPr>
          <p:txBody>
            <a:bodyPr wrap="square" lIns="26893" tIns="0" rIns="0" bIns="0" rtlCol="0">
              <a:spAutoFit/>
            </a:bodyPr>
            <a:lstStyle/>
            <a:p>
              <a:pPr defTabSz="913505" fontAlgn="base">
                <a:lnSpc>
                  <a:spcPct val="90000"/>
                </a:lnSpc>
                <a:spcBef>
                  <a:spcPct val="0"/>
                </a:spcBef>
                <a:spcAft>
                  <a:spcPts val="576"/>
                </a:spcAft>
                <a:defRPr/>
              </a:pPr>
              <a:r>
                <a:rPr lang="en-US" sz="1400">
                  <a:ea typeface="MS PGothic" charset="0"/>
                  <a:cs typeface="Segoe UI" panose="020B0502040204020203" pitchFamily="34" charset="0"/>
                </a:rPr>
                <a:t>HTML5</a:t>
              </a:r>
            </a:p>
          </p:txBody>
        </p:sp>
      </p:grpSp>
      <p:grpSp>
        <p:nvGrpSpPr>
          <p:cNvPr id="13" name="Group 12"/>
          <p:cNvGrpSpPr/>
          <p:nvPr/>
        </p:nvGrpSpPr>
        <p:grpSpPr>
          <a:xfrm>
            <a:off x="2141843" y="5795036"/>
            <a:ext cx="682980" cy="296472"/>
            <a:chOff x="2516772" y="4013611"/>
            <a:chExt cx="1032540" cy="448212"/>
          </a:xfrm>
        </p:grpSpPr>
        <p:sp>
          <p:nvSpPr>
            <p:cNvPr id="21" name="Freeform 5"/>
            <p:cNvSpPr>
              <a:spLocks noChangeAspect="1" noEditPoints="1"/>
            </p:cNvSpPr>
            <p:nvPr/>
          </p:nvSpPr>
          <p:spPr bwMode="auto">
            <a:xfrm>
              <a:off x="2516772" y="4013611"/>
              <a:ext cx="397890" cy="448212"/>
            </a:xfrm>
            <a:custGeom>
              <a:avLst/>
              <a:gdLst>
                <a:gd name="T0" fmla="*/ 208 w 215"/>
                <a:gd name="T1" fmla="*/ 81 h 242"/>
                <a:gd name="T2" fmla="*/ 161 w 215"/>
                <a:gd name="T3" fmla="*/ 57 h 242"/>
                <a:gd name="T4" fmla="*/ 115 w 215"/>
                <a:gd name="T5" fmla="*/ 67 h 242"/>
                <a:gd name="T6" fmla="*/ 69 w 215"/>
                <a:gd name="T7" fmla="*/ 57 h 242"/>
                <a:gd name="T8" fmla="*/ 18 w 215"/>
                <a:gd name="T9" fmla="*/ 87 h 242"/>
                <a:gd name="T10" fmla="*/ 32 w 215"/>
                <a:gd name="T11" fmla="*/ 209 h 242"/>
                <a:gd name="T12" fmla="*/ 73 w 215"/>
                <a:gd name="T13" fmla="*/ 242 h 242"/>
                <a:gd name="T14" fmla="*/ 115 w 215"/>
                <a:gd name="T15" fmla="*/ 232 h 242"/>
                <a:gd name="T16" fmla="*/ 157 w 215"/>
                <a:gd name="T17" fmla="*/ 242 h 242"/>
                <a:gd name="T18" fmla="*/ 199 w 215"/>
                <a:gd name="T19" fmla="*/ 207 h 242"/>
                <a:gd name="T20" fmla="*/ 215 w 215"/>
                <a:gd name="T21" fmla="*/ 178 h 242"/>
                <a:gd name="T22" fmla="*/ 208 w 215"/>
                <a:gd name="T23" fmla="*/ 81 h 242"/>
                <a:gd name="T24" fmla="*/ 145 w 215"/>
                <a:gd name="T25" fmla="*/ 39 h 242"/>
                <a:gd name="T26" fmla="*/ 157 w 215"/>
                <a:gd name="T27" fmla="*/ 0 h 242"/>
                <a:gd name="T28" fmla="*/ 120 w 215"/>
                <a:gd name="T29" fmla="*/ 20 h 242"/>
                <a:gd name="T30" fmla="*/ 107 w 215"/>
                <a:gd name="T31" fmla="*/ 58 h 242"/>
                <a:gd name="T32" fmla="*/ 145 w 215"/>
                <a:gd name="T33" fmla="*/ 39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242">
                  <a:moveTo>
                    <a:pt x="208" y="81"/>
                  </a:moveTo>
                  <a:cubicBezTo>
                    <a:pt x="195" y="66"/>
                    <a:pt x="178" y="57"/>
                    <a:pt x="161" y="57"/>
                  </a:cubicBezTo>
                  <a:cubicBezTo>
                    <a:pt x="139" y="57"/>
                    <a:pt x="130" y="67"/>
                    <a:pt x="115" y="67"/>
                  </a:cubicBezTo>
                  <a:cubicBezTo>
                    <a:pt x="99" y="67"/>
                    <a:pt x="88" y="57"/>
                    <a:pt x="69" y="57"/>
                  </a:cubicBezTo>
                  <a:cubicBezTo>
                    <a:pt x="50" y="57"/>
                    <a:pt x="30" y="68"/>
                    <a:pt x="18" y="87"/>
                  </a:cubicBezTo>
                  <a:cubicBezTo>
                    <a:pt x="0" y="115"/>
                    <a:pt x="3" y="166"/>
                    <a:pt x="32" y="209"/>
                  </a:cubicBezTo>
                  <a:cubicBezTo>
                    <a:pt x="42" y="225"/>
                    <a:pt x="56" y="242"/>
                    <a:pt x="73" y="242"/>
                  </a:cubicBezTo>
                  <a:cubicBezTo>
                    <a:pt x="89" y="242"/>
                    <a:pt x="94" y="232"/>
                    <a:pt x="115" y="232"/>
                  </a:cubicBezTo>
                  <a:cubicBezTo>
                    <a:pt x="137" y="232"/>
                    <a:pt x="141" y="242"/>
                    <a:pt x="157" y="242"/>
                  </a:cubicBezTo>
                  <a:cubicBezTo>
                    <a:pt x="175" y="242"/>
                    <a:pt x="189" y="223"/>
                    <a:pt x="199" y="207"/>
                  </a:cubicBezTo>
                  <a:cubicBezTo>
                    <a:pt x="206" y="196"/>
                    <a:pt x="209" y="190"/>
                    <a:pt x="215" y="178"/>
                  </a:cubicBezTo>
                  <a:cubicBezTo>
                    <a:pt x="174" y="162"/>
                    <a:pt x="167" y="104"/>
                    <a:pt x="208" y="81"/>
                  </a:cubicBezTo>
                  <a:close/>
                  <a:moveTo>
                    <a:pt x="145" y="39"/>
                  </a:moveTo>
                  <a:cubicBezTo>
                    <a:pt x="153" y="29"/>
                    <a:pt x="159" y="15"/>
                    <a:pt x="157" y="0"/>
                  </a:cubicBezTo>
                  <a:cubicBezTo>
                    <a:pt x="144" y="1"/>
                    <a:pt x="128" y="9"/>
                    <a:pt x="120" y="20"/>
                  </a:cubicBezTo>
                  <a:cubicBezTo>
                    <a:pt x="111" y="30"/>
                    <a:pt x="105" y="44"/>
                    <a:pt x="107" y="58"/>
                  </a:cubicBezTo>
                  <a:cubicBezTo>
                    <a:pt x="122" y="59"/>
                    <a:pt x="136" y="50"/>
                    <a:pt x="145" y="39"/>
                  </a:cubicBezTo>
                  <a:close/>
                </a:path>
              </a:pathLst>
            </a:custGeom>
            <a:solidFill>
              <a:schemeClr val="bg1">
                <a:lumMod val="50000"/>
              </a:schemeClr>
            </a:solidFill>
            <a:ln>
              <a:noFill/>
            </a:ln>
          </p:spPr>
          <p:txBody>
            <a:bodyPr vert="horz" wrap="square" lIns="87880" tIns="0" rIns="0" bIns="0" numCol="1" anchor="t" anchorCtr="0" compatLnSpc="1">
              <a:prstTxWarp prst="textNoShape">
                <a:avLst/>
              </a:prstTxWarp>
            </a:bodyPr>
            <a:lstStyle/>
            <a:p>
              <a:pPr defTabSz="913505" fontAlgn="base">
                <a:spcBef>
                  <a:spcPct val="0"/>
                </a:spcBef>
                <a:spcAft>
                  <a:spcPct val="0"/>
                </a:spcAft>
                <a:defRPr/>
              </a:pPr>
              <a:endParaRPr lang="en-US" sz="1200">
                <a:ea typeface="MS PGothic" charset="0"/>
              </a:endParaRPr>
            </a:p>
          </p:txBody>
        </p:sp>
        <p:sp>
          <p:nvSpPr>
            <p:cNvPr id="22" name="TextBox 21"/>
            <p:cNvSpPr txBox="1"/>
            <p:nvPr/>
          </p:nvSpPr>
          <p:spPr>
            <a:xfrm>
              <a:off x="2949635" y="4157932"/>
              <a:ext cx="599677" cy="251263"/>
            </a:xfrm>
            <a:prstGeom prst="rect">
              <a:avLst/>
            </a:prstGeom>
            <a:noFill/>
            <a:ln>
              <a:noFill/>
            </a:ln>
          </p:spPr>
          <p:txBody>
            <a:bodyPr wrap="square" lIns="26893" tIns="0" rIns="0" bIns="0" rtlCol="0">
              <a:spAutoFit/>
            </a:bodyPr>
            <a:lstStyle/>
            <a:p>
              <a:pPr defTabSz="913505" fontAlgn="base">
                <a:lnSpc>
                  <a:spcPct val="90000"/>
                </a:lnSpc>
                <a:spcBef>
                  <a:spcPct val="0"/>
                </a:spcBef>
                <a:spcAft>
                  <a:spcPts val="576"/>
                </a:spcAft>
                <a:defRPr/>
              </a:pPr>
              <a:r>
                <a:rPr lang="en-US" sz="1200">
                  <a:ea typeface="MS PGothic" charset="0"/>
                  <a:cs typeface="Segoe UI" panose="020B0502040204020203" pitchFamily="34" charset="0"/>
                </a:rPr>
                <a:t>iOS</a:t>
              </a:r>
            </a:p>
          </p:txBody>
        </p:sp>
      </p:grpSp>
      <p:grpSp>
        <p:nvGrpSpPr>
          <p:cNvPr id="14" name="Group 13"/>
          <p:cNvGrpSpPr/>
          <p:nvPr/>
        </p:nvGrpSpPr>
        <p:grpSpPr>
          <a:xfrm>
            <a:off x="3296417" y="5795034"/>
            <a:ext cx="998845" cy="296476"/>
            <a:chOff x="4563185" y="4028851"/>
            <a:chExt cx="1510066" cy="448218"/>
          </a:xfrm>
        </p:grpSpPr>
        <p:grpSp>
          <p:nvGrpSpPr>
            <p:cNvPr id="15" name="Group 14"/>
            <p:cNvGrpSpPr>
              <a:grpSpLocks noChangeAspect="1"/>
            </p:cNvGrpSpPr>
            <p:nvPr/>
          </p:nvGrpSpPr>
          <p:grpSpPr>
            <a:xfrm>
              <a:off x="4563185" y="4028851"/>
              <a:ext cx="376131" cy="448218"/>
              <a:chOff x="4130675" y="1004888"/>
              <a:chExt cx="4175126" cy="4975292"/>
            </a:xfrm>
          </p:grpSpPr>
          <p:sp>
            <p:nvSpPr>
              <p:cNvPr id="17" name="Freeform 10"/>
              <p:cNvSpPr>
                <a:spLocks/>
              </p:cNvSpPr>
              <p:nvPr/>
            </p:nvSpPr>
            <p:spPr bwMode="auto">
              <a:xfrm>
                <a:off x="4130675" y="2624135"/>
                <a:ext cx="609600" cy="1879601"/>
              </a:xfrm>
              <a:custGeom>
                <a:avLst/>
                <a:gdLst>
                  <a:gd name="T0" fmla="*/ 59 w 119"/>
                  <a:gd name="T1" fmla="*/ 0 h 367"/>
                  <a:gd name="T2" fmla="*/ 0 w 119"/>
                  <a:gd name="T3" fmla="*/ 60 h 367"/>
                  <a:gd name="T4" fmla="*/ 0 w 119"/>
                  <a:gd name="T5" fmla="*/ 60 h 367"/>
                  <a:gd name="T6" fmla="*/ 0 w 119"/>
                  <a:gd name="T7" fmla="*/ 160 h 367"/>
                  <a:gd name="T8" fmla="*/ 0 w 119"/>
                  <a:gd name="T9" fmla="*/ 208 h 367"/>
                  <a:gd name="T10" fmla="*/ 0 w 119"/>
                  <a:gd name="T11" fmla="*/ 308 h 367"/>
                  <a:gd name="T12" fmla="*/ 0 w 119"/>
                  <a:gd name="T13" fmla="*/ 308 h 367"/>
                  <a:gd name="T14" fmla="*/ 59 w 119"/>
                  <a:gd name="T15" fmla="*/ 367 h 367"/>
                  <a:gd name="T16" fmla="*/ 119 w 119"/>
                  <a:gd name="T17" fmla="*/ 308 h 367"/>
                  <a:gd name="T18" fmla="*/ 119 w 119"/>
                  <a:gd name="T19" fmla="*/ 308 h 367"/>
                  <a:gd name="T20" fmla="*/ 119 w 119"/>
                  <a:gd name="T21" fmla="*/ 208 h 367"/>
                  <a:gd name="T22" fmla="*/ 119 w 119"/>
                  <a:gd name="T23" fmla="*/ 160 h 367"/>
                  <a:gd name="T24" fmla="*/ 119 w 119"/>
                  <a:gd name="T25" fmla="*/ 60 h 367"/>
                  <a:gd name="T26" fmla="*/ 119 w 119"/>
                  <a:gd name="T27" fmla="*/ 60 h 367"/>
                  <a:gd name="T28" fmla="*/ 59 w 119"/>
                  <a:gd name="T29" fmla="*/ 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9" h="367">
                    <a:moveTo>
                      <a:pt x="59" y="0"/>
                    </a:moveTo>
                    <a:cubicBezTo>
                      <a:pt x="27" y="0"/>
                      <a:pt x="0" y="27"/>
                      <a:pt x="0" y="60"/>
                    </a:cubicBezTo>
                    <a:cubicBezTo>
                      <a:pt x="0" y="60"/>
                      <a:pt x="0" y="60"/>
                      <a:pt x="0" y="60"/>
                    </a:cubicBezTo>
                    <a:cubicBezTo>
                      <a:pt x="0" y="160"/>
                      <a:pt x="0" y="160"/>
                      <a:pt x="0" y="160"/>
                    </a:cubicBezTo>
                    <a:cubicBezTo>
                      <a:pt x="0" y="208"/>
                      <a:pt x="0" y="208"/>
                      <a:pt x="0" y="208"/>
                    </a:cubicBezTo>
                    <a:cubicBezTo>
                      <a:pt x="0" y="308"/>
                      <a:pt x="0" y="308"/>
                      <a:pt x="0" y="308"/>
                    </a:cubicBezTo>
                    <a:cubicBezTo>
                      <a:pt x="0" y="308"/>
                      <a:pt x="0" y="308"/>
                      <a:pt x="0" y="308"/>
                    </a:cubicBezTo>
                    <a:cubicBezTo>
                      <a:pt x="0" y="341"/>
                      <a:pt x="27" y="367"/>
                      <a:pt x="59" y="367"/>
                    </a:cubicBezTo>
                    <a:cubicBezTo>
                      <a:pt x="92" y="367"/>
                      <a:pt x="119" y="341"/>
                      <a:pt x="119" y="308"/>
                    </a:cubicBezTo>
                    <a:cubicBezTo>
                      <a:pt x="119" y="308"/>
                      <a:pt x="119" y="308"/>
                      <a:pt x="119" y="308"/>
                    </a:cubicBezTo>
                    <a:cubicBezTo>
                      <a:pt x="119" y="208"/>
                      <a:pt x="119" y="208"/>
                      <a:pt x="119" y="208"/>
                    </a:cubicBezTo>
                    <a:cubicBezTo>
                      <a:pt x="119" y="160"/>
                      <a:pt x="119" y="160"/>
                      <a:pt x="119" y="160"/>
                    </a:cubicBezTo>
                    <a:cubicBezTo>
                      <a:pt x="119" y="60"/>
                      <a:pt x="119" y="60"/>
                      <a:pt x="119" y="60"/>
                    </a:cubicBezTo>
                    <a:cubicBezTo>
                      <a:pt x="119" y="60"/>
                      <a:pt x="119" y="60"/>
                      <a:pt x="119" y="60"/>
                    </a:cubicBezTo>
                    <a:cubicBezTo>
                      <a:pt x="119" y="27"/>
                      <a:pt x="92" y="0"/>
                      <a:pt x="59" y="0"/>
                    </a:cubicBezTo>
                    <a:close/>
                  </a:path>
                </a:pathLst>
              </a:custGeom>
              <a:solidFill>
                <a:srgbClr val="A4CA39"/>
              </a:solidFill>
              <a:ln w="9525">
                <a:noFill/>
                <a:round/>
                <a:headEnd/>
                <a:tailEnd/>
              </a:ln>
              <a:extLst/>
            </p:spPr>
            <p:txBody>
              <a:bodyPr vert="horz" wrap="square" lIns="87880" tIns="0" rIns="0" bIns="0" numCol="1" anchor="t" anchorCtr="0" compatLnSpc="1">
                <a:prstTxWarp prst="textNoShape">
                  <a:avLst/>
                </a:prstTxWarp>
              </a:bodyPr>
              <a:lstStyle/>
              <a:p>
                <a:pPr defTabSz="913505" fontAlgn="base">
                  <a:spcBef>
                    <a:spcPct val="0"/>
                  </a:spcBef>
                  <a:spcAft>
                    <a:spcPct val="0"/>
                  </a:spcAft>
                  <a:defRPr/>
                </a:pPr>
                <a:endParaRPr lang="en-US" sz="1400">
                  <a:ea typeface="MS PGothic" charset="0"/>
                </a:endParaRPr>
              </a:p>
            </p:txBody>
          </p:sp>
          <p:sp>
            <p:nvSpPr>
              <p:cNvPr id="18" name="Freeform 11"/>
              <p:cNvSpPr>
                <a:spLocks/>
              </p:cNvSpPr>
              <p:nvPr/>
            </p:nvSpPr>
            <p:spPr bwMode="auto">
              <a:xfrm>
                <a:off x="7700963" y="2624135"/>
                <a:ext cx="604838" cy="1879601"/>
              </a:xfrm>
              <a:custGeom>
                <a:avLst/>
                <a:gdLst>
                  <a:gd name="T0" fmla="*/ 118 w 118"/>
                  <a:gd name="T1" fmla="*/ 60 h 367"/>
                  <a:gd name="T2" fmla="*/ 59 w 118"/>
                  <a:gd name="T3" fmla="*/ 0 h 367"/>
                  <a:gd name="T4" fmla="*/ 0 w 118"/>
                  <a:gd name="T5" fmla="*/ 60 h 367"/>
                  <a:gd name="T6" fmla="*/ 0 w 118"/>
                  <a:gd name="T7" fmla="*/ 60 h 367"/>
                  <a:gd name="T8" fmla="*/ 0 w 118"/>
                  <a:gd name="T9" fmla="*/ 160 h 367"/>
                  <a:gd name="T10" fmla="*/ 0 w 118"/>
                  <a:gd name="T11" fmla="*/ 208 h 367"/>
                  <a:gd name="T12" fmla="*/ 0 w 118"/>
                  <a:gd name="T13" fmla="*/ 308 h 367"/>
                  <a:gd name="T14" fmla="*/ 0 w 118"/>
                  <a:gd name="T15" fmla="*/ 308 h 367"/>
                  <a:gd name="T16" fmla="*/ 59 w 118"/>
                  <a:gd name="T17" fmla="*/ 367 h 367"/>
                  <a:gd name="T18" fmla="*/ 118 w 118"/>
                  <a:gd name="T19" fmla="*/ 308 h 367"/>
                  <a:gd name="T20" fmla="*/ 118 w 118"/>
                  <a:gd name="T21" fmla="*/ 308 h 367"/>
                  <a:gd name="T22" fmla="*/ 118 w 118"/>
                  <a:gd name="T23" fmla="*/ 208 h 367"/>
                  <a:gd name="T24" fmla="*/ 118 w 118"/>
                  <a:gd name="T25" fmla="*/ 160 h 367"/>
                  <a:gd name="T26" fmla="*/ 118 w 118"/>
                  <a:gd name="T27" fmla="*/ 6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367">
                    <a:moveTo>
                      <a:pt x="118" y="60"/>
                    </a:moveTo>
                    <a:cubicBezTo>
                      <a:pt x="118" y="27"/>
                      <a:pt x="92" y="0"/>
                      <a:pt x="59" y="0"/>
                    </a:cubicBezTo>
                    <a:cubicBezTo>
                      <a:pt x="26" y="0"/>
                      <a:pt x="0" y="27"/>
                      <a:pt x="0" y="60"/>
                    </a:cubicBezTo>
                    <a:cubicBezTo>
                      <a:pt x="0" y="60"/>
                      <a:pt x="0" y="60"/>
                      <a:pt x="0" y="60"/>
                    </a:cubicBezTo>
                    <a:cubicBezTo>
                      <a:pt x="0" y="160"/>
                      <a:pt x="0" y="160"/>
                      <a:pt x="0" y="160"/>
                    </a:cubicBezTo>
                    <a:cubicBezTo>
                      <a:pt x="0" y="208"/>
                      <a:pt x="0" y="208"/>
                      <a:pt x="0" y="208"/>
                    </a:cubicBezTo>
                    <a:cubicBezTo>
                      <a:pt x="0" y="308"/>
                      <a:pt x="0" y="308"/>
                      <a:pt x="0" y="308"/>
                    </a:cubicBezTo>
                    <a:cubicBezTo>
                      <a:pt x="0" y="308"/>
                      <a:pt x="0" y="308"/>
                      <a:pt x="0" y="308"/>
                    </a:cubicBezTo>
                    <a:cubicBezTo>
                      <a:pt x="0" y="341"/>
                      <a:pt x="26" y="367"/>
                      <a:pt x="59" y="367"/>
                    </a:cubicBezTo>
                    <a:cubicBezTo>
                      <a:pt x="92" y="367"/>
                      <a:pt x="118" y="341"/>
                      <a:pt x="118" y="308"/>
                    </a:cubicBezTo>
                    <a:cubicBezTo>
                      <a:pt x="118" y="308"/>
                      <a:pt x="118" y="308"/>
                      <a:pt x="118" y="308"/>
                    </a:cubicBezTo>
                    <a:cubicBezTo>
                      <a:pt x="118" y="208"/>
                      <a:pt x="118" y="208"/>
                      <a:pt x="118" y="208"/>
                    </a:cubicBezTo>
                    <a:cubicBezTo>
                      <a:pt x="118" y="160"/>
                      <a:pt x="118" y="160"/>
                      <a:pt x="118" y="160"/>
                    </a:cubicBezTo>
                    <a:cubicBezTo>
                      <a:pt x="118" y="60"/>
                      <a:pt x="118" y="60"/>
                      <a:pt x="118" y="60"/>
                    </a:cubicBezTo>
                    <a:close/>
                  </a:path>
                </a:pathLst>
              </a:custGeom>
              <a:solidFill>
                <a:srgbClr val="A4CA39"/>
              </a:solidFill>
              <a:ln w="9525">
                <a:noFill/>
                <a:round/>
                <a:headEnd/>
                <a:tailEnd/>
              </a:ln>
              <a:extLst/>
            </p:spPr>
            <p:txBody>
              <a:bodyPr vert="horz" wrap="square" lIns="87880" tIns="0" rIns="0" bIns="0" numCol="1" anchor="t" anchorCtr="0" compatLnSpc="1">
                <a:prstTxWarp prst="textNoShape">
                  <a:avLst/>
                </a:prstTxWarp>
              </a:bodyPr>
              <a:lstStyle/>
              <a:p>
                <a:pPr defTabSz="913505" fontAlgn="base">
                  <a:spcBef>
                    <a:spcPct val="0"/>
                  </a:spcBef>
                  <a:spcAft>
                    <a:spcPct val="0"/>
                  </a:spcAft>
                  <a:defRPr/>
                </a:pPr>
                <a:endParaRPr lang="en-US" sz="1400">
                  <a:ea typeface="MS PGothic" charset="0"/>
                </a:endParaRPr>
              </a:p>
            </p:txBody>
          </p:sp>
          <p:sp>
            <p:nvSpPr>
              <p:cNvPr id="19" name="Freeform 12"/>
              <p:cNvSpPr>
                <a:spLocks/>
              </p:cNvSpPr>
              <p:nvPr/>
            </p:nvSpPr>
            <p:spPr bwMode="auto">
              <a:xfrm>
                <a:off x="4848226" y="2679770"/>
                <a:ext cx="2740039" cy="3300410"/>
              </a:xfrm>
              <a:custGeom>
                <a:avLst/>
                <a:gdLst>
                  <a:gd name="T0" fmla="*/ 3 w 535"/>
                  <a:gd name="T1" fmla="*/ 0 h 644"/>
                  <a:gd name="T2" fmla="*/ 0 w 535"/>
                  <a:gd name="T3" fmla="*/ 0 h 644"/>
                  <a:gd name="T4" fmla="*/ 0 w 535"/>
                  <a:gd name="T5" fmla="*/ 390 h 644"/>
                  <a:gd name="T6" fmla="*/ 59 w 535"/>
                  <a:gd name="T7" fmla="*/ 449 h 644"/>
                  <a:gd name="T8" fmla="*/ 109 w 535"/>
                  <a:gd name="T9" fmla="*/ 449 h 644"/>
                  <a:gd name="T10" fmla="*/ 109 w 535"/>
                  <a:gd name="T11" fmla="*/ 485 h 644"/>
                  <a:gd name="T12" fmla="*/ 109 w 535"/>
                  <a:gd name="T13" fmla="*/ 585 h 644"/>
                  <a:gd name="T14" fmla="*/ 109 w 535"/>
                  <a:gd name="T15" fmla="*/ 585 h 644"/>
                  <a:gd name="T16" fmla="*/ 168 w 535"/>
                  <a:gd name="T17" fmla="*/ 644 h 644"/>
                  <a:gd name="T18" fmla="*/ 227 w 535"/>
                  <a:gd name="T19" fmla="*/ 585 h 644"/>
                  <a:gd name="T20" fmla="*/ 227 w 535"/>
                  <a:gd name="T21" fmla="*/ 585 h 644"/>
                  <a:gd name="T22" fmla="*/ 227 w 535"/>
                  <a:gd name="T23" fmla="*/ 485 h 644"/>
                  <a:gd name="T24" fmla="*/ 227 w 535"/>
                  <a:gd name="T25" fmla="*/ 449 h 644"/>
                  <a:gd name="T26" fmla="*/ 308 w 535"/>
                  <a:gd name="T27" fmla="*/ 449 h 644"/>
                  <a:gd name="T28" fmla="*/ 308 w 535"/>
                  <a:gd name="T29" fmla="*/ 485 h 644"/>
                  <a:gd name="T30" fmla="*/ 308 w 535"/>
                  <a:gd name="T31" fmla="*/ 585 h 644"/>
                  <a:gd name="T32" fmla="*/ 367 w 535"/>
                  <a:gd name="T33" fmla="*/ 644 h 644"/>
                  <a:gd name="T34" fmla="*/ 426 w 535"/>
                  <a:gd name="T35" fmla="*/ 585 h 644"/>
                  <a:gd name="T36" fmla="*/ 426 w 535"/>
                  <a:gd name="T37" fmla="*/ 485 h 644"/>
                  <a:gd name="T38" fmla="*/ 426 w 535"/>
                  <a:gd name="T39" fmla="*/ 449 h 644"/>
                  <a:gd name="T40" fmla="*/ 476 w 535"/>
                  <a:gd name="T41" fmla="*/ 449 h 644"/>
                  <a:gd name="T42" fmla="*/ 535 w 535"/>
                  <a:gd name="T43" fmla="*/ 390 h 644"/>
                  <a:gd name="T44" fmla="*/ 535 w 535"/>
                  <a:gd name="T45" fmla="*/ 0 h 644"/>
                  <a:gd name="T46" fmla="*/ 534 w 535"/>
                  <a:gd name="T47" fmla="*/ 0 h 644"/>
                  <a:gd name="T48" fmla="*/ 3 w 535"/>
                  <a:gd name="T49" fmla="*/ 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35" h="644">
                    <a:moveTo>
                      <a:pt x="3" y="0"/>
                    </a:moveTo>
                    <a:cubicBezTo>
                      <a:pt x="0" y="0"/>
                      <a:pt x="0" y="0"/>
                      <a:pt x="0" y="0"/>
                    </a:cubicBezTo>
                    <a:cubicBezTo>
                      <a:pt x="0" y="390"/>
                      <a:pt x="0" y="390"/>
                      <a:pt x="0" y="390"/>
                    </a:cubicBezTo>
                    <a:cubicBezTo>
                      <a:pt x="0" y="423"/>
                      <a:pt x="26" y="449"/>
                      <a:pt x="59" y="449"/>
                    </a:cubicBezTo>
                    <a:cubicBezTo>
                      <a:pt x="109" y="449"/>
                      <a:pt x="109" y="449"/>
                      <a:pt x="109" y="449"/>
                    </a:cubicBezTo>
                    <a:cubicBezTo>
                      <a:pt x="109" y="485"/>
                      <a:pt x="109" y="485"/>
                      <a:pt x="109" y="485"/>
                    </a:cubicBezTo>
                    <a:cubicBezTo>
                      <a:pt x="109" y="585"/>
                      <a:pt x="109" y="585"/>
                      <a:pt x="109" y="585"/>
                    </a:cubicBezTo>
                    <a:cubicBezTo>
                      <a:pt x="109" y="585"/>
                      <a:pt x="109" y="585"/>
                      <a:pt x="109" y="585"/>
                    </a:cubicBezTo>
                    <a:cubicBezTo>
                      <a:pt x="109" y="618"/>
                      <a:pt x="135" y="644"/>
                      <a:pt x="168" y="644"/>
                    </a:cubicBezTo>
                    <a:cubicBezTo>
                      <a:pt x="201" y="644"/>
                      <a:pt x="227" y="618"/>
                      <a:pt x="227" y="585"/>
                    </a:cubicBezTo>
                    <a:cubicBezTo>
                      <a:pt x="227" y="585"/>
                      <a:pt x="227" y="585"/>
                      <a:pt x="227" y="585"/>
                    </a:cubicBezTo>
                    <a:cubicBezTo>
                      <a:pt x="227" y="485"/>
                      <a:pt x="227" y="485"/>
                      <a:pt x="227" y="485"/>
                    </a:cubicBezTo>
                    <a:cubicBezTo>
                      <a:pt x="227" y="449"/>
                      <a:pt x="227" y="449"/>
                      <a:pt x="227" y="449"/>
                    </a:cubicBezTo>
                    <a:cubicBezTo>
                      <a:pt x="308" y="449"/>
                      <a:pt x="308" y="449"/>
                      <a:pt x="308" y="449"/>
                    </a:cubicBezTo>
                    <a:cubicBezTo>
                      <a:pt x="308" y="485"/>
                      <a:pt x="308" y="485"/>
                      <a:pt x="308" y="485"/>
                    </a:cubicBezTo>
                    <a:cubicBezTo>
                      <a:pt x="308" y="585"/>
                      <a:pt x="308" y="585"/>
                      <a:pt x="308" y="585"/>
                    </a:cubicBezTo>
                    <a:cubicBezTo>
                      <a:pt x="308" y="618"/>
                      <a:pt x="334" y="644"/>
                      <a:pt x="367" y="644"/>
                    </a:cubicBezTo>
                    <a:cubicBezTo>
                      <a:pt x="400" y="644"/>
                      <a:pt x="426" y="618"/>
                      <a:pt x="426" y="585"/>
                    </a:cubicBezTo>
                    <a:cubicBezTo>
                      <a:pt x="426" y="485"/>
                      <a:pt x="426" y="485"/>
                      <a:pt x="426" y="485"/>
                    </a:cubicBezTo>
                    <a:cubicBezTo>
                      <a:pt x="426" y="449"/>
                      <a:pt x="426" y="449"/>
                      <a:pt x="426" y="449"/>
                    </a:cubicBezTo>
                    <a:cubicBezTo>
                      <a:pt x="476" y="449"/>
                      <a:pt x="476" y="449"/>
                      <a:pt x="476" y="449"/>
                    </a:cubicBezTo>
                    <a:cubicBezTo>
                      <a:pt x="509" y="449"/>
                      <a:pt x="535" y="423"/>
                      <a:pt x="535" y="390"/>
                    </a:cubicBezTo>
                    <a:cubicBezTo>
                      <a:pt x="535" y="0"/>
                      <a:pt x="535" y="0"/>
                      <a:pt x="535" y="0"/>
                    </a:cubicBezTo>
                    <a:cubicBezTo>
                      <a:pt x="534" y="0"/>
                      <a:pt x="534" y="0"/>
                      <a:pt x="534" y="0"/>
                    </a:cubicBezTo>
                    <a:lnTo>
                      <a:pt x="3" y="0"/>
                    </a:lnTo>
                    <a:close/>
                  </a:path>
                </a:pathLst>
              </a:custGeom>
              <a:solidFill>
                <a:srgbClr val="A4CA39"/>
              </a:solidFill>
              <a:ln w="9525">
                <a:noFill/>
                <a:round/>
                <a:headEnd/>
                <a:tailEnd/>
              </a:ln>
              <a:extLst/>
            </p:spPr>
            <p:txBody>
              <a:bodyPr vert="horz" wrap="square" lIns="87880" tIns="0" rIns="0" bIns="0" numCol="1" anchor="t" anchorCtr="0" compatLnSpc="1">
                <a:prstTxWarp prst="textNoShape">
                  <a:avLst/>
                </a:prstTxWarp>
              </a:bodyPr>
              <a:lstStyle/>
              <a:p>
                <a:pPr defTabSz="913505" fontAlgn="base">
                  <a:spcBef>
                    <a:spcPct val="0"/>
                  </a:spcBef>
                  <a:spcAft>
                    <a:spcPct val="0"/>
                  </a:spcAft>
                  <a:defRPr/>
                </a:pPr>
                <a:endParaRPr lang="en-US" sz="1400">
                  <a:ea typeface="MS PGothic" charset="0"/>
                </a:endParaRPr>
              </a:p>
            </p:txBody>
          </p:sp>
          <p:sp>
            <p:nvSpPr>
              <p:cNvPr id="20" name="Freeform 13"/>
              <p:cNvSpPr>
                <a:spLocks noEditPoints="1"/>
              </p:cNvSpPr>
              <p:nvPr/>
            </p:nvSpPr>
            <p:spPr bwMode="auto">
              <a:xfrm>
                <a:off x="4848225" y="1004888"/>
                <a:ext cx="2740027" cy="1566865"/>
              </a:xfrm>
              <a:custGeom>
                <a:avLst/>
                <a:gdLst>
                  <a:gd name="T0" fmla="*/ 535 w 535"/>
                  <a:gd name="T1" fmla="*/ 306 h 306"/>
                  <a:gd name="T2" fmla="*/ 535 w 535"/>
                  <a:gd name="T3" fmla="*/ 278 h 306"/>
                  <a:gd name="T4" fmla="*/ 531 w 535"/>
                  <a:gd name="T5" fmla="*/ 254 h 306"/>
                  <a:gd name="T6" fmla="*/ 402 w 535"/>
                  <a:gd name="T7" fmla="*/ 91 h 306"/>
                  <a:gd name="T8" fmla="*/ 443 w 535"/>
                  <a:gd name="T9" fmla="*/ 16 h 306"/>
                  <a:gd name="T10" fmla="*/ 439 w 535"/>
                  <a:gd name="T11" fmla="*/ 3 h 306"/>
                  <a:gd name="T12" fmla="*/ 426 w 535"/>
                  <a:gd name="T13" fmla="*/ 7 h 306"/>
                  <a:gd name="T14" fmla="*/ 384 w 535"/>
                  <a:gd name="T15" fmla="*/ 83 h 306"/>
                  <a:gd name="T16" fmla="*/ 268 w 535"/>
                  <a:gd name="T17" fmla="*/ 59 h 306"/>
                  <a:gd name="T18" fmla="*/ 151 w 535"/>
                  <a:gd name="T19" fmla="*/ 83 h 306"/>
                  <a:gd name="T20" fmla="*/ 109 w 535"/>
                  <a:gd name="T21" fmla="*/ 7 h 306"/>
                  <a:gd name="T22" fmla="*/ 96 w 535"/>
                  <a:gd name="T23" fmla="*/ 3 h 306"/>
                  <a:gd name="T24" fmla="*/ 93 w 535"/>
                  <a:gd name="T25" fmla="*/ 16 h 306"/>
                  <a:gd name="T26" fmla="*/ 134 w 535"/>
                  <a:gd name="T27" fmla="*/ 92 h 306"/>
                  <a:gd name="T28" fmla="*/ 7 w 535"/>
                  <a:gd name="T29" fmla="*/ 245 h 306"/>
                  <a:gd name="T30" fmla="*/ 0 w 535"/>
                  <a:gd name="T31" fmla="*/ 298 h 306"/>
                  <a:gd name="T32" fmla="*/ 0 w 535"/>
                  <a:gd name="T33" fmla="*/ 306 h 306"/>
                  <a:gd name="T34" fmla="*/ 535 w 535"/>
                  <a:gd name="T35" fmla="*/ 306 h 306"/>
                  <a:gd name="T36" fmla="*/ 389 w 535"/>
                  <a:gd name="T37" fmla="*/ 161 h 306"/>
                  <a:gd name="T38" fmla="*/ 415 w 535"/>
                  <a:gd name="T39" fmla="*/ 186 h 306"/>
                  <a:gd name="T40" fmla="*/ 389 w 535"/>
                  <a:gd name="T41" fmla="*/ 211 h 306"/>
                  <a:gd name="T42" fmla="*/ 364 w 535"/>
                  <a:gd name="T43" fmla="*/ 186 h 306"/>
                  <a:gd name="T44" fmla="*/ 389 w 535"/>
                  <a:gd name="T45" fmla="*/ 161 h 306"/>
                  <a:gd name="T46" fmla="*/ 146 w 535"/>
                  <a:gd name="T47" fmla="*/ 161 h 306"/>
                  <a:gd name="T48" fmla="*/ 171 w 535"/>
                  <a:gd name="T49" fmla="*/ 186 h 306"/>
                  <a:gd name="T50" fmla="*/ 146 w 535"/>
                  <a:gd name="T51" fmla="*/ 211 h 306"/>
                  <a:gd name="T52" fmla="*/ 121 w 535"/>
                  <a:gd name="T53" fmla="*/ 186 h 306"/>
                  <a:gd name="T54" fmla="*/ 146 w 535"/>
                  <a:gd name="T55" fmla="*/ 161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5" h="306">
                    <a:moveTo>
                      <a:pt x="535" y="306"/>
                    </a:moveTo>
                    <a:cubicBezTo>
                      <a:pt x="535" y="278"/>
                      <a:pt x="535" y="278"/>
                      <a:pt x="535" y="278"/>
                    </a:cubicBezTo>
                    <a:cubicBezTo>
                      <a:pt x="534" y="269"/>
                      <a:pt x="533" y="261"/>
                      <a:pt x="531" y="254"/>
                    </a:cubicBezTo>
                    <a:cubicBezTo>
                      <a:pt x="517" y="184"/>
                      <a:pt x="468" y="125"/>
                      <a:pt x="402" y="91"/>
                    </a:cubicBezTo>
                    <a:cubicBezTo>
                      <a:pt x="443" y="16"/>
                      <a:pt x="443" y="16"/>
                      <a:pt x="443" y="16"/>
                    </a:cubicBezTo>
                    <a:cubicBezTo>
                      <a:pt x="445" y="11"/>
                      <a:pt x="443" y="5"/>
                      <a:pt x="439" y="3"/>
                    </a:cubicBezTo>
                    <a:cubicBezTo>
                      <a:pt x="434" y="0"/>
                      <a:pt x="428" y="2"/>
                      <a:pt x="426" y="7"/>
                    </a:cubicBezTo>
                    <a:cubicBezTo>
                      <a:pt x="384" y="83"/>
                      <a:pt x="384" y="83"/>
                      <a:pt x="384" y="83"/>
                    </a:cubicBezTo>
                    <a:cubicBezTo>
                      <a:pt x="349" y="68"/>
                      <a:pt x="310" y="59"/>
                      <a:pt x="268" y="59"/>
                    </a:cubicBezTo>
                    <a:cubicBezTo>
                      <a:pt x="226" y="59"/>
                      <a:pt x="186" y="68"/>
                      <a:pt x="151" y="83"/>
                    </a:cubicBezTo>
                    <a:cubicBezTo>
                      <a:pt x="109" y="7"/>
                      <a:pt x="109" y="7"/>
                      <a:pt x="109" y="7"/>
                    </a:cubicBezTo>
                    <a:cubicBezTo>
                      <a:pt x="107" y="2"/>
                      <a:pt x="101" y="0"/>
                      <a:pt x="96" y="3"/>
                    </a:cubicBezTo>
                    <a:cubicBezTo>
                      <a:pt x="92" y="5"/>
                      <a:pt x="90" y="11"/>
                      <a:pt x="93" y="16"/>
                    </a:cubicBezTo>
                    <a:cubicBezTo>
                      <a:pt x="134" y="92"/>
                      <a:pt x="134" y="92"/>
                      <a:pt x="134" y="92"/>
                    </a:cubicBezTo>
                    <a:cubicBezTo>
                      <a:pt x="70" y="124"/>
                      <a:pt x="23" y="180"/>
                      <a:pt x="7" y="245"/>
                    </a:cubicBezTo>
                    <a:cubicBezTo>
                      <a:pt x="3" y="262"/>
                      <a:pt x="0" y="280"/>
                      <a:pt x="0" y="298"/>
                    </a:cubicBezTo>
                    <a:cubicBezTo>
                      <a:pt x="0" y="301"/>
                      <a:pt x="0" y="303"/>
                      <a:pt x="0" y="306"/>
                    </a:cubicBezTo>
                    <a:lnTo>
                      <a:pt x="535" y="306"/>
                    </a:lnTo>
                    <a:close/>
                    <a:moveTo>
                      <a:pt x="389" y="161"/>
                    </a:moveTo>
                    <a:cubicBezTo>
                      <a:pt x="403" y="161"/>
                      <a:pt x="415" y="172"/>
                      <a:pt x="415" y="186"/>
                    </a:cubicBezTo>
                    <a:cubicBezTo>
                      <a:pt x="415" y="200"/>
                      <a:pt x="403" y="211"/>
                      <a:pt x="389" y="211"/>
                    </a:cubicBezTo>
                    <a:cubicBezTo>
                      <a:pt x="376" y="211"/>
                      <a:pt x="364" y="200"/>
                      <a:pt x="364" y="186"/>
                    </a:cubicBezTo>
                    <a:cubicBezTo>
                      <a:pt x="364" y="172"/>
                      <a:pt x="376" y="161"/>
                      <a:pt x="389" y="161"/>
                    </a:cubicBezTo>
                    <a:close/>
                    <a:moveTo>
                      <a:pt x="146" y="161"/>
                    </a:moveTo>
                    <a:cubicBezTo>
                      <a:pt x="160" y="161"/>
                      <a:pt x="171" y="172"/>
                      <a:pt x="171" y="186"/>
                    </a:cubicBezTo>
                    <a:cubicBezTo>
                      <a:pt x="171" y="200"/>
                      <a:pt x="160" y="211"/>
                      <a:pt x="146" y="211"/>
                    </a:cubicBezTo>
                    <a:cubicBezTo>
                      <a:pt x="132" y="211"/>
                      <a:pt x="121" y="200"/>
                      <a:pt x="121" y="186"/>
                    </a:cubicBezTo>
                    <a:cubicBezTo>
                      <a:pt x="121" y="172"/>
                      <a:pt x="132" y="161"/>
                      <a:pt x="146" y="161"/>
                    </a:cubicBezTo>
                    <a:close/>
                  </a:path>
                </a:pathLst>
              </a:custGeom>
              <a:solidFill>
                <a:srgbClr val="A4CA39"/>
              </a:solidFill>
              <a:ln w="9525">
                <a:noFill/>
                <a:round/>
                <a:headEnd/>
                <a:tailEnd/>
              </a:ln>
              <a:extLst/>
            </p:spPr>
            <p:txBody>
              <a:bodyPr vert="horz" wrap="square" lIns="87880" tIns="0" rIns="0" bIns="0" numCol="1" anchor="t" anchorCtr="0" compatLnSpc="1">
                <a:prstTxWarp prst="textNoShape">
                  <a:avLst/>
                </a:prstTxWarp>
              </a:bodyPr>
              <a:lstStyle/>
              <a:p>
                <a:pPr defTabSz="913505" fontAlgn="base">
                  <a:spcBef>
                    <a:spcPct val="0"/>
                  </a:spcBef>
                  <a:spcAft>
                    <a:spcPct val="0"/>
                  </a:spcAft>
                  <a:defRPr/>
                </a:pPr>
                <a:endParaRPr lang="en-US" sz="1400">
                  <a:ea typeface="MS PGothic" charset="0"/>
                </a:endParaRPr>
              </a:p>
            </p:txBody>
          </p:sp>
        </p:grpSp>
        <p:sp>
          <p:nvSpPr>
            <p:cNvPr id="16" name="TextBox 15"/>
            <p:cNvSpPr txBox="1"/>
            <p:nvPr/>
          </p:nvSpPr>
          <p:spPr>
            <a:xfrm>
              <a:off x="4985170" y="4157932"/>
              <a:ext cx="1088081" cy="293140"/>
            </a:xfrm>
            <a:prstGeom prst="rect">
              <a:avLst/>
            </a:prstGeom>
            <a:noFill/>
            <a:ln>
              <a:noFill/>
            </a:ln>
          </p:spPr>
          <p:txBody>
            <a:bodyPr wrap="square" lIns="26893" tIns="0" rIns="0" bIns="0" rtlCol="0">
              <a:spAutoFit/>
            </a:bodyPr>
            <a:lstStyle/>
            <a:p>
              <a:pPr defTabSz="913505" fontAlgn="base">
                <a:lnSpc>
                  <a:spcPct val="90000"/>
                </a:lnSpc>
                <a:spcBef>
                  <a:spcPct val="0"/>
                </a:spcBef>
                <a:spcAft>
                  <a:spcPts val="576"/>
                </a:spcAft>
                <a:defRPr/>
              </a:pPr>
              <a:r>
                <a:rPr lang="en-US" sz="1400">
                  <a:ea typeface="MS PGothic" charset="0"/>
                  <a:cs typeface="Segoe UI" panose="020B0502040204020203" pitchFamily="34" charset="0"/>
                </a:rPr>
                <a:t>Android</a:t>
              </a:r>
            </a:p>
          </p:txBody>
        </p:sp>
      </p:grpSp>
      <p:sp>
        <p:nvSpPr>
          <p:cNvPr id="4" name="Title 3"/>
          <p:cNvSpPr>
            <a:spLocks noGrp="1"/>
          </p:cNvSpPr>
          <p:nvPr>
            <p:ph type="title"/>
          </p:nvPr>
        </p:nvSpPr>
        <p:spPr/>
        <p:txBody>
          <a:bodyPr/>
          <a:lstStyle/>
          <a:p>
            <a:r>
              <a:rPr lang="en-US" sz="4400"/>
              <a:t>Consume mobile reports</a:t>
            </a:r>
            <a:br>
              <a:rPr lang="en-US" sz="4400"/>
            </a:br>
            <a:r>
              <a:rPr lang="en-US" sz="3200">
                <a:solidFill>
                  <a:schemeClr val="tx2"/>
                </a:solidFill>
              </a:rPr>
              <a:t>Native apps for all major mobile platforms</a:t>
            </a:r>
            <a:endParaRPr lang="en-US" sz="4400">
              <a:solidFill>
                <a:schemeClr val="tx2"/>
              </a:solidFill>
            </a:endParaRPr>
          </a:p>
        </p:txBody>
      </p:sp>
      <p:pic>
        <p:nvPicPr>
          <p:cNvPr id="56" name="Picture 5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5525" y="2194233"/>
            <a:ext cx="4552639" cy="2560860"/>
          </a:xfrm>
          <a:prstGeom prst="rect">
            <a:avLst/>
          </a:prstGeom>
        </p:spPr>
      </p:pic>
      <p:grpSp>
        <p:nvGrpSpPr>
          <p:cNvPr id="7" name="Group 6"/>
          <p:cNvGrpSpPr/>
          <p:nvPr/>
        </p:nvGrpSpPr>
        <p:grpSpPr>
          <a:xfrm>
            <a:off x="4001830" y="1808391"/>
            <a:ext cx="2101966" cy="3683352"/>
            <a:chOff x="-3940156" y="314871"/>
            <a:chExt cx="2101966" cy="3683352"/>
          </a:xfrm>
        </p:grpSpPr>
        <p:grpSp>
          <p:nvGrpSpPr>
            <p:cNvPr id="50" name="Group 49"/>
            <p:cNvGrpSpPr>
              <a:grpSpLocks noChangeAspect="1"/>
            </p:cNvGrpSpPr>
            <p:nvPr/>
          </p:nvGrpSpPr>
          <p:grpSpPr>
            <a:xfrm>
              <a:off x="-3940156" y="314871"/>
              <a:ext cx="2101966" cy="3683352"/>
              <a:chOff x="645932" y="2685704"/>
              <a:chExt cx="2299909" cy="4030215"/>
            </a:xfrm>
          </p:grpSpPr>
          <p:pic>
            <p:nvPicPr>
              <p:cNvPr id="52" name="Picture 5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45932" y="2685704"/>
                <a:ext cx="2299909" cy="4030215"/>
              </a:xfrm>
              <a:prstGeom prst="rect">
                <a:avLst/>
              </a:prstGeom>
            </p:spPr>
          </p:pic>
          <p:pic>
            <p:nvPicPr>
              <p:cNvPr id="53" name="Picture 5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81992" y="3428443"/>
                <a:ext cx="1434247" cy="2545788"/>
              </a:xfrm>
              <a:prstGeom prst="rect">
                <a:avLst/>
              </a:prstGeom>
            </p:spPr>
          </p:pic>
        </p:grpSp>
        <p:pic>
          <p:nvPicPr>
            <p:cNvPr id="51" name="Picture 50"/>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3541625" y="993685"/>
              <a:ext cx="1333745" cy="2330704"/>
            </a:xfrm>
            <a:prstGeom prst="rect">
              <a:avLst/>
            </a:prstGeom>
          </p:spPr>
        </p:pic>
      </p:grpSp>
      <p:sp>
        <p:nvSpPr>
          <p:cNvPr id="63" name="Rectangle 62"/>
          <p:cNvSpPr/>
          <p:nvPr/>
        </p:nvSpPr>
        <p:spPr bwMode="auto">
          <a:xfrm>
            <a:off x="6439185" y="2125664"/>
            <a:ext cx="5295615"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8" rIns="91440" bIns="44808" numCol="1" spcCol="0" rtlCol="0" fromWordArt="0" anchor="t" anchorCtr="0" forceAA="0" compatLnSpc="1">
            <a:prstTxWarp prst="textNoShape">
              <a:avLst/>
            </a:prstTxWarp>
            <a:noAutofit/>
          </a:bodyPr>
          <a:lstStyle/>
          <a:p>
            <a:pPr marL="142541" defTabSz="913420" fontAlgn="base">
              <a:spcBef>
                <a:spcPts val="1800"/>
              </a:spcBef>
              <a:spcAft>
                <a:spcPct val="0"/>
              </a:spcAft>
              <a:buClr>
                <a:srgbClr val="FF8C00"/>
              </a:buClr>
              <a:buSzPct val="115000"/>
              <a:defRPr/>
            </a:pPr>
            <a:r>
              <a:rPr lang="en-US" sz="2400">
                <a:solidFill>
                  <a:schemeClr val="tx1"/>
                </a:solidFill>
                <a:latin typeface="Segoe UI Light"/>
              </a:rPr>
              <a:t>One mobile app for Power BI</a:t>
            </a:r>
            <a:br>
              <a:rPr lang="en-US" sz="2400">
                <a:solidFill>
                  <a:schemeClr val="tx1"/>
                </a:solidFill>
                <a:latin typeface="Segoe UI Light"/>
              </a:rPr>
            </a:br>
            <a:r>
              <a:rPr lang="en-US" sz="2400">
                <a:solidFill>
                  <a:schemeClr val="tx1"/>
                </a:solidFill>
                <a:latin typeface="Segoe UI Light"/>
              </a:rPr>
              <a:t>and SSRS mobile reports</a:t>
            </a:r>
          </a:p>
          <a:p>
            <a:pPr marL="142541" defTabSz="913420" fontAlgn="base">
              <a:spcBef>
                <a:spcPts val="1800"/>
              </a:spcBef>
              <a:spcAft>
                <a:spcPct val="0"/>
              </a:spcAft>
              <a:buClr>
                <a:srgbClr val="FF8C00"/>
              </a:buClr>
              <a:buSzPct val="115000"/>
              <a:defRPr/>
            </a:pPr>
            <a:r>
              <a:rPr lang="en-US" sz="2400">
                <a:solidFill>
                  <a:schemeClr val="tx1"/>
                </a:solidFill>
                <a:latin typeface="Segoe UI Light"/>
              </a:rPr>
              <a:t>Native mobile experience optimized for touch</a:t>
            </a:r>
          </a:p>
          <a:p>
            <a:pPr marL="142541" defTabSz="913420" fontAlgn="base">
              <a:spcBef>
                <a:spcPts val="1800"/>
              </a:spcBef>
              <a:buClr>
                <a:srgbClr val="FF8C00"/>
              </a:buClr>
              <a:buSzPct val="115000"/>
            </a:pPr>
            <a:r>
              <a:rPr lang="en-US" sz="2400">
                <a:solidFill>
                  <a:schemeClr val="tx1"/>
                </a:solidFill>
                <a:latin typeface="+mj-lt"/>
              </a:rPr>
              <a:t>Keep data up-to-date with real-time query or scheduled data refresh</a:t>
            </a:r>
          </a:p>
          <a:p>
            <a:pPr marL="142541" defTabSz="913420">
              <a:spcBef>
                <a:spcPts val="1800"/>
              </a:spcBef>
              <a:buClr>
                <a:srgbClr val="FF8C00"/>
              </a:buClr>
              <a:buSzPct val="115000"/>
            </a:pPr>
            <a:r>
              <a:rPr lang="en-US" sz="2400">
                <a:solidFill>
                  <a:schemeClr val="tx1"/>
                </a:solidFill>
                <a:latin typeface="+mj-lt"/>
              </a:rPr>
              <a:t>Interact with mobile reports even when disconnected</a:t>
            </a:r>
          </a:p>
        </p:txBody>
      </p:sp>
      <p:grpSp>
        <p:nvGrpSpPr>
          <p:cNvPr id="76" name="Group 75"/>
          <p:cNvGrpSpPr/>
          <p:nvPr/>
        </p:nvGrpSpPr>
        <p:grpSpPr>
          <a:xfrm>
            <a:off x="6168627" y="2223507"/>
            <a:ext cx="311499" cy="311499"/>
            <a:chOff x="7154564" y="2483708"/>
            <a:chExt cx="317745" cy="317745"/>
          </a:xfrm>
        </p:grpSpPr>
        <p:sp>
          <p:nvSpPr>
            <p:cNvPr id="77" name="Oval 76"/>
            <p:cNvSpPr/>
            <p:nvPr/>
          </p:nvSpPr>
          <p:spPr bwMode="auto">
            <a:xfrm>
              <a:off x="7154564" y="2483708"/>
              <a:ext cx="317745" cy="317745"/>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pPr>
              <a:endParaRPr lang="en-US" sz="1765" b="1" err="1">
                <a:solidFill>
                  <a:schemeClr val="tx1"/>
                </a:solidFill>
                <a:latin typeface="+mj-lt"/>
                <a:ea typeface="Segoe UI" pitchFamily="34" charset="0"/>
                <a:cs typeface="Segoe UI" pitchFamily="34" charset="0"/>
              </a:endParaRPr>
            </a:p>
          </p:txBody>
        </p:sp>
        <p:sp>
          <p:nvSpPr>
            <p:cNvPr id="78" name="Right Arrow 10"/>
            <p:cNvSpPr/>
            <p:nvPr/>
          </p:nvSpPr>
          <p:spPr bwMode="auto">
            <a:xfrm>
              <a:off x="7220342" y="2543283"/>
              <a:ext cx="205748" cy="198595"/>
            </a:xfrm>
            <a:prstGeom prst="rightArrow">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pPr>
              <a:endParaRPr lang="en-US" sz="1765" b="1" err="1">
                <a:solidFill>
                  <a:schemeClr val="tx1"/>
                </a:solidFill>
                <a:latin typeface="+mj-lt"/>
                <a:ea typeface="Segoe UI" pitchFamily="34" charset="0"/>
                <a:cs typeface="Segoe UI" pitchFamily="34" charset="0"/>
              </a:endParaRPr>
            </a:p>
          </p:txBody>
        </p:sp>
      </p:grpSp>
      <p:grpSp>
        <p:nvGrpSpPr>
          <p:cNvPr id="82" name="Group 81"/>
          <p:cNvGrpSpPr/>
          <p:nvPr/>
        </p:nvGrpSpPr>
        <p:grpSpPr>
          <a:xfrm>
            <a:off x="6168627" y="3221913"/>
            <a:ext cx="311499" cy="311499"/>
            <a:chOff x="7154564" y="2483708"/>
            <a:chExt cx="317745" cy="317745"/>
          </a:xfrm>
        </p:grpSpPr>
        <p:sp>
          <p:nvSpPr>
            <p:cNvPr id="83" name="Oval 82"/>
            <p:cNvSpPr/>
            <p:nvPr/>
          </p:nvSpPr>
          <p:spPr bwMode="auto">
            <a:xfrm>
              <a:off x="7154564" y="2483708"/>
              <a:ext cx="317745" cy="317745"/>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pPr>
              <a:endParaRPr lang="en-US" sz="1765" b="1" err="1">
                <a:solidFill>
                  <a:schemeClr val="tx1"/>
                </a:solidFill>
                <a:latin typeface="+mj-lt"/>
                <a:ea typeface="Segoe UI" pitchFamily="34" charset="0"/>
                <a:cs typeface="Segoe UI" pitchFamily="34" charset="0"/>
              </a:endParaRPr>
            </a:p>
          </p:txBody>
        </p:sp>
        <p:sp>
          <p:nvSpPr>
            <p:cNvPr id="84" name="Right Arrow 16"/>
            <p:cNvSpPr/>
            <p:nvPr/>
          </p:nvSpPr>
          <p:spPr bwMode="auto">
            <a:xfrm>
              <a:off x="7220342" y="2543283"/>
              <a:ext cx="205748" cy="198595"/>
            </a:xfrm>
            <a:prstGeom prst="rightArrow">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pPr>
              <a:endParaRPr lang="en-US" sz="1765" b="1" err="1">
                <a:solidFill>
                  <a:schemeClr val="tx1"/>
                </a:solidFill>
                <a:latin typeface="+mj-lt"/>
                <a:ea typeface="Segoe UI" pitchFamily="34" charset="0"/>
                <a:cs typeface="Segoe UI" pitchFamily="34" charset="0"/>
              </a:endParaRPr>
            </a:p>
          </p:txBody>
        </p:sp>
      </p:grpSp>
      <p:grpSp>
        <p:nvGrpSpPr>
          <p:cNvPr id="85" name="Group 84"/>
          <p:cNvGrpSpPr/>
          <p:nvPr/>
        </p:nvGrpSpPr>
        <p:grpSpPr>
          <a:xfrm>
            <a:off x="6168627" y="4163799"/>
            <a:ext cx="311499" cy="311499"/>
            <a:chOff x="7154564" y="2483708"/>
            <a:chExt cx="317745" cy="317745"/>
          </a:xfrm>
        </p:grpSpPr>
        <p:sp>
          <p:nvSpPr>
            <p:cNvPr id="86" name="Oval 85"/>
            <p:cNvSpPr/>
            <p:nvPr/>
          </p:nvSpPr>
          <p:spPr bwMode="auto">
            <a:xfrm>
              <a:off x="7154564" y="2483708"/>
              <a:ext cx="317745" cy="317745"/>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pPr>
              <a:endParaRPr lang="en-US" sz="1765" b="1" err="1">
                <a:solidFill>
                  <a:schemeClr val="tx1"/>
                </a:solidFill>
                <a:latin typeface="+mj-lt"/>
                <a:ea typeface="Segoe UI" pitchFamily="34" charset="0"/>
                <a:cs typeface="Segoe UI" pitchFamily="34" charset="0"/>
              </a:endParaRPr>
            </a:p>
          </p:txBody>
        </p:sp>
        <p:sp>
          <p:nvSpPr>
            <p:cNvPr id="87" name="Right Arrow 20"/>
            <p:cNvSpPr/>
            <p:nvPr/>
          </p:nvSpPr>
          <p:spPr bwMode="auto">
            <a:xfrm>
              <a:off x="7220342" y="2543283"/>
              <a:ext cx="205748" cy="198595"/>
            </a:xfrm>
            <a:prstGeom prst="rightArrow">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pPr>
              <a:endParaRPr lang="en-US" sz="1765" b="1" err="1">
                <a:solidFill>
                  <a:schemeClr val="tx1"/>
                </a:solidFill>
                <a:latin typeface="+mj-lt"/>
                <a:ea typeface="Segoe UI" pitchFamily="34" charset="0"/>
                <a:cs typeface="Segoe UI" pitchFamily="34" charset="0"/>
              </a:endParaRPr>
            </a:p>
          </p:txBody>
        </p:sp>
      </p:grpSp>
      <p:grpSp>
        <p:nvGrpSpPr>
          <p:cNvPr id="88" name="Group 87"/>
          <p:cNvGrpSpPr/>
          <p:nvPr/>
        </p:nvGrpSpPr>
        <p:grpSpPr>
          <a:xfrm>
            <a:off x="6168627" y="5105693"/>
            <a:ext cx="311499" cy="311499"/>
            <a:chOff x="7154564" y="2483708"/>
            <a:chExt cx="317745" cy="317745"/>
          </a:xfrm>
        </p:grpSpPr>
        <p:sp>
          <p:nvSpPr>
            <p:cNvPr id="89" name="Oval 88"/>
            <p:cNvSpPr/>
            <p:nvPr/>
          </p:nvSpPr>
          <p:spPr bwMode="auto">
            <a:xfrm>
              <a:off x="7154564" y="2483708"/>
              <a:ext cx="317745" cy="317745"/>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pPr>
              <a:endParaRPr lang="en-US" sz="1765" b="1" err="1">
                <a:solidFill>
                  <a:schemeClr val="tx1"/>
                </a:solidFill>
                <a:latin typeface="+mj-lt"/>
                <a:ea typeface="Segoe UI" pitchFamily="34" charset="0"/>
                <a:cs typeface="Segoe UI" pitchFamily="34" charset="0"/>
              </a:endParaRPr>
            </a:p>
          </p:txBody>
        </p:sp>
        <p:sp>
          <p:nvSpPr>
            <p:cNvPr id="90" name="Right Arrow 23"/>
            <p:cNvSpPr/>
            <p:nvPr/>
          </p:nvSpPr>
          <p:spPr bwMode="auto">
            <a:xfrm>
              <a:off x="7220342" y="2543283"/>
              <a:ext cx="205748" cy="198595"/>
            </a:xfrm>
            <a:prstGeom prst="rightArrow">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pPr>
              <a:endParaRPr lang="en-US" sz="1765" b="1" err="1">
                <a:solidFill>
                  <a:schemeClr val="tx1"/>
                </a:solidFill>
                <a:latin typeface="+mj-lt"/>
                <a:ea typeface="Segoe UI" pitchFamily="34" charset="0"/>
                <a:cs typeface="Segoe UI" pitchFamily="34" charset="0"/>
              </a:endParaRPr>
            </a:p>
          </p:txBody>
        </p:sp>
      </p:grpSp>
    </p:spTree>
    <p:extLst>
      <p:ext uri="{BB962C8B-B14F-4D97-AF65-F5344CB8AC3E}">
        <p14:creationId xmlns:p14="http://schemas.microsoft.com/office/powerpoint/2010/main" val="489159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a:t>New, modern web portal for reports</a:t>
            </a:r>
            <a:br>
              <a:rPr lang="en-US" sz="4400"/>
            </a:br>
            <a:r>
              <a:rPr lang="en-US" sz="3200">
                <a:solidFill>
                  <a:schemeClr val="tx2"/>
                </a:solidFill>
              </a:rPr>
              <a:t>Consume paginated and mobile reports in one place</a:t>
            </a:r>
            <a:endParaRPr lang="en-US" sz="4400">
              <a:solidFill>
                <a:schemeClr val="tx2"/>
              </a:solidFill>
            </a:endParaRPr>
          </a:p>
        </p:txBody>
      </p:sp>
      <p:pic>
        <p:nvPicPr>
          <p:cNvPr id="28" name="Picture 2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97289" y="1947222"/>
            <a:ext cx="5557834" cy="3383031"/>
          </a:xfrm>
          <a:prstGeom prst="rect">
            <a:avLst/>
          </a:prstGeom>
        </p:spPr>
      </p:pic>
      <p:pic>
        <p:nvPicPr>
          <p:cNvPr id="3" name="Picture 2"/>
          <p:cNvPicPr>
            <a:picLocks noChangeAspect="1"/>
          </p:cNvPicPr>
          <p:nvPr/>
        </p:nvPicPr>
        <p:blipFill rotWithShape="1">
          <a:blip r:embed="rId4" cstate="screen">
            <a:extLst>
              <a:ext uri="{28A0092B-C50C-407E-A947-70E740481C1C}">
                <a14:useLocalDpi xmlns:a14="http://schemas.microsoft.com/office/drawing/2010/main"/>
              </a:ext>
            </a:extLst>
          </a:blip>
          <a:srcRect b="3687"/>
          <a:stretch/>
        </p:blipFill>
        <p:spPr>
          <a:xfrm>
            <a:off x="805075" y="2156792"/>
            <a:ext cx="4740960" cy="2568446"/>
          </a:xfrm>
          <a:prstGeom prst="rect">
            <a:avLst/>
          </a:prstGeom>
        </p:spPr>
      </p:pic>
      <p:sp>
        <p:nvSpPr>
          <p:cNvPr id="45" name="Rectangle 44"/>
          <p:cNvSpPr/>
          <p:nvPr/>
        </p:nvSpPr>
        <p:spPr bwMode="auto">
          <a:xfrm>
            <a:off x="6439185" y="2125664"/>
            <a:ext cx="5295615"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8" rIns="91440" bIns="44808" numCol="1" spcCol="0" rtlCol="0" fromWordArt="0" anchor="t" anchorCtr="0" forceAA="0" compatLnSpc="1">
            <a:prstTxWarp prst="textNoShape">
              <a:avLst/>
            </a:prstTxWarp>
            <a:noAutofit/>
          </a:bodyPr>
          <a:lstStyle/>
          <a:p>
            <a:pPr marL="142541" defTabSz="913420" fontAlgn="base">
              <a:spcBef>
                <a:spcPts val="1800"/>
              </a:spcBef>
              <a:buClr>
                <a:srgbClr val="FF8C00"/>
              </a:buClr>
              <a:buSzPct val="115000"/>
            </a:pPr>
            <a:r>
              <a:rPr lang="en-US" sz="2400">
                <a:solidFill>
                  <a:schemeClr val="tx1"/>
                </a:solidFill>
                <a:latin typeface="+mj-lt"/>
              </a:rPr>
              <a:t>Access KPIs and both types</a:t>
            </a:r>
            <a:br>
              <a:rPr lang="en-US" sz="2400">
                <a:solidFill>
                  <a:schemeClr val="tx1"/>
                </a:solidFill>
                <a:latin typeface="+mj-lt"/>
              </a:rPr>
            </a:br>
            <a:r>
              <a:rPr lang="en-US" sz="2400">
                <a:solidFill>
                  <a:schemeClr val="tx1"/>
                </a:solidFill>
                <a:latin typeface="+mj-lt"/>
              </a:rPr>
              <a:t>of reports in one web portal</a:t>
            </a:r>
          </a:p>
          <a:p>
            <a:pPr marL="142541" defTabSz="913420" fontAlgn="base">
              <a:spcBef>
                <a:spcPts val="1800"/>
              </a:spcBef>
              <a:buClr>
                <a:srgbClr val="FF8C00"/>
              </a:buClr>
              <a:buSzPct val="115000"/>
            </a:pPr>
            <a:r>
              <a:rPr lang="en-US" sz="2400">
                <a:ln>
                  <a:solidFill>
                    <a:srgbClr val="FFFFFF">
                      <a:alpha val="0"/>
                    </a:srgbClr>
                  </a:solidFill>
                </a:ln>
                <a:solidFill>
                  <a:schemeClr val="tx1"/>
                </a:solidFill>
                <a:latin typeface="+mj-lt"/>
                <a:ea typeface="Segoe UI" pitchFamily="34" charset="0"/>
                <a:cs typeface="Segoe UI" pitchFamily="34" charset="0"/>
              </a:rPr>
              <a:t>Upload Power BI Desktop files</a:t>
            </a:r>
            <a:br>
              <a:rPr lang="en-US" sz="2400">
                <a:ln>
                  <a:solidFill>
                    <a:srgbClr val="FFFFFF">
                      <a:alpha val="0"/>
                    </a:srgbClr>
                  </a:solidFill>
                </a:ln>
                <a:solidFill>
                  <a:schemeClr val="tx1"/>
                </a:solidFill>
                <a:latin typeface="+mj-lt"/>
                <a:ea typeface="Segoe UI" pitchFamily="34" charset="0"/>
                <a:cs typeface="Segoe UI" pitchFamily="34" charset="0"/>
              </a:rPr>
            </a:br>
            <a:r>
              <a:rPr lang="en-US" sz="2400">
                <a:ln>
                  <a:solidFill>
                    <a:srgbClr val="FFFFFF">
                      <a:alpha val="0"/>
                    </a:srgbClr>
                  </a:solidFill>
                </a:ln>
                <a:solidFill>
                  <a:schemeClr val="tx1"/>
                </a:solidFill>
                <a:latin typeface="+mj-lt"/>
                <a:ea typeface="Segoe UI" pitchFamily="34" charset="0"/>
                <a:cs typeface="Segoe UI" pitchFamily="34" charset="0"/>
              </a:rPr>
              <a:t>and Excel spreadsheets</a:t>
            </a:r>
          </a:p>
          <a:p>
            <a:pPr marL="142541" defTabSz="913420" fontAlgn="base">
              <a:spcBef>
                <a:spcPts val="1800"/>
              </a:spcBef>
              <a:buClr>
                <a:srgbClr val="FF8C00"/>
              </a:buClr>
              <a:buSzPct val="115000"/>
            </a:pPr>
            <a:r>
              <a:rPr lang="en-US" sz="2400">
                <a:solidFill>
                  <a:schemeClr val="tx1"/>
                </a:solidFill>
                <a:latin typeface="+mj-lt"/>
              </a:rPr>
              <a:t>Apply custom branding</a:t>
            </a:r>
          </a:p>
          <a:p>
            <a:pPr marL="142541" defTabSz="913420">
              <a:spcBef>
                <a:spcPts val="1800"/>
              </a:spcBef>
              <a:buClr>
                <a:srgbClr val="FF8C00"/>
              </a:buClr>
              <a:buSzPct val="115000"/>
            </a:pPr>
            <a:r>
              <a:rPr lang="en-US" sz="2400">
                <a:solidFill>
                  <a:schemeClr val="tx1"/>
                </a:solidFill>
                <a:latin typeface="+mj-lt"/>
              </a:rPr>
              <a:t>Designed for modern browsers</a:t>
            </a:r>
          </a:p>
          <a:p>
            <a:pPr marL="142541" defTabSz="913420">
              <a:spcBef>
                <a:spcPts val="1800"/>
              </a:spcBef>
              <a:buClr>
                <a:srgbClr val="FF8C00"/>
              </a:buClr>
              <a:buSzPct val="115000"/>
            </a:pPr>
            <a:r>
              <a:rPr lang="en-US" sz="2400">
                <a:solidFill>
                  <a:schemeClr val="tx1"/>
                </a:solidFill>
                <a:latin typeface="+mj-lt"/>
              </a:rPr>
              <a:t>Built on HTML5 technology</a:t>
            </a:r>
          </a:p>
        </p:txBody>
      </p:sp>
      <p:grpSp>
        <p:nvGrpSpPr>
          <p:cNvPr id="61" name="Group 60"/>
          <p:cNvGrpSpPr/>
          <p:nvPr/>
        </p:nvGrpSpPr>
        <p:grpSpPr>
          <a:xfrm>
            <a:off x="6168627" y="2223507"/>
            <a:ext cx="311499" cy="311499"/>
            <a:chOff x="7154564" y="2483708"/>
            <a:chExt cx="317745" cy="317745"/>
          </a:xfrm>
        </p:grpSpPr>
        <p:sp>
          <p:nvSpPr>
            <p:cNvPr id="62" name="Oval 61"/>
            <p:cNvSpPr/>
            <p:nvPr/>
          </p:nvSpPr>
          <p:spPr bwMode="auto">
            <a:xfrm>
              <a:off x="7154564" y="2483708"/>
              <a:ext cx="317745" cy="317745"/>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pPr>
              <a:endParaRPr lang="en-US" sz="1765" b="1" err="1">
                <a:solidFill>
                  <a:schemeClr val="tx1"/>
                </a:solidFill>
                <a:latin typeface="+mj-lt"/>
                <a:ea typeface="Segoe UI" pitchFamily="34" charset="0"/>
                <a:cs typeface="Segoe UI" pitchFamily="34" charset="0"/>
              </a:endParaRPr>
            </a:p>
          </p:txBody>
        </p:sp>
        <p:sp>
          <p:nvSpPr>
            <p:cNvPr id="63" name="Right Arrow 10"/>
            <p:cNvSpPr/>
            <p:nvPr/>
          </p:nvSpPr>
          <p:spPr bwMode="auto">
            <a:xfrm>
              <a:off x="7220342" y="2543283"/>
              <a:ext cx="205748" cy="198595"/>
            </a:xfrm>
            <a:prstGeom prst="rightArrow">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pPr>
              <a:endParaRPr lang="en-US" sz="1765" b="1" err="1">
                <a:solidFill>
                  <a:schemeClr val="tx1"/>
                </a:solidFill>
                <a:latin typeface="+mj-lt"/>
                <a:ea typeface="Segoe UI" pitchFamily="34" charset="0"/>
                <a:cs typeface="Segoe UI" pitchFamily="34" charset="0"/>
              </a:endParaRPr>
            </a:p>
          </p:txBody>
        </p:sp>
      </p:grpSp>
      <p:grpSp>
        <p:nvGrpSpPr>
          <p:cNvPr id="64" name="Group 63"/>
          <p:cNvGrpSpPr/>
          <p:nvPr/>
        </p:nvGrpSpPr>
        <p:grpSpPr>
          <a:xfrm>
            <a:off x="6168627" y="3194424"/>
            <a:ext cx="311499" cy="311499"/>
            <a:chOff x="7154564" y="2483708"/>
            <a:chExt cx="317745" cy="317745"/>
          </a:xfrm>
        </p:grpSpPr>
        <p:sp>
          <p:nvSpPr>
            <p:cNvPr id="65" name="Oval 64"/>
            <p:cNvSpPr/>
            <p:nvPr/>
          </p:nvSpPr>
          <p:spPr bwMode="auto">
            <a:xfrm>
              <a:off x="7154564" y="2483708"/>
              <a:ext cx="317745" cy="317745"/>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pPr>
              <a:endParaRPr lang="en-US" sz="1765" b="1" err="1">
                <a:solidFill>
                  <a:schemeClr val="tx1"/>
                </a:solidFill>
                <a:latin typeface="+mj-lt"/>
                <a:ea typeface="Segoe UI" pitchFamily="34" charset="0"/>
                <a:cs typeface="Segoe UI" pitchFamily="34" charset="0"/>
              </a:endParaRPr>
            </a:p>
          </p:txBody>
        </p:sp>
        <p:sp>
          <p:nvSpPr>
            <p:cNvPr id="66" name="Right Arrow 13"/>
            <p:cNvSpPr/>
            <p:nvPr/>
          </p:nvSpPr>
          <p:spPr bwMode="auto">
            <a:xfrm>
              <a:off x="7220342" y="2543283"/>
              <a:ext cx="205748" cy="198595"/>
            </a:xfrm>
            <a:prstGeom prst="rightArrow">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pPr>
              <a:endParaRPr lang="en-US" sz="1765" b="1" err="1">
                <a:solidFill>
                  <a:schemeClr val="tx1"/>
                </a:solidFill>
                <a:latin typeface="+mj-lt"/>
                <a:ea typeface="Segoe UI" pitchFamily="34" charset="0"/>
                <a:cs typeface="Segoe UI" pitchFamily="34" charset="0"/>
              </a:endParaRPr>
            </a:p>
          </p:txBody>
        </p:sp>
      </p:grpSp>
      <p:grpSp>
        <p:nvGrpSpPr>
          <p:cNvPr id="67" name="Group 66"/>
          <p:cNvGrpSpPr/>
          <p:nvPr/>
        </p:nvGrpSpPr>
        <p:grpSpPr>
          <a:xfrm>
            <a:off x="6168627" y="4165339"/>
            <a:ext cx="311499" cy="311499"/>
            <a:chOff x="7154564" y="2483708"/>
            <a:chExt cx="317745" cy="317745"/>
          </a:xfrm>
        </p:grpSpPr>
        <p:sp>
          <p:nvSpPr>
            <p:cNvPr id="68" name="Oval 67"/>
            <p:cNvSpPr/>
            <p:nvPr/>
          </p:nvSpPr>
          <p:spPr bwMode="auto">
            <a:xfrm>
              <a:off x="7154564" y="2483708"/>
              <a:ext cx="317745" cy="317745"/>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pPr>
              <a:endParaRPr lang="en-US" sz="1765" b="1" err="1">
                <a:solidFill>
                  <a:schemeClr val="tx1"/>
                </a:solidFill>
                <a:latin typeface="+mj-lt"/>
                <a:ea typeface="Segoe UI" pitchFamily="34" charset="0"/>
                <a:cs typeface="Segoe UI" pitchFamily="34" charset="0"/>
              </a:endParaRPr>
            </a:p>
          </p:txBody>
        </p:sp>
        <p:sp>
          <p:nvSpPr>
            <p:cNvPr id="69" name="Right Arrow 16"/>
            <p:cNvSpPr/>
            <p:nvPr/>
          </p:nvSpPr>
          <p:spPr bwMode="auto">
            <a:xfrm>
              <a:off x="7220342" y="2543283"/>
              <a:ext cx="205748" cy="198595"/>
            </a:xfrm>
            <a:prstGeom prst="rightArrow">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pPr>
              <a:endParaRPr lang="en-US" sz="1765" b="1" err="1">
                <a:solidFill>
                  <a:schemeClr val="tx1"/>
                </a:solidFill>
                <a:latin typeface="+mj-lt"/>
                <a:ea typeface="Segoe UI" pitchFamily="34" charset="0"/>
                <a:cs typeface="Segoe UI" pitchFamily="34" charset="0"/>
              </a:endParaRPr>
            </a:p>
          </p:txBody>
        </p:sp>
      </p:grpSp>
      <p:grpSp>
        <p:nvGrpSpPr>
          <p:cNvPr id="70" name="Group 69"/>
          <p:cNvGrpSpPr/>
          <p:nvPr/>
        </p:nvGrpSpPr>
        <p:grpSpPr>
          <a:xfrm>
            <a:off x="6168627" y="4729856"/>
            <a:ext cx="311499" cy="311499"/>
            <a:chOff x="7154564" y="2483708"/>
            <a:chExt cx="317745" cy="317745"/>
          </a:xfrm>
        </p:grpSpPr>
        <p:sp>
          <p:nvSpPr>
            <p:cNvPr id="71" name="Oval 70"/>
            <p:cNvSpPr/>
            <p:nvPr/>
          </p:nvSpPr>
          <p:spPr bwMode="auto">
            <a:xfrm>
              <a:off x="7154564" y="2483708"/>
              <a:ext cx="317745" cy="317745"/>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pPr>
              <a:endParaRPr lang="en-US" sz="1765" b="1" err="1">
                <a:solidFill>
                  <a:schemeClr val="tx1"/>
                </a:solidFill>
                <a:latin typeface="+mj-lt"/>
                <a:ea typeface="Segoe UI" pitchFamily="34" charset="0"/>
                <a:cs typeface="Segoe UI" pitchFamily="34" charset="0"/>
              </a:endParaRPr>
            </a:p>
          </p:txBody>
        </p:sp>
        <p:sp>
          <p:nvSpPr>
            <p:cNvPr id="72" name="Right Arrow 20"/>
            <p:cNvSpPr/>
            <p:nvPr/>
          </p:nvSpPr>
          <p:spPr bwMode="auto">
            <a:xfrm>
              <a:off x="7220342" y="2543283"/>
              <a:ext cx="205748" cy="198595"/>
            </a:xfrm>
            <a:prstGeom prst="rightArrow">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pPr>
              <a:endParaRPr lang="en-US" sz="1765" b="1" err="1">
                <a:solidFill>
                  <a:schemeClr val="tx1"/>
                </a:solidFill>
                <a:latin typeface="+mj-lt"/>
                <a:ea typeface="Segoe UI" pitchFamily="34" charset="0"/>
                <a:cs typeface="Segoe UI" pitchFamily="34" charset="0"/>
              </a:endParaRPr>
            </a:p>
          </p:txBody>
        </p:sp>
      </p:grpSp>
      <p:grpSp>
        <p:nvGrpSpPr>
          <p:cNvPr id="73" name="Group 72"/>
          <p:cNvGrpSpPr/>
          <p:nvPr/>
        </p:nvGrpSpPr>
        <p:grpSpPr>
          <a:xfrm>
            <a:off x="6168627" y="5337923"/>
            <a:ext cx="311499" cy="311499"/>
            <a:chOff x="7154564" y="2483708"/>
            <a:chExt cx="317745" cy="317745"/>
          </a:xfrm>
        </p:grpSpPr>
        <p:sp>
          <p:nvSpPr>
            <p:cNvPr id="74" name="Oval 73"/>
            <p:cNvSpPr/>
            <p:nvPr/>
          </p:nvSpPr>
          <p:spPr bwMode="auto">
            <a:xfrm>
              <a:off x="7154564" y="2483708"/>
              <a:ext cx="317745" cy="317745"/>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pPr>
              <a:endParaRPr lang="en-US" sz="1765" b="1" err="1">
                <a:solidFill>
                  <a:schemeClr val="tx1"/>
                </a:solidFill>
                <a:latin typeface="+mj-lt"/>
                <a:ea typeface="Segoe UI" pitchFamily="34" charset="0"/>
                <a:cs typeface="Segoe UI" pitchFamily="34" charset="0"/>
              </a:endParaRPr>
            </a:p>
          </p:txBody>
        </p:sp>
        <p:sp>
          <p:nvSpPr>
            <p:cNvPr id="75" name="Right Arrow 23"/>
            <p:cNvSpPr/>
            <p:nvPr/>
          </p:nvSpPr>
          <p:spPr bwMode="auto">
            <a:xfrm>
              <a:off x="7220342" y="2543283"/>
              <a:ext cx="205748" cy="198595"/>
            </a:xfrm>
            <a:prstGeom prst="rightArrow">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pPr>
              <a:endParaRPr lang="en-US" sz="1765" b="1" err="1">
                <a:solidFill>
                  <a:schemeClr val="tx1"/>
                </a:solidFill>
                <a:latin typeface="+mj-lt"/>
                <a:ea typeface="Segoe UI" pitchFamily="34" charset="0"/>
                <a:cs typeface="Segoe UI" pitchFamily="34" charset="0"/>
              </a:endParaRPr>
            </a:p>
          </p:txBody>
        </p:sp>
      </p:grpSp>
    </p:spTree>
    <p:extLst>
      <p:ext uri="{BB962C8B-B14F-4D97-AF65-F5344CB8AC3E}">
        <p14:creationId xmlns:p14="http://schemas.microsoft.com/office/powerpoint/2010/main" val="21485255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765103"/>
            <a:ext cx="11653523" cy="2664768"/>
          </a:xfrm>
        </p:spPr>
        <p:txBody>
          <a:bodyPr/>
          <a:lstStyle/>
          <a:p>
            <a:pPr marL="0" indent="0">
              <a:buNone/>
            </a:pPr>
            <a:r>
              <a:rPr lang="en-US" sz="3600" dirty="0"/>
              <a:t>The web portal supports custom branding, allowing the customization of:</a:t>
            </a:r>
          </a:p>
          <a:p>
            <a:pPr lvl="1"/>
            <a:r>
              <a:rPr lang="en-US" dirty="0"/>
              <a:t>Logo</a:t>
            </a:r>
          </a:p>
          <a:p>
            <a:pPr lvl="1"/>
            <a:r>
              <a:rPr lang="en-US" dirty="0"/>
              <a:t>Web portal colors, and</a:t>
            </a:r>
          </a:p>
          <a:p>
            <a:pPr lvl="1"/>
            <a:r>
              <a:rPr lang="en-US" dirty="0"/>
              <a:t>A mobile report theme</a:t>
            </a:r>
          </a:p>
        </p:txBody>
      </p:sp>
      <p:sp>
        <p:nvSpPr>
          <p:cNvPr id="3" name="Title 2"/>
          <p:cNvSpPr>
            <a:spLocks noGrp="1"/>
          </p:cNvSpPr>
          <p:nvPr>
            <p:ph type="title"/>
          </p:nvPr>
        </p:nvSpPr>
        <p:spPr/>
        <p:txBody>
          <a:bodyPr/>
          <a:lstStyle/>
          <a:p>
            <a:r>
              <a:rPr lang="en-US" dirty="0"/>
              <a:t>Custom Branding</a:t>
            </a:r>
            <a:br>
              <a:rPr lang="en-US" dirty="0"/>
            </a:br>
            <a:endParaRPr lang="en-US" dirty="0">
              <a:solidFill>
                <a:schemeClr val="accent1"/>
              </a:solidFill>
            </a:endParaRP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70841" y="3369869"/>
            <a:ext cx="6013603" cy="2865858"/>
          </a:xfrm>
          <a:prstGeom prst="rect">
            <a:avLst/>
          </a:prstGeom>
        </p:spPr>
      </p:pic>
    </p:spTree>
    <p:extLst>
      <p:ext uri="{BB962C8B-B14F-4D97-AF65-F5344CB8AC3E}">
        <p14:creationId xmlns:p14="http://schemas.microsoft.com/office/powerpoint/2010/main" val="137050783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CD3D7C-DA62-46CE-966C-9E6ADF21F76B}"/>
              </a:ext>
            </a:extLst>
          </p:cNvPr>
          <p:cNvSpPr txBox="1"/>
          <p:nvPr/>
        </p:nvSpPr>
        <p:spPr>
          <a:xfrm>
            <a:off x="1364875" y="934571"/>
            <a:ext cx="8673353" cy="2308324"/>
          </a:xfrm>
          <a:prstGeom prst="rect">
            <a:avLst/>
          </a:prstGeom>
          <a:noFill/>
        </p:spPr>
        <p:txBody>
          <a:bodyPr wrap="square" rtlCol="0">
            <a:spAutoFit/>
          </a:bodyPr>
          <a:lstStyle/>
          <a:p>
            <a:r>
              <a:rPr lang="en-GB" dirty="0"/>
              <a:t>Check whitepaper</a:t>
            </a:r>
          </a:p>
          <a:p>
            <a:r>
              <a:rPr lang="en-GB" dirty="0">
                <a:hlinkClick r:id="rId2"/>
              </a:rPr>
              <a:t>https://docs.microsoft.com/en-us/power-bi/report-server/capacity-planning</a:t>
            </a:r>
            <a:endParaRPr lang="en-GB" dirty="0"/>
          </a:p>
          <a:p>
            <a:endParaRPr lang="en-GB" dirty="0"/>
          </a:p>
          <a:p>
            <a:endParaRPr lang="en-GB" dirty="0"/>
          </a:p>
          <a:p>
            <a:r>
              <a:rPr lang="en-GB" dirty="0"/>
              <a:t>Blog posting </a:t>
            </a:r>
            <a:r>
              <a:rPr lang="en-GB" dirty="0" err="1"/>
              <a:t>odf</a:t>
            </a:r>
            <a:r>
              <a:rPr lang="en-GB" dirty="0"/>
              <a:t> Install &amp; Configure steps of PBIRS April 2018</a:t>
            </a:r>
          </a:p>
          <a:p>
            <a:r>
              <a:rPr lang="en-GB" dirty="0">
                <a:hlinkClick r:id="rId3"/>
              </a:rPr>
              <a:t>https://blog.devoworx.net/2018/04/26/install-and-configure-power-bi-report-server/</a:t>
            </a:r>
            <a:endParaRPr lang="en-GB" dirty="0"/>
          </a:p>
          <a:p>
            <a:endParaRPr lang="en-GB" dirty="0"/>
          </a:p>
          <a:p>
            <a:endParaRPr lang="en-GB" dirty="0"/>
          </a:p>
        </p:txBody>
      </p:sp>
    </p:spTree>
    <p:extLst>
      <p:ext uri="{BB962C8B-B14F-4D97-AF65-F5344CB8AC3E}">
        <p14:creationId xmlns:p14="http://schemas.microsoft.com/office/powerpoint/2010/main" val="9904480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2"/>
            <a:ext cx="9144000" cy="5296605"/>
          </a:xfrm>
        </p:spPr>
        <p:txBody>
          <a:bodyPr>
            <a:normAutofit fontScale="90000"/>
          </a:bodyPr>
          <a:lstStyle/>
          <a:p>
            <a:r>
              <a:rPr lang="en-GB" dirty="0"/>
              <a:t>Power BI Training</a:t>
            </a:r>
            <a:br>
              <a:rPr lang="en-GB" dirty="0"/>
            </a:br>
            <a:br>
              <a:rPr lang="en-GB" dirty="0"/>
            </a:br>
            <a:r>
              <a:rPr lang="en-GB" dirty="0"/>
              <a:t>Day 5 : Session 3</a:t>
            </a:r>
            <a:br>
              <a:rPr lang="en-GB" dirty="0"/>
            </a:br>
            <a:r>
              <a:rPr lang="en-GB" dirty="0"/>
              <a:t>30 mins</a:t>
            </a:r>
            <a:br>
              <a:rPr lang="en-GB" dirty="0"/>
            </a:br>
            <a:r>
              <a:rPr lang="en-GB" dirty="0"/>
              <a:t>Power BI Report Server</a:t>
            </a:r>
            <a:br>
              <a:rPr lang="en-GB" dirty="0"/>
            </a:br>
            <a:br>
              <a:rPr lang="en-GB" dirty="0"/>
            </a:br>
            <a:r>
              <a:rPr lang="en-GB" dirty="0"/>
              <a:t>END</a:t>
            </a:r>
          </a:p>
        </p:txBody>
      </p:sp>
    </p:spTree>
    <p:extLst>
      <p:ext uri="{BB962C8B-B14F-4D97-AF65-F5344CB8AC3E}">
        <p14:creationId xmlns:p14="http://schemas.microsoft.com/office/powerpoint/2010/main" val="2063624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discussion</a:t>
            </a:r>
          </a:p>
        </p:txBody>
      </p:sp>
      <p:sp>
        <p:nvSpPr>
          <p:cNvPr id="3" name="Text Placeholder 2"/>
          <p:cNvSpPr>
            <a:spLocks noGrp="1"/>
          </p:cNvSpPr>
          <p:nvPr>
            <p:ph type="body" sz="quarter" idx="10"/>
          </p:nvPr>
        </p:nvSpPr>
        <p:spPr>
          <a:xfrm>
            <a:off x="269241" y="1338899"/>
            <a:ext cx="11655078" cy="4982133"/>
          </a:xfrm>
        </p:spPr>
        <p:txBody>
          <a:bodyPr/>
          <a:lstStyle/>
          <a:p>
            <a:pPr marL="1288555">
              <a:lnSpc>
                <a:spcPct val="100000"/>
              </a:lnSpc>
              <a:spcBef>
                <a:spcPts val="2353"/>
              </a:spcBef>
              <a:buClr>
                <a:schemeClr val="accent1"/>
              </a:buClr>
            </a:pPr>
            <a:r>
              <a:rPr lang="en-US" sz="3600" dirty="0">
                <a:solidFill>
                  <a:schemeClr val="accent1"/>
                </a:solidFill>
              </a:rPr>
              <a:t>Overview</a:t>
            </a:r>
          </a:p>
          <a:p>
            <a:pPr marL="1288555">
              <a:lnSpc>
                <a:spcPct val="100000"/>
              </a:lnSpc>
              <a:spcBef>
                <a:spcPts val="2353"/>
              </a:spcBef>
              <a:buClr>
                <a:schemeClr val="accent1"/>
              </a:buClr>
            </a:pPr>
            <a:r>
              <a:rPr lang="en-US" sz="3600" dirty="0">
                <a:solidFill>
                  <a:schemeClr val="accent1"/>
                </a:solidFill>
              </a:rPr>
              <a:t>How to acquire</a:t>
            </a:r>
          </a:p>
          <a:p>
            <a:pPr marL="1288555">
              <a:lnSpc>
                <a:spcPct val="100000"/>
              </a:lnSpc>
              <a:spcBef>
                <a:spcPts val="2353"/>
              </a:spcBef>
              <a:buClr>
                <a:schemeClr val="accent1"/>
              </a:buClr>
            </a:pPr>
            <a:r>
              <a:rPr lang="en-US" sz="3600" dirty="0">
                <a:solidFill>
                  <a:schemeClr val="accent1"/>
                </a:solidFill>
              </a:rPr>
              <a:t>Power BI Report Server for the BI user</a:t>
            </a:r>
          </a:p>
          <a:p>
            <a:pPr marL="1288555">
              <a:lnSpc>
                <a:spcPct val="100000"/>
              </a:lnSpc>
              <a:spcBef>
                <a:spcPts val="2353"/>
              </a:spcBef>
              <a:buClr>
                <a:schemeClr val="accent1"/>
              </a:buClr>
            </a:pPr>
            <a:r>
              <a:rPr lang="en-US" sz="3600" dirty="0">
                <a:solidFill>
                  <a:schemeClr val="accent1"/>
                </a:solidFill>
              </a:rPr>
              <a:t>Power BI Report Server for the IT Pro</a:t>
            </a:r>
          </a:p>
          <a:p>
            <a:pPr marL="1288555">
              <a:lnSpc>
                <a:spcPct val="100000"/>
              </a:lnSpc>
              <a:spcBef>
                <a:spcPts val="2353"/>
              </a:spcBef>
              <a:buClr>
                <a:schemeClr val="accent1"/>
              </a:buClr>
            </a:pPr>
            <a:r>
              <a:rPr lang="en-US" sz="3600" dirty="0">
                <a:solidFill>
                  <a:schemeClr val="accent1"/>
                </a:solidFill>
              </a:rPr>
              <a:t>Scenarios</a:t>
            </a:r>
          </a:p>
          <a:p>
            <a:pPr marL="1288555">
              <a:lnSpc>
                <a:spcPct val="100000"/>
              </a:lnSpc>
              <a:spcBef>
                <a:spcPts val="2353"/>
              </a:spcBef>
              <a:buClr>
                <a:schemeClr val="accent1"/>
              </a:buClr>
            </a:pPr>
            <a:r>
              <a:rPr lang="en-US" sz="3600" dirty="0">
                <a:solidFill>
                  <a:schemeClr val="accent1"/>
                </a:solidFill>
              </a:rPr>
              <a:t>Summary</a:t>
            </a:r>
          </a:p>
        </p:txBody>
      </p:sp>
      <p:cxnSp>
        <p:nvCxnSpPr>
          <p:cNvPr id="6" name="Straight Connector 5"/>
          <p:cNvCxnSpPr>
            <a:cxnSpLocks/>
          </p:cNvCxnSpPr>
          <p:nvPr/>
        </p:nvCxnSpPr>
        <p:spPr>
          <a:xfrm>
            <a:off x="448214" y="2159065"/>
            <a:ext cx="978597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a:xfrm>
            <a:off x="448214" y="2999463"/>
            <a:ext cx="978597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a:xfrm>
            <a:off x="448214" y="3839861"/>
            <a:ext cx="978597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p:cNvCxnSpPr>
          <p:nvPr/>
        </p:nvCxnSpPr>
        <p:spPr>
          <a:xfrm>
            <a:off x="448214" y="5520658"/>
            <a:ext cx="978597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cxnSpLocks/>
          </p:cNvCxnSpPr>
          <p:nvPr/>
        </p:nvCxnSpPr>
        <p:spPr>
          <a:xfrm>
            <a:off x="448214" y="4680260"/>
            <a:ext cx="978597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Freeform 45"/>
          <p:cNvSpPr/>
          <p:nvPr/>
        </p:nvSpPr>
        <p:spPr bwMode="auto">
          <a:xfrm>
            <a:off x="649387" y="3177266"/>
            <a:ext cx="653645" cy="504983"/>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76" dirty="0">
              <a:solidFill>
                <a:prstClr val="white"/>
              </a:solidFill>
            </a:endParaRPr>
          </a:p>
        </p:txBody>
      </p:sp>
      <p:sp>
        <p:nvSpPr>
          <p:cNvPr id="17" name="Oval 2"/>
          <p:cNvSpPr/>
          <p:nvPr/>
        </p:nvSpPr>
        <p:spPr>
          <a:xfrm>
            <a:off x="674208" y="3964996"/>
            <a:ext cx="556301" cy="532539"/>
          </a:xfrm>
          <a:custGeom>
            <a:avLst/>
            <a:gdLst/>
            <a:ahLst/>
            <a:cxnLst/>
            <a:rect l="l" t="t" r="r" b="b"/>
            <a:pathLst>
              <a:path w="1016264" h="972856">
                <a:moveTo>
                  <a:pt x="134879" y="817285"/>
                </a:moveTo>
                <a:cubicBezTo>
                  <a:pt x="102427" y="817285"/>
                  <a:pt x="76120" y="843592"/>
                  <a:pt x="76120" y="876044"/>
                </a:cubicBezTo>
                <a:cubicBezTo>
                  <a:pt x="76120" y="908496"/>
                  <a:pt x="102427" y="934803"/>
                  <a:pt x="134879" y="934803"/>
                </a:cubicBezTo>
                <a:cubicBezTo>
                  <a:pt x="167331" y="934803"/>
                  <a:pt x="193638" y="908496"/>
                  <a:pt x="193638" y="876044"/>
                </a:cubicBezTo>
                <a:cubicBezTo>
                  <a:pt x="193638" y="843592"/>
                  <a:pt x="167331" y="817285"/>
                  <a:pt x="134879" y="817285"/>
                </a:cubicBezTo>
                <a:close/>
                <a:moveTo>
                  <a:pt x="330279" y="497264"/>
                </a:moveTo>
                <a:lnTo>
                  <a:pt x="445265" y="611789"/>
                </a:lnTo>
                <a:cubicBezTo>
                  <a:pt x="429724" y="655979"/>
                  <a:pt x="431139" y="704341"/>
                  <a:pt x="447784" y="748318"/>
                </a:cubicBezTo>
                <a:lnTo>
                  <a:pt x="228798" y="967304"/>
                </a:lnTo>
                <a:cubicBezTo>
                  <a:pt x="177911" y="1018191"/>
                  <a:pt x="95405" y="1018191"/>
                  <a:pt x="44518" y="967304"/>
                </a:cubicBezTo>
                <a:lnTo>
                  <a:pt x="44519" y="967304"/>
                </a:lnTo>
                <a:lnTo>
                  <a:pt x="44518" y="967304"/>
                </a:lnTo>
                <a:lnTo>
                  <a:pt x="44518" y="967304"/>
                </a:lnTo>
                <a:cubicBezTo>
                  <a:pt x="-6369" y="916417"/>
                  <a:pt x="-6369" y="833911"/>
                  <a:pt x="44519" y="783024"/>
                </a:cubicBezTo>
                <a:close/>
                <a:moveTo>
                  <a:pt x="58759" y="26709"/>
                </a:moveTo>
                <a:lnTo>
                  <a:pt x="223018" y="126867"/>
                </a:lnTo>
                <a:lnTo>
                  <a:pt x="255068" y="220347"/>
                </a:lnTo>
                <a:lnTo>
                  <a:pt x="254364" y="221174"/>
                </a:lnTo>
                <a:lnTo>
                  <a:pt x="591085" y="553957"/>
                </a:lnTo>
                <a:cubicBezTo>
                  <a:pt x="639289" y="532384"/>
                  <a:pt x="697786" y="541541"/>
                  <a:pt x="737374" y="581129"/>
                </a:cubicBezTo>
                <a:lnTo>
                  <a:pt x="942601" y="786356"/>
                </a:lnTo>
                <a:cubicBezTo>
                  <a:pt x="994102" y="837856"/>
                  <a:pt x="994102" y="921356"/>
                  <a:pt x="942601" y="972856"/>
                </a:cubicBezTo>
                <a:cubicBezTo>
                  <a:pt x="891101" y="1024357"/>
                  <a:pt x="807601" y="1024357"/>
                  <a:pt x="756101" y="972856"/>
                </a:cubicBezTo>
                <a:lnTo>
                  <a:pt x="550874" y="767629"/>
                </a:lnTo>
                <a:cubicBezTo>
                  <a:pt x="508105" y="724860"/>
                  <a:pt x="500854" y="660021"/>
                  <a:pt x="529638" y="610059"/>
                </a:cubicBezTo>
                <a:lnTo>
                  <a:pt x="197507" y="281813"/>
                </a:lnTo>
                <a:lnTo>
                  <a:pt x="112176" y="255068"/>
                </a:lnTo>
                <a:lnTo>
                  <a:pt x="0" y="84133"/>
                </a:lnTo>
                <a:close/>
                <a:moveTo>
                  <a:pt x="773215" y="0"/>
                </a:moveTo>
                <a:cubicBezTo>
                  <a:pt x="800938" y="0"/>
                  <a:pt x="827577" y="4591"/>
                  <a:pt x="852055" y="14050"/>
                </a:cubicBezTo>
                <a:lnTo>
                  <a:pt x="725340" y="145397"/>
                </a:lnTo>
                <a:cubicBezTo>
                  <a:pt x="687446" y="184676"/>
                  <a:pt x="688568" y="247237"/>
                  <a:pt x="727848" y="285130"/>
                </a:cubicBezTo>
                <a:cubicBezTo>
                  <a:pt x="767126" y="323024"/>
                  <a:pt x="829687" y="321901"/>
                  <a:pt x="867580" y="282622"/>
                </a:cubicBezTo>
                <a:lnTo>
                  <a:pt x="997517" y="147937"/>
                </a:lnTo>
                <a:cubicBezTo>
                  <a:pt x="1009632" y="176361"/>
                  <a:pt x="1016264" y="207604"/>
                  <a:pt x="1016264" y="240378"/>
                </a:cubicBezTo>
                <a:cubicBezTo>
                  <a:pt x="1016264" y="373135"/>
                  <a:pt x="907448" y="480756"/>
                  <a:pt x="773215" y="480756"/>
                </a:cubicBezTo>
                <a:cubicBezTo>
                  <a:pt x="753961" y="480756"/>
                  <a:pt x="735229" y="478542"/>
                  <a:pt x="717487" y="473486"/>
                </a:cubicBezTo>
                <a:cubicBezTo>
                  <a:pt x="680562" y="460197"/>
                  <a:pt x="640719" y="457605"/>
                  <a:pt x="602672" y="465792"/>
                </a:cubicBezTo>
                <a:lnTo>
                  <a:pt x="481968" y="345575"/>
                </a:lnTo>
                <a:lnTo>
                  <a:pt x="507478" y="320064"/>
                </a:lnTo>
                <a:cubicBezTo>
                  <a:pt x="516650" y="310892"/>
                  <a:pt x="526849" y="303373"/>
                  <a:pt x="538003" y="298060"/>
                </a:cubicBezTo>
                <a:cubicBezTo>
                  <a:pt x="532623" y="279712"/>
                  <a:pt x="530166" y="260329"/>
                  <a:pt x="530166" y="240378"/>
                </a:cubicBezTo>
                <a:cubicBezTo>
                  <a:pt x="530166" y="107621"/>
                  <a:pt x="638982" y="0"/>
                  <a:pt x="7732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765"/>
          </a:p>
        </p:txBody>
      </p:sp>
      <p:grpSp>
        <p:nvGrpSpPr>
          <p:cNvPr id="19" name="Group 18"/>
          <p:cNvGrpSpPr/>
          <p:nvPr/>
        </p:nvGrpSpPr>
        <p:grpSpPr>
          <a:xfrm>
            <a:off x="729145" y="1443305"/>
            <a:ext cx="520101" cy="516038"/>
            <a:chOff x="1812596" y="2427289"/>
            <a:chExt cx="406399" cy="403226"/>
          </a:xfrm>
          <a:solidFill>
            <a:schemeClr val="accent1"/>
          </a:solidFill>
        </p:grpSpPr>
        <p:sp>
          <p:nvSpPr>
            <p:cNvPr id="20" name="Freeform 39"/>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765"/>
            </a:p>
          </p:txBody>
        </p:sp>
        <p:sp>
          <p:nvSpPr>
            <p:cNvPr id="21" name="Freeform 40"/>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765"/>
            </a:p>
          </p:txBody>
        </p:sp>
      </p:grpSp>
      <p:grpSp>
        <p:nvGrpSpPr>
          <p:cNvPr id="43" name="Group 42"/>
          <p:cNvGrpSpPr/>
          <p:nvPr/>
        </p:nvGrpSpPr>
        <p:grpSpPr>
          <a:xfrm>
            <a:off x="724150" y="5712654"/>
            <a:ext cx="460511" cy="548606"/>
            <a:chOff x="2213298" y="6286709"/>
            <a:chExt cx="715594" cy="852489"/>
          </a:xfrm>
        </p:grpSpPr>
        <p:sp>
          <p:nvSpPr>
            <p:cNvPr id="42" name="Rectangle 41"/>
            <p:cNvSpPr/>
            <p:nvPr/>
          </p:nvSpPr>
          <p:spPr bwMode="auto">
            <a:xfrm>
              <a:off x="2255837" y="6469062"/>
              <a:ext cx="533400" cy="609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b="1" dirty="0">
                <a:gradFill>
                  <a:gsLst>
                    <a:gs pos="0">
                      <a:srgbClr val="FFFFFF"/>
                    </a:gs>
                    <a:gs pos="100000">
                      <a:srgbClr val="FFFFFF"/>
                    </a:gs>
                  </a:gsLst>
                  <a:lin ang="5400000" scaled="0"/>
                </a:gradFill>
                <a:ea typeface="Segoe UI" pitchFamily="34" charset="0"/>
                <a:cs typeface="Segoe UI" pitchFamily="34" charset="0"/>
              </a:endParaRPr>
            </a:p>
          </p:txBody>
        </p:sp>
        <p:sp>
          <p:nvSpPr>
            <p:cNvPr id="37" name="Oval 33"/>
            <p:cNvSpPr/>
            <p:nvPr/>
          </p:nvSpPr>
          <p:spPr>
            <a:xfrm>
              <a:off x="2213298" y="6286709"/>
              <a:ext cx="715594" cy="852489"/>
            </a:xfrm>
            <a:custGeom>
              <a:avLst/>
              <a:gdLst/>
              <a:ahLst/>
              <a:cxnLst/>
              <a:rect l="l" t="t" r="r" b="b"/>
              <a:pathLst>
                <a:path w="715594" h="852489">
                  <a:moveTo>
                    <a:pt x="75999" y="693514"/>
                  </a:moveTo>
                  <a:lnTo>
                    <a:pt x="75999" y="723026"/>
                  </a:lnTo>
                  <a:lnTo>
                    <a:pt x="567860" y="723026"/>
                  </a:lnTo>
                  <a:lnTo>
                    <a:pt x="567860" y="693514"/>
                  </a:lnTo>
                  <a:close/>
                  <a:moveTo>
                    <a:pt x="75999" y="618199"/>
                  </a:moveTo>
                  <a:lnTo>
                    <a:pt x="75999" y="647710"/>
                  </a:lnTo>
                  <a:lnTo>
                    <a:pt x="567860" y="647710"/>
                  </a:lnTo>
                  <a:lnTo>
                    <a:pt x="567860" y="618199"/>
                  </a:lnTo>
                  <a:close/>
                  <a:moveTo>
                    <a:pt x="75999" y="542881"/>
                  </a:moveTo>
                  <a:lnTo>
                    <a:pt x="75999" y="572393"/>
                  </a:lnTo>
                  <a:lnTo>
                    <a:pt x="567860" y="572393"/>
                  </a:lnTo>
                  <a:lnTo>
                    <a:pt x="567860" y="542881"/>
                  </a:lnTo>
                  <a:close/>
                  <a:moveTo>
                    <a:pt x="75999" y="467563"/>
                  </a:moveTo>
                  <a:lnTo>
                    <a:pt x="75999" y="497075"/>
                  </a:lnTo>
                  <a:lnTo>
                    <a:pt x="567860" y="497075"/>
                  </a:lnTo>
                  <a:lnTo>
                    <a:pt x="567860" y="467563"/>
                  </a:lnTo>
                  <a:close/>
                  <a:moveTo>
                    <a:pt x="75999" y="392246"/>
                  </a:moveTo>
                  <a:lnTo>
                    <a:pt x="75999" y="421757"/>
                  </a:lnTo>
                  <a:lnTo>
                    <a:pt x="567860" y="421757"/>
                  </a:lnTo>
                  <a:lnTo>
                    <a:pt x="567860" y="392246"/>
                  </a:lnTo>
                  <a:close/>
                  <a:moveTo>
                    <a:pt x="75999" y="316928"/>
                  </a:moveTo>
                  <a:lnTo>
                    <a:pt x="75999" y="346440"/>
                  </a:lnTo>
                  <a:lnTo>
                    <a:pt x="567860" y="346440"/>
                  </a:lnTo>
                  <a:lnTo>
                    <a:pt x="567860" y="316928"/>
                  </a:lnTo>
                  <a:close/>
                  <a:moveTo>
                    <a:pt x="75999" y="199086"/>
                  </a:moveTo>
                  <a:lnTo>
                    <a:pt x="75999" y="238435"/>
                  </a:lnTo>
                  <a:lnTo>
                    <a:pt x="371116" y="238435"/>
                  </a:lnTo>
                  <a:lnTo>
                    <a:pt x="371116" y="199086"/>
                  </a:lnTo>
                  <a:close/>
                  <a:moveTo>
                    <a:pt x="408177" y="47956"/>
                  </a:moveTo>
                  <a:cubicBezTo>
                    <a:pt x="408177" y="99192"/>
                    <a:pt x="408175" y="150427"/>
                    <a:pt x="408175" y="201663"/>
                  </a:cubicBezTo>
                  <a:cubicBezTo>
                    <a:pt x="407189" y="230651"/>
                    <a:pt x="434380" y="246831"/>
                    <a:pt x="451323" y="250202"/>
                  </a:cubicBezTo>
                  <a:lnTo>
                    <a:pt x="613120" y="252898"/>
                  </a:lnTo>
                  <a:close/>
                  <a:moveTo>
                    <a:pt x="470512" y="28313"/>
                  </a:moveTo>
                  <a:lnTo>
                    <a:pt x="536321" y="28313"/>
                  </a:lnTo>
                  <a:lnTo>
                    <a:pt x="715594" y="209926"/>
                  </a:lnTo>
                  <a:lnTo>
                    <a:pt x="715594" y="782381"/>
                  </a:lnTo>
                  <a:cubicBezTo>
                    <a:pt x="715594" y="811122"/>
                    <a:pt x="693938" y="834421"/>
                    <a:pt x="667223" y="834421"/>
                  </a:cubicBezTo>
                  <a:lnTo>
                    <a:pt x="643531" y="834421"/>
                  </a:lnTo>
                  <a:cubicBezTo>
                    <a:pt x="656436" y="824950"/>
                    <a:pt x="664358" y="809566"/>
                    <a:pt x="664358" y="792332"/>
                  </a:cubicBezTo>
                  <a:lnTo>
                    <a:pt x="664358" y="222159"/>
                  </a:lnTo>
                  <a:close/>
                  <a:moveTo>
                    <a:pt x="55034" y="0"/>
                  </a:moveTo>
                  <a:lnTo>
                    <a:pt x="421703" y="0"/>
                  </a:lnTo>
                  <a:lnTo>
                    <a:pt x="648984" y="227282"/>
                  </a:lnTo>
                  <a:lnTo>
                    <a:pt x="648984" y="797455"/>
                  </a:lnTo>
                  <a:cubicBezTo>
                    <a:pt x="648984" y="827850"/>
                    <a:pt x="624345" y="852489"/>
                    <a:pt x="593950" y="852489"/>
                  </a:cubicBezTo>
                  <a:lnTo>
                    <a:pt x="55034" y="852489"/>
                  </a:lnTo>
                  <a:cubicBezTo>
                    <a:pt x="24639" y="852489"/>
                    <a:pt x="0" y="827850"/>
                    <a:pt x="0" y="797455"/>
                  </a:cubicBezTo>
                  <a:lnTo>
                    <a:pt x="0" y="55034"/>
                  </a:lnTo>
                  <a:cubicBezTo>
                    <a:pt x="0" y="24640"/>
                    <a:pt x="24639" y="0"/>
                    <a:pt x="5503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765">
                <a:solidFill>
                  <a:prstClr val="white"/>
                </a:solidFill>
              </a:endParaRPr>
            </a:p>
          </p:txBody>
        </p:sp>
      </p:grpSp>
      <p:grpSp>
        <p:nvGrpSpPr>
          <p:cNvPr id="58" name="Group 57"/>
          <p:cNvGrpSpPr/>
          <p:nvPr/>
        </p:nvGrpSpPr>
        <p:grpSpPr>
          <a:xfrm>
            <a:off x="605322" y="4803364"/>
            <a:ext cx="737055" cy="529256"/>
            <a:chOff x="2217630" y="5833671"/>
            <a:chExt cx="1446670" cy="1038810"/>
          </a:xfrm>
          <a:solidFill>
            <a:schemeClr val="accent1"/>
          </a:solidFill>
        </p:grpSpPr>
        <p:sp>
          <p:nvSpPr>
            <p:cNvPr id="34" name="Rounded Rectangle 114"/>
            <p:cNvSpPr/>
            <p:nvPr/>
          </p:nvSpPr>
          <p:spPr bwMode="auto">
            <a:xfrm rot="21378433">
              <a:off x="2217630" y="5881447"/>
              <a:ext cx="986402" cy="991034"/>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49" name="Group 48"/>
            <p:cNvGrpSpPr/>
            <p:nvPr/>
          </p:nvGrpSpPr>
          <p:grpSpPr>
            <a:xfrm>
              <a:off x="3003012" y="5833671"/>
              <a:ext cx="661288" cy="1004082"/>
              <a:chOff x="11349619" y="142958"/>
              <a:chExt cx="661288" cy="1004082"/>
            </a:xfrm>
            <a:grpFill/>
          </p:grpSpPr>
          <p:sp>
            <p:nvSpPr>
              <p:cNvPr id="50" name="Freeform 259"/>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765"/>
              </a:p>
            </p:txBody>
          </p:sp>
          <p:sp>
            <p:nvSpPr>
              <p:cNvPr id="51" name="Freeform 254"/>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52" name="Group 51"/>
              <p:cNvGrpSpPr/>
              <p:nvPr/>
            </p:nvGrpSpPr>
            <p:grpSpPr>
              <a:xfrm>
                <a:off x="11483389" y="309294"/>
                <a:ext cx="154038" cy="79522"/>
                <a:chOff x="10813256" y="125015"/>
                <a:chExt cx="806725" cy="416470"/>
              </a:xfrm>
              <a:grpFill/>
            </p:grpSpPr>
            <p:sp>
              <p:nvSpPr>
                <p:cNvPr id="56" name="Freeform 24"/>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57" name="Freeform 248"/>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53" name="Group 52"/>
              <p:cNvGrpSpPr/>
              <p:nvPr/>
            </p:nvGrpSpPr>
            <p:grpSpPr>
              <a:xfrm flipH="1">
                <a:off x="11693656" y="309294"/>
                <a:ext cx="154038" cy="79522"/>
                <a:chOff x="10813256" y="125015"/>
                <a:chExt cx="806725" cy="416470"/>
              </a:xfrm>
              <a:grpFill/>
            </p:grpSpPr>
            <p:sp>
              <p:nvSpPr>
                <p:cNvPr id="54" name="Freeform 251"/>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55" name="Freeform 252"/>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pic>
        <p:nvPicPr>
          <p:cNvPr id="5" name="Graphic 4" descr="Handshake">
            <a:extLst>
              <a:ext uri="{FF2B5EF4-FFF2-40B4-BE49-F238E27FC236}">
                <a16:creationId xmlns:a16="http://schemas.microsoft.com/office/drawing/2014/main" id="{8A8AF2A3-8BFD-4361-8A96-3435A97C68B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8261" y="2173197"/>
            <a:ext cx="914400" cy="914400"/>
          </a:xfrm>
          <a:prstGeom prst="rect">
            <a:avLst/>
          </a:prstGeom>
        </p:spPr>
      </p:pic>
    </p:spTree>
    <p:extLst>
      <p:ext uri="{BB962C8B-B14F-4D97-AF65-F5344CB8AC3E}">
        <p14:creationId xmlns:p14="http://schemas.microsoft.com/office/powerpoint/2010/main" val="71122837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9"/>
          <p:cNvSpPr/>
          <p:nvPr/>
        </p:nvSpPr>
        <p:spPr>
          <a:xfrm>
            <a:off x="3080425" y="1494655"/>
            <a:ext cx="6031150" cy="5050607"/>
          </a:xfrm>
          <a:custGeom>
            <a:avLst/>
            <a:gdLst>
              <a:gd name="connsiteX0" fmla="*/ 923919 w 2085506"/>
              <a:gd name="connsiteY0" fmla="*/ 1068937 h 1752355"/>
              <a:gd name="connsiteX1" fmla="*/ 1006950 w 2085506"/>
              <a:gd name="connsiteY1" fmla="*/ 1168743 h 1752355"/>
              <a:gd name="connsiteX2" fmla="*/ 933447 w 2085506"/>
              <a:gd name="connsiteY2" fmla="*/ 1673774 h 1752355"/>
              <a:gd name="connsiteX3" fmla="*/ 1038222 w 2085506"/>
              <a:gd name="connsiteY3" fmla="*/ 1752355 h 1752355"/>
              <a:gd name="connsiteX4" fmla="*/ 1152522 w 2085506"/>
              <a:gd name="connsiteY4" fmla="*/ 1673774 h 1752355"/>
              <a:gd name="connsiteX5" fmla="*/ 1074714 w 2085506"/>
              <a:gd name="connsiteY5" fmla="*/ 1173917 h 1752355"/>
              <a:gd name="connsiteX6" fmla="*/ 1162049 w 2085506"/>
              <a:gd name="connsiteY6" fmla="*/ 1068937 h 1752355"/>
              <a:gd name="connsiteX7" fmla="*/ 923919 w 2085506"/>
              <a:gd name="connsiteY7" fmla="*/ 1068937 h 1752355"/>
              <a:gd name="connsiteX8" fmla="*/ 1672989 w 2085506"/>
              <a:gd name="connsiteY8" fmla="*/ 236416 h 1752355"/>
              <a:gd name="connsiteX9" fmla="*/ 1820935 w 2085506"/>
              <a:gd name="connsiteY9" fmla="*/ 291456 h 1752355"/>
              <a:gd name="connsiteX10" fmla="*/ 1819411 w 2085506"/>
              <a:gd name="connsiteY10" fmla="*/ 663253 h 1752355"/>
              <a:gd name="connsiteX11" fmla="*/ 1781802 w 2085506"/>
              <a:gd name="connsiteY11" fmla="*/ 750317 h 1752355"/>
              <a:gd name="connsiteX12" fmla="*/ 1847223 w 2085506"/>
              <a:gd name="connsiteY12" fmla="*/ 822228 h 1752355"/>
              <a:gd name="connsiteX13" fmla="*/ 2062824 w 2085506"/>
              <a:gd name="connsiteY13" fmla="*/ 1028986 h 1752355"/>
              <a:gd name="connsiteX14" fmla="*/ 2084766 w 2085506"/>
              <a:gd name="connsiteY14" fmla="*/ 1171632 h 1752355"/>
              <a:gd name="connsiteX15" fmla="*/ 2034827 w 2085506"/>
              <a:gd name="connsiteY15" fmla="*/ 1232884 h 1752355"/>
              <a:gd name="connsiteX16" fmla="*/ 1743002 w 2085506"/>
              <a:gd name="connsiteY16" fmla="*/ 1348298 h 1752355"/>
              <a:gd name="connsiteX17" fmla="*/ 1311275 w 2085506"/>
              <a:gd name="connsiteY17" fmla="*/ 982248 h 1752355"/>
              <a:gd name="connsiteX18" fmla="*/ 1498755 w 2085506"/>
              <a:gd name="connsiteY18" fmla="*/ 822228 h 1752355"/>
              <a:gd name="connsiteX19" fmla="*/ 1564175 w 2085506"/>
              <a:gd name="connsiteY19" fmla="*/ 750317 h 1752355"/>
              <a:gd name="connsiteX20" fmla="*/ 1526567 w 2085506"/>
              <a:gd name="connsiteY20" fmla="*/ 663253 h 1752355"/>
              <a:gd name="connsiteX21" fmla="*/ 1525042 w 2085506"/>
              <a:gd name="connsiteY21" fmla="*/ 291456 h 1752355"/>
              <a:gd name="connsiteX22" fmla="*/ 1672989 w 2085506"/>
              <a:gd name="connsiteY22" fmla="*/ 236416 h 1752355"/>
              <a:gd name="connsiteX23" fmla="*/ 412517 w 2085506"/>
              <a:gd name="connsiteY23" fmla="*/ 236416 h 1752355"/>
              <a:gd name="connsiteX24" fmla="*/ 560464 w 2085506"/>
              <a:gd name="connsiteY24" fmla="*/ 291456 h 1752355"/>
              <a:gd name="connsiteX25" fmla="*/ 558939 w 2085506"/>
              <a:gd name="connsiteY25" fmla="*/ 663253 h 1752355"/>
              <a:gd name="connsiteX26" fmla="*/ 521331 w 2085506"/>
              <a:gd name="connsiteY26" fmla="*/ 750317 h 1752355"/>
              <a:gd name="connsiteX27" fmla="*/ 586751 w 2085506"/>
              <a:gd name="connsiteY27" fmla="*/ 822228 h 1752355"/>
              <a:gd name="connsiteX28" fmla="*/ 774231 w 2085506"/>
              <a:gd name="connsiteY28" fmla="*/ 982248 h 1752355"/>
              <a:gd name="connsiteX29" fmla="*/ 342504 w 2085506"/>
              <a:gd name="connsiteY29" fmla="*/ 1348298 h 1752355"/>
              <a:gd name="connsiteX30" fmla="*/ 50679 w 2085506"/>
              <a:gd name="connsiteY30" fmla="*/ 1232884 h 1752355"/>
              <a:gd name="connsiteX31" fmla="*/ 740 w 2085506"/>
              <a:gd name="connsiteY31" fmla="*/ 1171632 h 1752355"/>
              <a:gd name="connsiteX32" fmla="*/ 22682 w 2085506"/>
              <a:gd name="connsiteY32" fmla="*/ 1028986 h 1752355"/>
              <a:gd name="connsiteX33" fmla="*/ 238283 w 2085506"/>
              <a:gd name="connsiteY33" fmla="*/ 822228 h 1752355"/>
              <a:gd name="connsiteX34" fmla="*/ 303704 w 2085506"/>
              <a:gd name="connsiteY34" fmla="*/ 750317 h 1752355"/>
              <a:gd name="connsiteX35" fmla="*/ 266095 w 2085506"/>
              <a:gd name="connsiteY35" fmla="*/ 663253 h 1752355"/>
              <a:gd name="connsiteX36" fmla="*/ 264571 w 2085506"/>
              <a:gd name="connsiteY36" fmla="*/ 291456 h 1752355"/>
              <a:gd name="connsiteX37" fmla="*/ 412517 w 2085506"/>
              <a:gd name="connsiteY37" fmla="*/ 236416 h 1752355"/>
              <a:gd name="connsiteX38" fmla="*/ 1042984 w 2085506"/>
              <a:gd name="connsiteY38" fmla="*/ 229 h 1752355"/>
              <a:gd name="connsiteX39" fmla="*/ 1300270 w 2085506"/>
              <a:gd name="connsiteY39" fmla="*/ 95947 h 1752355"/>
              <a:gd name="connsiteX40" fmla="*/ 1297619 w 2085506"/>
              <a:gd name="connsiteY40" fmla="*/ 742517 h 1752355"/>
              <a:gd name="connsiteX41" fmla="*/ 1232216 w 2085506"/>
              <a:gd name="connsiteY41" fmla="*/ 893926 h 1752355"/>
              <a:gd name="connsiteX42" fmla="*/ 1345985 w 2085506"/>
              <a:gd name="connsiteY42" fmla="*/ 1018982 h 1752355"/>
              <a:gd name="connsiteX43" fmla="*/ 1720926 w 2085506"/>
              <a:gd name="connsiteY43" fmla="*/ 1378544 h 1752355"/>
              <a:gd name="connsiteX44" fmla="*/ 1759083 w 2085506"/>
              <a:gd name="connsiteY44" fmla="*/ 1626611 h 1752355"/>
              <a:gd name="connsiteX45" fmla="*/ 1672238 w 2085506"/>
              <a:gd name="connsiteY45" fmla="*/ 1733131 h 1752355"/>
              <a:gd name="connsiteX46" fmla="*/ 413730 w 2085506"/>
              <a:gd name="connsiteY46" fmla="*/ 1733131 h 1752355"/>
              <a:gd name="connsiteX47" fmla="*/ 326885 w 2085506"/>
              <a:gd name="connsiteY47" fmla="*/ 1626611 h 1752355"/>
              <a:gd name="connsiteX48" fmla="*/ 365042 w 2085506"/>
              <a:gd name="connsiteY48" fmla="*/ 1378544 h 1752355"/>
              <a:gd name="connsiteX49" fmla="*/ 739983 w 2085506"/>
              <a:gd name="connsiteY49" fmla="*/ 1018982 h 1752355"/>
              <a:gd name="connsiteX50" fmla="*/ 853752 w 2085506"/>
              <a:gd name="connsiteY50" fmla="*/ 893926 h 1752355"/>
              <a:gd name="connsiteX51" fmla="*/ 788349 w 2085506"/>
              <a:gd name="connsiteY51" fmla="*/ 742517 h 1752355"/>
              <a:gd name="connsiteX52" fmla="*/ 785698 w 2085506"/>
              <a:gd name="connsiteY52" fmla="*/ 95947 h 1752355"/>
              <a:gd name="connsiteX53" fmla="*/ 1042984 w 2085506"/>
              <a:gd name="connsiteY53" fmla="*/ 229 h 1752355"/>
              <a:gd name="connsiteX0" fmla="*/ 923919 w 2085506"/>
              <a:gd name="connsiteY0" fmla="*/ 1068937 h 1746445"/>
              <a:gd name="connsiteX1" fmla="*/ 1006950 w 2085506"/>
              <a:gd name="connsiteY1" fmla="*/ 1168743 h 1746445"/>
              <a:gd name="connsiteX2" fmla="*/ 933447 w 2085506"/>
              <a:gd name="connsiteY2" fmla="*/ 1673774 h 1746445"/>
              <a:gd name="connsiteX3" fmla="*/ 1038222 w 2085506"/>
              <a:gd name="connsiteY3" fmla="*/ 1735567 h 1746445"/>
              <a:gd name="connsiteX4" fmla="*/ 1152522 w 2085506"/>
              <a:gd name="connsiteY4" fmla="*/ 1673774 h 1746445"/>
              <a:gd name="connsiteX5" fmla="*/ 1074714 w 2085506"/>
              <a:gd name="connsiteY5" fmla="*/ 1173917 h 1746445"/>
              <a:gd name="connsiteX6" fmla="*/ 1162049 w 2085506"/>
              <a:gd name="connsiteY6" fmla="*/ 1068937 h 1746445"/>
              <a:gd name="connsiteX7" fmla="*/ 923919 w 2085506"/>
              <a:gd name="connsiteY7" fmla="*/ 1068937 h 1746445"/>
              <a:gd name="connsiteX8" fmla="*/ 1672989 w 2085506"/>
              <a:gd name="connsiteY8" fmla="*/ 236416 h 1746445"/>
              <a:gd name="connsiteX9" fmla="*/ 1820935 w 2085506"/>
              <a:gd name="connsiteY9" fmla="*/ 291456 h 1746445"/>
              <a:gd name="connsiteX10" fmla="*/ 1819411 w 2085506"/>
              <a:gd name="connsiteY10" fmla="*/ 663253 h 1746445"/>
              <a:gd name="connsiteX11" fmla="*/ 1781802 w 2085506"/>
              <a:gd name="connsiteY11" fmla="*/ 750317 h 1746445"/>
              <a:gd name="connsiteX12" fmla="*/ 1847223 w 2085506"/>
              <a:gd name="connsiteY12" fmla="*/ 822228 h 1746445"/>
              <a:gd name="connsiteX13" fmla="*/ 2062824 w 2085506"/>
              <a:gd name="connsiteY13" fmla="*/ 1028986 h 1746445"/>
              <a:gd name="connsiteX14" fmla="*/ 2084766 w 2085506"/>
              <a:gd name="connsiteY14" fmla="*/ 1171632 h 1746445"/>
              <a:gd name="connsiteX15" fmla="*/ 2034827 w 2085506"/>
              <a:gd name="connsiteY15" fmla="*/ 1232884 h 1746445"/>
              <a:gd name="connsiteX16" fmla="*/ 1743002 w 2085506"/>
              <a:gd name="connsiteY16" fmla="*/ 1348298 h 1746445"/>
              <a:gd name="connsiteX17" fmla="*/ 1311275 w 2085506"/>
              <a:gd name="connsiteY17" fmla="*/ 982248 h 1746445"/>
              <a:gd name="connsiteX18" fmla="*/ 1498755 w 2085506"/>
              <a:gd name="connsiteY18" fmla="*/ 822228 h 1746445"/>
              <a:gd name="connsiteX19" fmla="*/ 1564175 w 2085506"/>
              <a:gd name="connsiteY19" fmla="*/ 750317 h 1746445"/>
              <a:gd name="connsiteX20" fmla="*/ 1526567 w 2085506"/>
              <a:gd name="connsiteY20" fmla="*/ 663253 h 1746445"/>
              <a:gd name="connsiteX21" fmla="*/ 1525042 w 2085506"/>
              <a:gd name="connsiteY21" fmla="*/ 291456 h 1746445"/>
              <a:gd name="connsiteX22" fmla="*/ 1672989 w 2085506"/>
              <a:gd name="connsiteY22" fmla="*/ 236416 h 1746445"/>
              <a:gd name="connsiteX23" fmla="*/ 412517 w 2085506"/>
              <a:gd name="connsiteY23" fmla="*/ 236416 h 1746445"/>
              <a:gd name="connsiteX24" fmla="*/ 560464 w 2085506"/>
              <a:gd name="connsiteY24" fmla="*/ 291456 h 1746445"/>
              <a:gd name="connsiteX25" fmla="*/ 558939 w 2085506"/>
              <a:gd name="connsiteY25" fmla="*/ 663253 h 1746445"/>
              <a:gd name="connsiteX26" fmla="*/ 521331 w 2085506"/>
              <a:gd name="connsiteY26" fmla="*/ 750317 h 1746445"/>
              <a:gd name="connsiteX27" fmla="*/ 586751 w 2085506"/>
              <a:gd name="connsiteY27" fmla="*/ 822228 h 1746445"/>
              <a:gd name="connsiteX28" fmla="*/ 774231 w 2085506"/>
              <a:gd name="connsiteY28" fmla="*/ 982248 h 1746445"/>
              <a:gd name="connsiteX29" fmla="*/ 342504 w 2085506"/>
              <a:gd name="connsiteY29" fmla="*/ 1348298 h 1746445"/>
              <a:gd name="connsiteX30" fmla="*/ 50679 w 2085506"/>
              <a:gd name="connsiteY30" fmla="*/ 1232884 h 1746445"/>
              <a:gd name="connsiteX31" fmla="*/ 740 w 2085506"/>
              <a:gd name="connsiteY31" fmla="*/ 1171632 h 1746445"/>
              <a:gd name="connsiteX32" fmla="*/ 22682 w 2085506"/>
              <a:gd name="connsiteY32" fmla="*/ 1028986 h 1746445"/>
              <a:gd name="connsiteX33" fmla="*/ 238283 w 2085506"/>
              <a:gd name="connsiteY33" fmla="*/ 822228 h 1746445"/>
              <a:gd name="connsiteX34" fmla="*/ 303704 w 2085506"/>
              <a:gd name="connsiteY34" fmla="*/ 750317 h 1746445"/>
              <a:gd name="connsiteX35" fmla="*/ 266095 w 2085506"/>
              <a:gd name="connsiteY35" fmla="*/ 663253 h 1746445"/>
              <a:gd name="connsiteX36" fmla="*/ 264571 w 2085506"/>
              <a:gd name="connsiteY36" fmla="*/ 291456 h 1746445"/>
              <a:gd name="connsiteX37" fmla="*/ 412517 w 2085506"/>
              <a:gd name="connsiteY37" fmla="*/ 236416 h 1746445"/>
              <a:gd name="connsiteX38" fmla="*/ 1042984 w 2085506"/>
              <a:gd name="connsiteY38" fmla="*/ 229 h 1746445"/>
              <a:gd name="connsiteX39" fmla="*/ 1300270 w 2085506"/>
              <a:gd name="connsiteY39" fmla="*/ 95947 h 1746445"/>
              <a:gd name="connsiteX40" fmla="*/ 1297619 w 2085506"/>
              <a:gd name="connsiteY40" fmla="*/ 742517 h 1746445"/>
              <a:gd name="connsiteX41" fmla="*/ 1232216 w 2085506"/>
              <a:gd name="connsiteY41" fmla="*/ 893926 h 1746445"/>
              <a:gd name="connsiteX42" fmla="*/ 1345985 w 2085506"/>
              <a:gd name="connsiteY42" fmla="*/ 1018982 h 1746445"/>
              <a:gd name="connsiteX43" fmla="*/ 1720926 w 2085506"/>
              <a:gd name="connsiteY43" fmla="*/ 1378544 h 1746445"/>
              <a:gd name="connsiteX44" fmla="*/ 1759083 w 2085506"/>
              <a:gd name="connsiteY44" fmla="*/ 1626611 h 1746445"/>
              <a:gd name="connsiteX45" fmla="*/ 1672238 w 2085506"/>
              <a:gd name="connsiteY45" fmla="*/ 1733131 h 1746445"/>
              <a:gd name="connsiteX46" fmla="*/ 413730 w 2085506"/>
              <a:gd name="connsiteY46" fmla="*/ 1733131 h 1746445"/>
              <a:gd name="connsiteX47" fmla="*/ 326885 w 2085506"/>
              <a:gd name="connsiteY47" fmla="*/ 1626611 h 1746445"/>
              <a:gd name="connsiteX48" fmla="*/ 365042 w 2085506"/>
              <a:gd name="connsiteY48" fmla="*/ 1378544 h 1746445"/>
              <a:gd name="connsiteX49" fmla="*/ 739983 w 2085506"/>
              <a:gd name="connsiteY49" fmla="*/ 1018982 h 1746445"/>
              <a:gd name="connsiteX50" fmla="*/ 853752 w 2085506"/>
              <a:gd name="connsiteY50" fmla="*/ 893926 h 1746445"/>
              <a:gd name="connsiteX51" fmla="*/ 788349 w 2085506"/>
              <a:gd name="connsiteY51" fmla="*/ 742517 h 1746445"/>
              <a:gd name="connsiteX52" fmla="*/ 785698 w 2085506"/>
              <a:gd name="connsiteY52" fmla="*/ 95947 h 1746445"/>
              <a:gd name="connsiteX53" fmla="*/ 1042984 w 2085506"/>
              <a:gd name="connsiteY53" fmla="*/ 229 h 174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085506" h="1746445">
                <a:moveTo>
                  <a:pt x="923919" y="1068937"/>
                </a:moveTo>
                <a:lnTo>
                  <a:pt x="1006950" y="1168743"/>
                </a:lnTo>
                <a:lnTo>
                  <a:pt x="933447" y="1673774"/>
                </a:lnTo>
                <a:lnTo>
                  <a:pt x="1038222" y="1735567"/>
                </a:lnTo>
                <a:lnTo>
                  <a:pt x="1152522" y="1673774"/>
                </a:lnTo>
                <a:lnTo>
                  <a:pt x="1074714" y="1173917"/>
                </a:lnTo>
                <a:lnTo>
                  <a:pt x="1162049" y="1068937"/>
                </a:lnTo>
                <a:lnTo>
                  <a:pt x="923919" y="1068937"/>
                </a:lnTo>
                <a:close/>
                <a:moveTo>
                  <a:pt x="1672989" y="236416"/>
                </a:moveTo>
                <a:cubicBezTo>
                  <a:pt x="1729991" y="234645"/>
                  <a:pt x="1788645" y="250692"/>
                  <a:pt x="1820935" y="291456"/>
                </a:cubicBezTo>
                <a:cubicBezTo>
                  <a:pt x="1886549" y="374289"/>
                  <a:pt x="1896329" y="546953"/>
                  <a:pt x="1819411" y="663253"/>
                </a:cubicBezTo>
                <a:cubicBezTo>
                  <a:pt x="1802047" y="692856"/>
                  <a:pt x="1782198" y="710032"/>
                  <a:pt x="1781802" y="750317"/>
                </a:cubicBezTo>
                <a:cubicBezTo>
                  <a:pt x="1785433" y="786439"/>
                  <a:pt x="1812136" y="815345"/>
                  <a:pt x="1847223" y="822228"/>
                </a:cubicBezTo>
                <a:cubicBezTo>
                  <a:pt x="1981951" y="878546"/>
                  <a:pt x="2037815" y="946352"/>
                  <a:pt x="2062824" y="1028986"/>
                </a:cubicBezTo>
                <a:cubicBezTo>
                  <a:pt x="2079909" y="1069029"/>
                  <a:pt x="2088127" y="1116405"/>
                  <a:pt x="2084766" y="1171632"/>
                </a:cubicBezTo>
                <a:cubicBezTo>
                  <a:pt x="2080443" y="1194789"/>
                  <a:pt x="2076121" y="1200143"/>
                  <a:pt x="2034827" y="1232884"/>
                </a:cubicBezTo>
                <a:cubicBezTo>
                  <a:pt x="1938610" y="1303678"/>
                  <a:pt x="1839233" y="1339358"/>
                  <a:pt x="1743002" y="1348298"/>
                </a:cubicBezTo>
                <a:cubicBezTo>
                  <a:pt x="1670263" y="1154566"/>
                  <a:pt x="1523265" y="1036464"/>
                  <a:pt x="1311275" y="982248"/>
                </a:cubicBezTo>
                <a:cubicBezTo>
                  <a:pt x="1340966" y="918566"/>
                  <a:pt x="1388865" y="868163"/>
                  <a:pt x="1498755" y="822228"/>
                </a:cubicBezTo>
                <a:cubicBezTo>
                  <a:pt x="1533841" y="815345"/>
                  <a:pt x="1560544" y="786439"/>
                  <a:pt x="1564175" y="750317"/>
                </a:cubicBezTo>
                <a:cubicBezTo>
                  <a:pt x="1563780" y="710032"/>
                  <a:pt x="1543931" y="692856"/>
                  <a:pt x="1526567" y="663253"/>
                </a:cubicBezTo>
                <a:cubicBezTo>
                  <a:pt x="1449649" y="546953"/>
                  <a:pt x="1459429" y="374289"/>
                  <a:pt x="1525042" y="291456"/>
                </a:cubicBezTo>
                <a:cubicBezTo>
                  <a:pt x="1557332" y="250692"/>
                  <a:pt x="1615986" y="234645"/>
                  <a:pt x="1672989" y="236416"/>
                </a:cubicBezTo>
                <a:close/>
                <a:moveTo>
                  <a:pt x="412517" y="236416"/>
                </a:moveTo>
                <a:cubicBezTo>
                  <a:pt x="469520" y="234645"/>
                  <a:pt x="528174" y="250692"/>
                  <a:pt x="560464" y="291456"/>
                </a:cubicBezTo>
                <a:cubicBezTo>
                  <a:pt x="626077" y="374289"/>
                  <a:pt x="635857" y="546953"/>
                  <a:pt x="558939" y="663253"/>
                </a:cubicBezTo>
                <a:cubicBezTo>
                  <a:pt x="541575" y="692856"/>
                  <a:pt x="521726" y="710032"/>
                  <a:pt x="521331" y="750317"/>
                </a:cubicBezTo>
                <a:cubicBezTo>
                  <a:pt x="524962" y="786439"/>
                  <a:pt x="551665" y="815345"/>
                  <a:pt x="586751" y="822228"/>
                </a:cubicBezTo>
                <a:cubicBezTo>
                  <a:pt x="696641" y="868163"/>
                  <a:pt x="744540" y="918566"/>
                  <a:pt x="774231" y="982248"/>
                </a:cubicBezTo>
                <a:cubicBezTo>
                  <a:pt x="562241" y="1036464"/>
                  <a:pt x="415243" y="1154566"/>
                  <a:pt x="342504" y="1348298"/>
                </a:cubicBezTo>
                <a:cubicBezTo>
                  <a:pt x="246273" y="1339358"/>
                  <a:pt x="146896" y="1303678"/>
                  <a:pt x="50679" y="1232884"/>
                </a:cubicBezTo>
                <a:cubicBezTo>
                  <a:pt x="9385" y="1200143"/>
                  <a:pt x="5063" y="1194789"/>
                  <a:pt x="740" y="1171632"/>
                </a:cubicBezTo>
                <a:cubicBezTo>
                  <a:pt x="-2621" y="1116405"/>
                  <a:pt x="5597" y="1069029"/>
                  <a:pt x="22682" y="1028986"/>
                </a:cubicBezTo>
                <a:cubicBezTo>
                  <a:pt x="47691" y="946352"/>
                  <a:pt x="103555" y="878546"/>
                  <a:pt x="238283" y="822228"/>
                </a:cubicBezTo>
                <a:cubicBezTo>
                  <a:pt x="273370" y="815345"/>
                  <a:pt x="300073" y="786439"/>
                  <a:pt x="303704" y="750317"/>
                </a:cubicBezTo>
                <a:cubicBezTo>
                  <a:pt x="303308" y="710032"/>
                  <a:pt x="283459" y="692856"/>
                  <a:pt x="266095" y="663253"/>
                </a:cubicBezTo>
                <a:cubicBezTo>
                  <a:pt x="189177" y="546953"/>
                  <a:pt x="198957" y="374289"/>
                  <a:pt x="264571" y="291456"/>
                </a:cubicBezTo>
                <a:cubicBezTo>
                  <a:pt x="296861" y="250692"/>
                  <a:pt x="355515" y="234645"/>
                  <a:pt x="412517" y="236416"/>
                </a:cubicBezTo>
                <a:close/>
                <a:moveTo>
                  <a:pt x="1042984" y="229"/>
                </a:moveTo>
                <a:cubicBezTo>
                  <a:pt x="1142114" y="-2850"/>
                  <a:pt x="1244116" y="25056"/>
                  <a:pt x="1300270" y="95947"/>
                </a:cubicBezTo>
                <a:cubicBezTo>
                  <a:pt x="1414375" y="239997"/>
                  <a:pt x="1431383" y="540267"/>
                  <a:pt x="1297619" y="742517"/>
                </a:cubicBezTo>
                <a:cubicBezTo>
                  <a:pt x="1267422" y="793999"/>
                  <a:pt x="1232903" y="823869"/>
                  <a:pt x="1232216" y="893926"/>
                </a:cubicBezTo>
                <a:cubicBezTo>
                  <a:pt x="1238530" y="956743"/>
                  <a:pt x="1284968" y="1007012"/>
                  <a:pt x="1345985" y="1018982"/>
                </a:cubicBezTo>
                <a:cubicBezTo>
                  <a:pt x="1580284" y="1116921"/>
                  <a:pt x="1677433" y="1234839"/>
                  <a:pt x="1720926" y="1378544"/>
                </a:cubicBezTo>
                <a:cubicBezTo>
                  <a:pt x="1750637" y="1448180"/>
                  <a:pt x="1764928" y="1530569"/>
                  <a:pt x="1759083" y="1626611"/>
                </a:cubicBezTo>
                <a:cubicBezTo>
                  <a:pt x="1751566" y="1666881"/>
                  <a:pt x="1744049" y="1676193"/>
                  <a:pt x="1672238" y="1733131"/>
                </a:cubicBezTo>
                <a:cubicBezTo>
                  <a:pt x="1448013" y="1750884"/>
                  <a:pt x="637956" y="1750884"/>
                  <a:pt x="413730" y="1733131"/>
                </a:cubicBezTo>
                <a:cubicBezTo>
                  <a:pt x="341919" y="1676193"/>
                  <a:pt x="334402" y="1666881"/>
                  <a:pt x="326885" y="1626611"/>
                </a:cubicBezTo>
                <a:cubicBezTo>
                  <a:pt x="321040" y="1530569"/>
                  <a:pt x="335331" y="1448180"/>
                  <a:pt x="365042" y="1378544"/>
                </a:cubicBezTo>
                <a:cubicBezTo>
                  <a:pt x="408535" y="1234839"/>
                  <a:pt x="505684" y="1116921"/>
                  <a:pt x="739983" y="1018982"/>
                </a:cubicBezTo>
                <a:cubicBezTo>
                  <a:pt x="801000" y="1007012"/>
                  <a:pt x="847438" y="956743"/>
                  <a:pt x="853752" y="893926"/>
                </a:cubicBezTo>
                <a:cubicBezTo>
                  <a:pt x="853065" y="823869"/>
                  <a:pt x="818546" y="793999"/>
                  <a:pt x="788349" y="742517"/>
                </a:cubicBezTo>
                <a:cubicBezTo>
                  <a:pt x="654585" y="540267"/>
                  <a:pt x="671593" y="239997"/>
                  <a:pt x="785698" y="95947"/>
                </a:cubicBezTo>
                <a:cubicBezTo>
                  <a:pt x="841852" y="25056"/>
                  <a:pt x="943854" y="-2850"/>
                  <a:pt x="1042984" y="229"/>
                </a:cubicBezTo>
                <a:close/>
              </a:path>
            </a:pathLst>
          </a:cu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a:endParaRPr lang="en-US" sz="1200" err="1"/>
          </a:p>
        </p:txBody>
      </p:sp>
      <p:sp>
        <p:nvSpPr>
          <p:cNvPr id="3" name="Title 2"/>
          <p:cNvSpPr>
            <a:spLocks noGrp="1"/>
          </p:cNvSpPr>
          <p:nvPr>
            <p:ph type="title"/>
          </p:nvPr>
        </p:nvSpPr>
        <p:spPr/>
        <p:txBody>
          <a:bodyPr/>
          <a:lstStyle/>
          <a:p>
            <a:r>
              <a:rPr lang="en-US"/>
              <a:t>We’ve listened to feedback</a:t>
            </a:r>
          </a:p>
        </p:txBody>
      </p:sp>
      <p:sp>
        <p:nvSpPr>
          <p:cNvPr id="4" name="Rectangle 3"/>
          <p:cNvSpPr/>
          <p:nvPr/>
        </p:nvSpPr>
        <p:spPr bwMode="auto">
          <a:xfrm>
            <a:off x="466724" y="1320503"/>
            <a:ext cx="5794376" cy="52322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defTabSz="932472" fontAlgn="base">
              <a:spcBef>
                <a:spcPts val="2400"/>
              </a:spcBef>
              <a:spcAft>
                <a:spcPct val="0"/>
              </a:spcAft>
            </a:pPr>
            <a:r>
              <a:rPr lang="en-US" sz="2000">
                <a:solidFill>
                  <a:schemeClr val="tx1"/>
                </a:solidFill>
                <a:cs typeface="Segoe UI Light" panose="020B0502040204020203" pitchFamily="34" charset="0"/>
              </a:rPr>
              <a:t>Power BI reports and dashboards will be published to Microsoft cloud. It is very awesome approach as it saves all overhead of maintaining infrastructure. But </a:t>
            </a:r>
            <a:r>
              <a:rPr lang="en-US" sz="2000">
                <a:solidFill>
                  <a:schemeClr val="tx2"/>
                </a:solidFill>
                <a:cs typeface="Segoe UI Light" panose="020B0502040204020203" pitchFamily="34" charset="0"/>
              </a:rPr>
              <a:t>there are cases where </a:t>
            </a:r>
            <a:r>
              <a:rPr lang="en-US" sz="2000" err="1">
                <a:solidFill>
                  <a:schemeClr val="tx2"/>
                </a:solidFill>
                <a:cs typeface="Segoe UI Light" panose="020B0502040204020203" pitchFamily="34" charset="0"/>
              </a:rPr>
              <a:t>on-premise</a:t>
            </a:r>
            <a:r>
              <a:rPr lang="en-US" sz="2000">
                <a:solidFill>
                  <a:schemeClr val="tx2"/>
                </a:solidFill>
                <a:cs typeface="Segoe UI Light" panose="020B0502040204020203" pitchFamily="34" charset="0"/>
              </a:rPr>
              <a:t> hosting is required</a:t>
            </a:r>
            <a:r>
              <a:rPr lang="en-US" sz="2000">
                <a:solidFill>
                  <a:schemeClr val="tx1"/>
                </a:solidFill>
                <a:cs typeface="Segoe UI Light" panose="020B0502040204020203" pitchFamily="34" charset="0"/>
              </a:rPr>
              <a:t> - can we configure </a:t>
            </a:r>
            <a:r>
              <a:rPr lang="en-US" sz="2000" err="1">
                <a:solidFill>
                  <a:schemeClr val="tx1"/>
                </a:solidFill>
                <a:cs typeface="Segoe UI Light" panose="020B0502040204020203" pitchFamily="34" charset="0"/>
              </a:rPr>
              <a:t>on-premise</a:t>
            </a:r>
            <a:r>
              <a:rPr lang="en-US" sz="2000">
                <a:solidFill>
                  <a:schemeClr val="tx1"/>
                </a:solidFill>
                <a:cs typeface="Segoe UI Light" panose="020B0502040204020203" pitchFamily="34" charset="0"/>
              </a:rPr>
              <a:t> server to host Power BI reports just like SSRS reports? </a:t>
            </a:r>
          </a:p>
          <a:p>
            <a:pPr defTabSz="932472" fontAlgn="base">
              <a:spcBef>
                <a:spcPts val="2400"/>
              </a:spcBef>
              <a:spcAft>
                <a:spcPct val="0"/>
              </a:spcAft>
            </a:pPr>
            <a:r>
              <a:rPr lang="en-US" sz="2000">
                <a:solidFill>
                  <a:schemeClr val="tx1"/>
                </a:solidFill>
                <a:cs typeface="Segoe UI Light" panose="020B0502040204020203" pitchFamily="34" charset="0"/>
              </a:rPr>
              <a:t>Instead of publishing reports and dashboards to Microsoft cloud, </a:t>
            </a:r>
            <a:r>
              <a:rPr lang="en-US" sz="2000">
                <a:solidFill>
                  <a:schemeClr val="tx2"/>
                </a:solidFill>
                <a:cs typeface="Segoe UI Light" panose="020B0502040204020203" pitchFamily="34" charset="0"/>
              </a:rPr>
              <a:t>can we published it into own private cloud</a:t>
            </a:r>
            <a:r>
              <a:rPr lang="en-US" sz="2000">
                <a:solidFill>
                  <a:schemeClr val="tx1"/>
                </a:solidFill>
                <a:cs typeface="Segoe UI Light" panose="020B0502040204020203" pitchFamily="34" charset="0"/>
              </a:rPr>
              <a:t>? </a:t>
            </a:r>
          </a:p>
          <a:p>
            <a:pPr defTabSz="932472" fontAlgn="base">
              <a:spcBef>
                <a:spcPts val="2400"/>
              </a:spcBef>
              <a:spcAft>
                <a:spcPct val="0"/>
              </a:spcAft>
            </a:pPr>
            <a:r>
              <a:rPr lang="en-US" sz="2000">
                <a:solidFill>
                  <a:schemeClr val="tx1"/>
                </a:solidFill>
                <a:cs typeface="Segoe UI Light" panose="020B0502040204020203" pitchFamily="34" charset="0"/>
              </a:rPr>
              <a:t>I have trying to sell Power BI to my employer, but it got to a point we can't even talk more about off premise as an option. </a:t>
            </a:r>
            <a:r>
              <a:rPr lang="en-US" sz="2000">
                <a:solidFill>
                  <a:schemeClr val="tx2"/>
                </a:solidFill>
                <a:cs typeface="Segoe UI Light" panose="020B0502040204020203" pitchFamily="34" charset="0"/>
              </a:rPr>
              <a:t>Due to compliance we can't publish anything to the cloud, period</a:t>
            </a:r>
            <a:r>
              <a:rPr lang="en-US" sz="2000">
                <a:solidFill>
                  <a:schemeClr val="tx1"/>
                </a:solidFill>
                <a:cs typeface="Segoe UI Light" panose="020B0502040204020203" pitchFamily="34" charset="0"/>
              </a:rPr>
              <a:t>.</a:t>
            </a:r>
            <a:endParaRPr lang="en-US" sz="2000">
              <a:solidFill>
                <a:schemeClr val="tx1"/>
              </a:solidFill>
              <a:ea typeface="Segoe UI" pitchFamily="34" charset="0"/>
              <a:cs typeface="Segoe UI Light" panose="020B0502040204020203" pitchFamily="34" charset="0"/>
            </a:endParaRPr>
          </a:p>
        </p:txBody>
      </p:sp>
      <p:sp>
        <p:nvSpPr>
          <p:cNvPr id="8" name="Rectangle 7"/>
          <p:cNvSpPr/>
          <p:nvPr/>
        </p:nvSpPr>
        <p:spPr bwMode="auto">
          <a:xfrm>
            <a:off x="6458586" y="1320503"/>
            <a:ext cx="5260618" cy="52322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defTabSz="932472" fontAlgn="base">
              <a:spcBef>
                <a:spcPts val="2400"/>
              </a:spcBef>
              <a:spcAft>
                <a:spcPct val="0"/>
              </a:spcAft>
            </a:pPr>
            <a:r>
              <a:rPr lang="en-US" sz="2000">
                <a:solidFill>
                  <a:schemeClr val="tx1"/>
                </a:solidFill>
              </a:rPr>
              <a:t>Just finished our SharePoint on </a:t>
            </a:r>
            <a:r>
              <a:rPr lang="en-US" sz="2000" err="1">
                <a:solidFill>
                  <a:schemeClr val="tx1"/>
                </a:solidFill>
              </a:rPr>
              <a:t>prem</a:t>
            </a:r>
            <a:r>
              <a:rPr lang="en-US" sz="2000">
                <a:solidFill>
                  <a:schemeClr val="tx1"/>
                </a:solidFill>
              </a:rPr>
              <a:t> 2016 and SQL 2016 deployments. </a:t>
            </a:r>
            <a:r>
              <a:rPr lang="en-US" sz="2000">
                <a:solidFill>
                  <a:schemeClr val="tx2"/>
                </a:solidFill>
                <a:cs typeface="Segoe UI Light" panose="020B0502040204020203" pitchFamily="34" charset="0"/>
              </a:rPr>
              <a:t>Ability to publish BI to on </a:t>
            </a:r>
            <a:r>
              <a:rPr lang="en-US" sz="2000" err="1">
                <a:solidFill>
                  <a:schemeClr val="tx2"/>
                </a:solidFill>
                <a:cs typeface="Segoe UI Light" panose="020B0502040204020203" pitchFamily="34" charset="0"/>
              </a:rPr>
              <a:t>prem</a:t>
            </a:r>
            <a:r>
              <a:rPr lang="en-US" sz="2000">
                <a:solidFill>
                  <a:schemeClr val="tx2"/>
                </a:solidFill>
                <a:cs typeface="Segoe UI Light" panose="020B0502040204020203" pitchFamily="34" charset="0"/>
              </a:rPr>
              <a:t> is critical to us</a:t>
            </a:r>
            <a:r>
              <a:rPr lang="en-US" sz="2000">
                <a:solidFill>
                  <a:schemeClr val="tx1"/>
                </a:solidFill>
              </a:rPr>
              <a:t>. Please enable this soon.</a:t>
            </a:r>
          </a:p>
          <a:p>
            <a:pPr defTabSz="932472" fontAlgn="base">
              <a:spcBef>
                <a:spcPts val="2400"/>
              </a:spcBef>
              <a:spcAft>
                <a:spcPct val="0"/>
              </a:spcAft>
            </a:pPr>
            <a:r>
              <a:rPr lang="en-US" sz="2000">
                <a:solidFill>
                  <a:schemeClr val="tx1"/>
                </a:solidFill>
              </a:rPr>
              <a:t>It is </a:t>
            </a:r>
            <a:r>
              <a:rPr lang="en-US" sz="2000">
                <a:solidFill>
                  <a:schemeClr val="tx2"/>
                </a:solidFill>
                <a:cs typeface="Segoe UI Light" panose="020B0502040204020203" pitchFamily="34" charset="0"/>
              </a:rPr>
              <a:t>a very important feature </a:t>
            </a:r>
            <a:r>
              <a:rPr lang="en-US" sz="2000">
                <a:solidFill>
                  <a:schemeClr val="tx1"/>
                </a:solidFill>
              </a:rPr>
              <a:t>to enable our users to have an integrated full feature experience in our on-</a:t>
            </a:r>
            <a:r>
              <a:rPr lang="en-US" sz="2000" err="1">
                <a:solidFill>
                  <a:schemeClr val="tx1"/>
                </a:solidFill>
              </a:rPr>
              <a:t>prem</a:t>
            </a:r>
            <a:r>
              <a:rPr lang="en-US" sz="2000">
                <a:solidFill>
                  <a:schemeClr val="tx1"/>
                </a:solidFill>
              </a:rPr>
              <a:t> Microsoft reporting platform!</a:t>
            </a:r>
            <a:endParaRPr lang="en-US" sz="2000">
              <a:solidFill>
                <a:schemeClr val="tx1"/>
              </a:solidFill>
              <a:ea typeface="Segoe UI" pitchFamily="34" charset="0"/>
              <a:cs typeface="Segoe UI" pitchFamily="34" charset="0"/>
            </a:endParaRPr>
          </a:p>
          <a:p>
            <a:pPr defTabSz="932472" fontAlgn="base">
              <a:spcBef>
                <a:spcPts val="2400"/>
              </a:spcBef>
              <a:spcAft>
                <a:spcPct val="0"/>
              </a:spcAft>
            </a:pPr>
            <a:r>
              <a:rPr lang="en-US" sz="2000">
                <a:solidFill>
                  <a:schemeClr val="tx1"/>
                </a:solidFill>
                <a:ea typeface="Segoe UI" pitchFamily="34" charset="0"/>
                <a:cs typeface="Segoe UI" pitchFamily="34" charset="0"/>
              </a:rPr>
              <a:t>It is </a:t>
            </a:r>
            <a:r>
              <a:rPr lang="en-US" sz="2000">
                <a:solidFill>
                  <a:schemeClr val="tx2"/>
                </a:solidFill>
                <a:cs typeface="Segoe UI Light" panose="020B0502040204020203" pitchFamily="34" charset="0"/>
              </a:rPr>
              <a:t>very important that we have this </a:t>
            </a:r>
            <a:br>
              <a:rPr lang="en-US" sz="2000">
                <a:solidFill>
                  <a:schemeClr val="tx2"/>
                </a:solidFill>
                <a:cs typeface="Segoe UI Light" panose="020B0502040204020203" pitchFamily="34" charset="0"/>
              </a:rPr>
            </a:br>
            <a:r>
              <a:rPr lang="en-US" sz="2000" err="1">
                <a:solidFill>
                  <a:schemeClr val="tx2"/>
                </a:solidFill>
                <a:cs typeface="Segoe UI Light" panose="020B0502040204020203" pitchFamily="34" charset="0"/>
              </a:rPr>
              <a:t>on-premise</a:t>
            </a:r>
            <a:r>
              <a:rPr lang="en-US" sz="2000">
                <a:solidFill>
                  <a:schemeClr val="tx2"/>
                </a:solidFill>
                <a:cs typeface="Segoe UI Light" panose="020B0502040204020203" pitchFamily="34" charset="0"/>
              </a:rPr>
              <a:t> </a:t>
            </a:r>
            <a:r>
              <a:rPr lang="en-US" sz="2000">
                <a:solidFill>
                  <a:schemeClr val="tx1"/>
                </a:solidFill>
                <a:ea typeface="Segoe UI" pitchFamily="34" charset="0"/>
                <a:cs typeface="Segoe UI" pitchFamily="34" charset="0"/>
              </a:rPr>
              <a:t>feature developed. It is requested by many customers who are resistant to cloud solution. </a:t>
            </a:r>
          </a:p>
          <a:p>
            <a:pPr defTabSz="932472" fontAlgn="base">
              <a:spcBef>
                <a:spcPts val="2400"/>
              </a:spcBef>
              <a:spcAft>
                <a:spcPct val="0"/>
              </a:spcAft>
            </a:pPr>
            <a:r>
              <a:rPr lang="en-US" sz="2000">
                <a:solidFill>
                  <a:schemeClr val="tx2"/>
                </a:solidFill>
                <a:cs typeface="Segoe UI Light" panose="020B0502040204020203" pitchFamily="34" charset="0"/>
              </a:rPr>
              <a:t>On-premises hosting is much needed for clients with sensitive data</a:t>
            </a:r>
            <a:r>
              <a:rPr lang="en-US" sz="2000">
                <a:solidFill>
                  <a:schemeClr val="tx1"/>
                </a:solidFill>
                <a:ea typeface="Segoe UI" pitchFamily="34" charset="0"/>
                <a:cs typeface="Segoe UI" pitchFamily="34" charset="0"/>
              </a:rPr>
              <a:t>.</a:t>
            </a:r>
          </a:p>
        </p:txBody>
      </p:sp>
      <p:sp>
        <p:nvSpPr>
          <p:cNvPr id="19" name="Freeform 15"/>
          <p:cNvSpPr/>
          <p:nvPr/>
        </p:nvSpPr>
        <p:spPr bwMode="auto">
          <a:xfrm>
            <a:off x="466725" y="1232440"/>
            <a:ext cx="328294" cy="252326"/>
          </a:xfrm>
          <a:custGeom>
            <a:avLst/>
            <a:gdLst/>
            <a:ahLst/>
            <a:cxnLst/>
            <a:rect l="l" t="t" r="r" b="b"/>
            <a:pathLst>
              <a:path w="323889" h="248940">
                <a:moveTo>
                  <a:pt x="288009" y="1"/>
                </a:moveTo>
                <a:cubicBezTo>
                  <a:pt x="294988" y="-18"/>
                  <a:pt x="296846" y="5595"/>
                  <a:pt x="287440" y="15304"/>
                </a:cubicBezTo>
                <a:cubicBezTo>
                  <a:pt x="264178" y="39174"/>
                  <a:pt x="239095" y="40590"/>
                  <a:pt x="217653" y="86912"/>
                </a:cubicBezTo>
                <a:cubicBezTo>
                  <a:pt x="210371" y="112804"/>
                  <a:pt x="209764" y="143551"/>
                  <a:pt x="230396" y="144563"/>
                </a:cubicBezTo>
                <a:cubicBezTo>
                  <a:pt x="258109" y="141933"/>
                  <a:pt x="277933" y="131414"/>
                  <a:pt x="304432" y="153058"/>
                </a:cubicBezTo>
                <a:cubicBezTo>
                  <a:pt x="316973" y="162363"/>
                  <a:pt x="337403" y="187446"/>
                  <a:pt x="311107" y="224666"/>
                </a:cubicBezTo>
                <a:cubicBezTo>
                  <a:pt x="304027" y="232757"/>
                  <a:pt x="292244" y="246614"/>
                  <a:pt x="253457" y="248940"/>
                </a:cubicBezTo>
                <a:cubicBezTo>
                  <a:pt x="222103" y="246108"/>
                  <a:pt x="200459" y="237814"/>
                  <a:pt x="183063" y="194931"/>
                </a:cubicBezTo>
                <a:cubicBezTo>
                  <a:pt x="170926" y="168432"/>
                  <a:pt x="165464" y="109770"/>
                  <a:pt x="199447" y="62638"/>
                </a:cubicBezTo>
                <a:cubicBezTo>
                  <a:pt x="218260" y="36949"/>
                  <a:pt x="246174" y="13079"/>
                  <a:pt x="279551" y="1954"/>
                </a:cubicBezTo>
                <a:cubicBezTo>
                  <a:pt x="282787" y="639"/>
                  <a:pt x="285683" y="7"/>
                  <a:pt x="288009" y="1"/>
                </a:cubicBezTo>
                <a:close/>
                <a:moveTo>
                  <a:pt x="114299" y="1"/>
                </a:moveTo>
                <a:cubicBezTo>
                  <a:pt x="121278" y="-18"/>
                  <a:pt x="123137" y="5595"/>
                  <a:pt x="113730" y="15304"/>
                </a:cubicBezTo>
                <a:cubicBezTo>
                  <a:pt x="90468" y="39174"/>
                  <a:pt x="65385" y="40590"/>
                  <a:pt x="43943" y="86912"/>
                </a:cubicBezTo>
                <a:cubicBezTo>
                  <a:pt x="36661" y="112804"/>
                  <a:pt x="36054" y="143551"/>
                  <a:pt x="56687" y="144563"/>
                </a:cubicBezTo>
                <a:cubicBezTo>
                  <a:pt x="84400" y="141933"/>
                  <a:pt x="104223" y="131414"/>
                  <a:pt x="130722" y="153058"/>
                </a:cubicBezTo>
                <a:cubicBezTo>
                  <a:pt x="143264" y="162363"/>
                  <a:pt x="163694" y="187446"/>
                  <a:pt x="137397" y="224666"/>
                </a:cubicBezTo>
                <a:cubicBezTo>
                  <a:pt x="130317" y="232757"/>
                  <a:pt x="118535" y="246614"/>
                  <a:pt x="79747" y="248940"/>
                </a:cubicBezTo>
                <a:cubicBezTo>
                  <a:pt x="48393" y="246108"/>
                  <a:pt x="26749" y="237814"/>
                  <a:pt x="9353" y="194931"/>
                </a:cubicBezTo>
                <a:cubicBezTo>
                  <a:pt x="-2784" y="168432"/>
                  <a:pt x="-8245" y="109770"/>
                  <a:pt x="25738" y="62638"/>
                </a:cubicBezTo>
                <a:cubicBezTo>
                  <a:pt x="44550" y="36949"/>
                  <a:pt x="72465" y="13079"/>
                  <a:pt x="105841" y="1954"/>
                </a:cubicBezTo>
                <a:cubicBezTo>
                  <a:pt x="109078" y="639"/>
                  <a:pt x="111973" y="7"/>
                  <a:pt x="114299" y="1"/>
                </a:cubicBezTo>
                <a:close/>
              </a:path>
            </a:pathLst>
          </a:custGeom>
          <a:solidFill>
            <a:schemeClr val="bg1">
              <a:lumMod val="85000"/>
            </a:schemeClr>
          </a:solidFill>
          <a:ln w="254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a:endParaRPr lang="en-US" sz="1200">
              <a:latin typeface="Franklin Gothic Medium" pitchFamily="34" charset="0"/>
            </a:endParaRPr>
          </a:p>
        </p:txBody>
      </p:sp>
      <p:sp>
        <p:nvSpPr>
          <p:cNvPr id="20" name="Freeform 15"/>
          <p:cNvSpPr/>
          <p:nvPr/>
        </p:nvSpPr>
        <p:spPr bwMode="auto">
          <a:xfrm>
            <a:off x="466725" y="3684703"/>
            <a:ext cx="328294" cy="252326"/>
          </a:xfrm>
          <a:custGeom>
            <a:avLst/>
            <a:gdLst/>
            <a:ahLst/>
            <a:cxnLst/>
            <a:rect l="l" t="t" r="r" b="b"/>
            <a:pathLst>
              <a:path w="323889" h="248940">
                <a:moveTo>
                  <a:pt x="288009" y="1"/>
                </a:moveTo>
                <a:cubicBezTo>
                  <a:pt x="294988" y="-18"/>
                  <a:pt x="296846" y="5595"/>
                  <a:pt x="287440" y="15304"/>
                </a:cubicBezTo>
                <a:cubicBezTo>
                  <a:pt x="264178" y="39174"/>
                  <a:pt x="239095" y="40590"/>
                  <a:pt x="217653" y="86912"/>
                </a:cubicBezTo>
                <a:cubicBezTo>
                  <a:pt x="210371" y="112804"/>
                  <a:pt x="209764" y="143551"/>
                  <a:pt x="230396" y="144563"/>
                </a:cubicBezTo>
                <a:cubicBezTo>
                  <a:pt x="258109" y="141933"/>
                  <a:pt x="277933" y="131414"/>
                  <a:pt x="304432" y="153058"/>
                </a:cubicBezTo>
                <a:cubicBezTo>
                  <a:pt x="316973" y="162363"/>
                  <a:pt x="337403" y="187446"/>
                  <a:pt x="311107" y="224666"/>
                </a:cubicBezTo>
                <a:cubicBezTo>
                  <a:pt x="304027" y="232757"/>
                  <a:pt x="292244" y="246614"/>
                  <a:pt x="253457" y="248940"/>
                </a:cubicBezTo>
                <a:cubicBezTo>
                  <a:pt x="222103" y="246108"/>
                  <a:pt x="200459" y="237814"/>
                  <a:pt x="183063" y="194931"/>
                </a:cubicBezTo>
                <a:cubicBezTo>
                  <a:pt x="170926" y="168432"/>
                  <a:pt x="165464" y="109770"/>
                  <a:pt x="199447" y="62638"/>
                </a:cubicBezTo>
                <a:cubicBezTo>
                  <a:pt x="218260" y="36949"/>
                  <a:pt x="246174" y="13079"/>
                  <a:pt x="279551" y="1954"/>
                </a:cubicBezTo>
                <a:cubicBezTo>
                  <a:pt x="282787" y="639"/>
                  <a:pt x="285683" y="7"/>
                  <a:pt x="288009" y="1"/>
                </a:cubicBezTo>
                <a:close/>
                <a:moveTo>
                  <a:pt x="114299" y="1"/>
                </a:moveTo>
                <a:cubicBezTo>
                  <a:pt x="121278" y="-18"/>
                  <a:pt x="123137" y="5595"/>
                  <a:pt x="113730" y="15304"/>
                </a:cubicBezTo>
                <a:cubicBezTo>
                  <a:pt x="90468" y="39174"/>
                  <a:pt x="65385" y="40590"/>
                  <a:pt x="43943" y="86912"/>
                </a:cubicBezTo>
                <a:cubicBezTo>
                  <a:pt x="36661" y="112804"/>
                  <a:pt x="36054" y="143551"/>
                  <a:pt x="56687" y="144563"/>
                </a:cubicBezTo>
                <a:cubicBezTo>
                  <a:pt x="84400" y="141933"/>
                  <a:pt x="104223" y="131414"/>
                  <a:pt x="130722" y="153058"/>
                </a:cubicBezTo>
                <a:cubicBezTo>
                  <a:pt x="143264" y="162363"/>
                  <a:pt x="163694" y="187446"/>
                  <a:pt x="137397" y="224666"/>
                </a:cubicBezTo>
                <a:cubicBezTo>
                  <a:pt x="130317" y="232757"/>
                  <a:pt x="118535" y="246614"/>
                  <a:pt x="79747" y="248940"/>
                </a:cubicBezTo>
                <a:cubicBezTo>
                  <a:pt x="48393" y="246108"/>
                  <a:pt x="26749" y="237814"/>
                  <a:pt x="9353" y="194931"/>
                </a:cubicBezTo>
                <a:cubicBezTo>
                  <a:pt x="-2784" y="168432"/>
                  <a:pt x="-8245" y="109770"/>
                  <a:pt x="25738" y="62638"/>
                </a:cubicBezTo>
                <a:cubicBezTo>
                  <a:pt x="44550" y="36949"/>
                  <a:pt x="72465" y="13079"/>
                  <a:pt x="105841" y="1954"/>
                </a:cubicBezTo>
                <a:cubicBezTo>
                  <a:pt x="109078" y="639"/>
                  <a:pt x="111973" y="7"/>
                  <a:pt x="114299" y="1"/>
                </a:cubicBezTo>
                <a:close/>
              </a:path>
            </a:pathLst>
          </a:custGeom>
          <a:solidFill>
            <a:schemeClr val="bg1">
              <a:lumMod val="85000"/>
            </a:schemeClr>
          </a:solidFill>
          <a:ln w="254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a:endParaRPr lang="en-US" sz="1200">
              <a:latin typeface="Franklin Gothic Medium" pitchFamily="34" charset="0"/>
            </a:endParaRPr>
          </a:p>
        </p:txBody>
      </p:sp>
      <p:sp>
        <p:nvSpPr>
          <p:cNvPr id="21" name="Freeform 15"/>
          <p:cNvSpPr/>
          <p:nvPr/>
        </p:nvSpPr>
        <p:spPr bwMode="auto">
          <a:xfrm>
            <a:off x="466725" y="4890190"/>
            <a:ext cx="328294" cy="252326"/>
          </a:xfrm>
          <a:custGeom>
            <a:avLst/>
            <a:gdLst/>
            <a:ahLst/>
            <a:cxnLst/>
            <a:rect l="l" t="t" r="r" b="b"/>
            <a:pathLst>
              <a:path w="323889" h="248940">
                <a:moveTo>
                  <a:pt x="288009" y="1"/>
                </a:moveTo>
                <a:cubicBezTo>
                  <a:pt x="294988" y="-18"/>
                  <a:pt x="296846" y="5595"/>
                  <a:pt x="287440" y="15304"/>
                </a:cubicBezTo>
                <a:cubicBezTo>
                  <a:pt x="264178" y="39174"/>
                  <a:pt x="239095" y="40590"/>
                  <a:pt x="217653" y="86912"/>
                </a:cubicBezTo>
                <a:cubicBezTo>
                  <a:pt x="210371" y="112804"/>
                  <a:pt x="209764" y="143551"/>
                  <a:pt x="230396" y="144563"/>
                </a:cubicBezTo>
                <a:cubicBezTo>
                  <a:pt x="258109" y="141933"/>
                  <a:pt x="277933" y="131414"/>
                  <a:pt x="304432" y="153058"/>
                </a:cubicBezTo>
                <a:cubicBezTo>
                  <a:pt x="316973" y="162363"/>
                  <a:pt x="337403" y="187446"/>
                  <a:pt x="311107" y="224666"/>
                </a:cubicBezTo>
                <a:cubicBezTo>
                  <a:pt x="304027" y="232757"/>
                  <a:pt x="292244" y="246614"/>
                  <a:pt x="253457" y="248940"/>
                </a:cubicBezTo>
                <a:cubicBezTo>
                  <a:pt x="222103" y="246108"/>
                  <a:pt x="200459" y="237814"/>
                  <a:pt x="183063" y="194931"/>
                </a:cubicBezTo>
                <a:cubicBezTo>
                  <a:pt x="170926" y="168432"/>
                  <a:pt x="165464" y="109770"/>
                  <a:pt x="199447" y="62638"/>
                </a:cubicBezTo>
                <a:cubicBezTo>
                  <a:pt x="218260" y="36949"/>
                  <a:pt x="246174" y="13079"/>
                  <a:pt x="279551" y="1954"/>
                </a:cubicBezTo>
                <a:cubicBezTo>
                  <a:pt x="282787" y="639"/>
                  <a:pt x="285683" y="7"/>
                  <a:pt x="288009" y="1"/>
                </a:cubicBezTo>
                <a:close/>
                <a:moveTo>
                  <a:pt x="114299" y="1"/>
                </a:moveTo>
                <a:cubicBezTo>
                  <a:pt x="121278" y="-18"/>
                  <a:pt x="123137" y="5595"/>
                  <a:pt x="113730" y="15304"/>
                </a:cubicBezTo>
                <a:cubicBezTo>
                  <a:pt x="90468" y="39174"/>
                  <a:pt x="65385" y="40590"/>
                  <a:pt x="43943" y="86912"/>
                </a:cubicBezTo>
                <a:cubicBezTo>
                  <a:pt x="36661" y="112804"/>
                  <a:pt x="36054" y="143551"/>
                  <a:pt x="56687" y="144563"/>
                </a:cubicBezTo>
                <a:cubicBezTo>
                  <a:pt x="84400" y="141933"/>
                  <a:pt x="104223" y="131414"/>
                  <a:pt x="130722" y="153058"/>
                </a:cubicBezTo>
                <a:cubicBezTo>
                  <a:pt x="143264" y="162363"/>
                  <a:pt x="163694" y="187446"/>
                  <a:pt x="137397" y="224666"/>
                </a:cubicBezTo>
                <a:cubicBezTo>
                  <a:pt x="130317" y="232757"/>
                  <a:pt x="118535" y="246614"/>
                  <a:pt x="79747" y="248940"/>
                </a:cubicBezTo>
                <a:cubicBezTo>
                  <a:pt x="48393" y="246108"/>
                  <a:pt x="26749" y="237814"/>
                  <a:pt x="9353" y="194931"/>
                </a:cubicBezTo>
                <a:cubicBezTo>
                  <a:pt x="-2784" y="168432"/>
                  <a:pt x="-8245" y="109770"/>
                  <a:pt x="25738" y="62638"/>
                </a:cubicBezTo>
                <a:cubicBezTo>
                  <a:pt x="44550" y="36949"/>
                  <a:pt x="72465" y="13079"/>
                  <a:pt x="105841" y="1954"/>
                </a:cubicBezTo>
                <a:cubicBezTo>
                  <a:pt x="109078" y="639"/>
                  <a:pt x="111973" y="7"/>
                  <a:pt x="114299" y="1"/>
                </a:cubicBezTo>
                <a:close/>
              </a:path>
            </a:pathLst>
          </a:custGeom>
          <a:solidFill>
            <a:schemeClr val="bg1">
              <a:lumMod val="85000"/>
            </a:schemeClr>
          </a:solidFill>
          <a:ln w="254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a:endParaRPr lang="en-US" sz="1200">
              <a:latin typeface="Franklin Gothic Medium" pitchFamily="34" charset="0"/>
            </a:endParaRPr>
          </a:p>
        </p:txBody>
      </p:sp>
      <p:sp>
        <p:nvSpPr>
          <p:cNvPr id="22" name="Freeform 15"/>
          <p:cNvSpPr/>
          <p:nvPr/>
        </p:nvSpPr>
        <p:spPr bwMode="auto">
          <a:xfrm>
            <a:off x="6443997" y="1232440"/>
            <a:ext cx="328294" cy="252326"/>
          </a:xfrm>
          <a:custGeom>
            <a:avLst/>
            <a:gdLst/>
            <a:ahLst/>
            <a:cxnLst/>
            <a:rect l="l" t="t" r="r" b="b"/>
            <a:pathLst>
              <a:path w="323889" h="248940">
                <a:moveTo>
                  <a:pt x="288009" y="1"/>
                </a:moveTo>
                <a:cubicBezTo>
                  <a:pt x="294988" y="-18"/>
                  <a:pt x="296846" y="5595"/>
                  <a:pt x="287440" y="15304"/>
                </a:cubicBezTo>
                <a:cubicBezTo>
                  <a:pt x="264178" y="39174"/>
                  <a:pt x="239095" y="40590"/>
                  <a:pt x="217653" y="86912"/>
                </a:cubicBezTo>
                <a:cubicBezTo>
                  <a:pt x="210371" y="112804"/>
                  <a:pt x="209764" y="143551"/>
                  <a:pt x="230396" y="144563"/>
                </a:cubicBezTo>
                <a:cubicBezTo>
                  <a:pt x="258109" y="141933"/>
                  <a:pt x="277933" y="131414"/>
                  <a:pt x="304432" y="153058"/>
                </a:cubicBezTo>
                <a:cubicBezTo>
                  <a:pt x="316973" y="162363"/>
                  <a:pt x="337403" y="187446"/>
                  <a:pt x="311107" y="224666"/>
                </a:cubicBezTo>
                <a:cubicBezTo>
                  <a:pt x="304027" y="232757"/>
                  <a:pt x="292244" y="246614"/>
                  <a:pt x="253457" y="248940"/>
                </a:cubicBezTo>
                <a:cubicBezTo>
                  <a:pt x="222103" y="246108"/>
                  <a:pt x="200459" y="237814"/>
                  <a:pt x="183063" y="194931"/>
                </a:cubicBezTo>
                <a:cubicBezTo>
                  <a:pt x="170926" y="168432"/>
                  <a:pt x="165464" y="109770"/>
                  <a:pt x="199447" y="62638"/>
                </a:cubicBezTo>
                <a:cubicBezTo>
                  <a:pt x="218260" y="36949"/>
                  <a:pt x="246174" y="13079"/>
                  <a:pt x="279551" y="1954"/>
                </a:cubicBezTo>
                <a:cubicBezTo>
                  <a:pt x="282787" y="639"/>
                  <a:pt x="285683" y="7"/>
                  <a:pt x="288009" y="1"/>
                </a:cubicBezTo>
                <a:close/>
                <a:moveTo>
                  <a:pt x="114299" y="1"/>
                </a:moveTo>
                <a:cubicBezTo>
                  <a:pt x="121278" y="-18"/>
                  <a:pt x="123137" y="5595"/>
                  <a:pt x="113730" y="15304"/>
                </a:cubicBezTo>
                <a:cubicBezTo>
                  <a:pt x="90468" y="39174"/>
                  <a:pt x="65385" y="40590"/>
                  <a:pt x="43943" y="86912"/>
                </a:cubicBezTo>
                <a:cubicBezTo>
                  <a:pt x="36661" y="112804"/>
                  <a:pt x="36054" y="143551"/>
                  <a:pt x="56687" y="144563"/>
                </a:cubicBezTo>
                <a:cubicBezTo>
                  <a:pt x="84400" y="141933"/>
                  <a:pt x="104223" y="131414"/>
                  <a:pt x="130722" y="153058"/>
                </a:cubicBezTo>
                <a:cubicBezTo>
                  <a:pt x="143264" y="162363"/>
                  <a:pt x="163694" y="187446"/>
                  <a:pt x="137397" y="224666"/>
                </a:cubicBezTo>
                <a:cubicBezTo>
                  <a:pt x="130317" y="232757"/>
                  <a:pt x="118535" y="246614"/>
                  <a:pt x="79747" y="248940"/>
                </a:cubicBezTo>
                <a:cubicBezTo>
                  <a:pt x="48393" y="246108"/>
                  <a:pt x="26749" y="237814"/>
                  <a:pt x="9353" y="194931"/>
                </a:cubicBezTo>
                <a:cubicBezTo>
                  <a:pt x="-2784" y="168432"/>
                  <a:pt x="-8245" y="109770"/>
                  <a:pt x="25738" y="62638"/>
                </a:cubicBezTo>
                <a:cubicBezTo>
                  <a:pt x="44550" y="36949"/>
                  <a:pt x="72465" y="13079"/>
                  <a:pt x="105841" y="1954"/>
                </a:cubicBezTo>
                <a:cubicBezTo>
                  <a:pt x="109078" y="639"/>
                  <a:pt x="111973" y="7"/>
                  <a:pt x="114299" y="1"/>
                </a:cubicBezTo>
                <a:close/>
              </a:path>
            </a:pathLst>
          </a:custGeom>
          <a:solidFill>
            <a:schemeClr val="bg1">
              <a:lumMod val="85000"/>
            </a:schemeClr>
          </a:solidFill>
          <a:ln w="254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a:endParaRPr lang="en-US" sz="1200">
              <a:latin typeface="Franklin Gothic Medium" pitchFamily="34" charset="0"/>
            </a:endParaRPr>
          </a:p>
        </p:txBody>
      </p:sp>
      <p:sp>
        <p:nvSpPr>
          <p:cNvPr id="23" name="Freeform 15"/>
          <p:cNvSpPr/>
          <p:nvPr/>
        </p:nvSpPr>
        <p:spPr bwMode="auto">
          <a:xfrm>
            <a:off x="6443997" y="2791841"/>
            <a:ext cx="328294" cy="252326"/>
          </a:xfrm>
          <a:custGeom>
            <a:avLst/>
            <a:gdLst/>
            <a:ahLst/>
            <a:cxnLst/>
            <a:rect l="l" t="t" r="r" b="b"/>
            <a:pathLst>
              <a:path w="323889" h="248940">
                <a:moveTo>
                  <a:pt x="288009" y="1"/>
                </a:moveTo>
                <a:cubicBezTo>
                  <a:pt x="294988" y="-18"/>
                  <a:pt x="296846" y="5595"/>
                  <a:pt x="287440" y="15304"/>
                </a:cubicBezTo>
                <a:cubicBezTo>
                  <a:pt x="264178" y="39174"/>
                  <a:pt x="239095" y="40590"/>
                  <a:pt x="217653" y="86912"/>
                </a:cubicBezTo>
                <a:cubicBezTo>
                  <a:pt x="210371" y="112804"/>
                  <a:pt x="209764" y="143551"/>
                  <a:pt x="230396" y="144563"/>
                </a:cubicBezTo>
                <a:cubicBezTo>
                  <a:pt x="258109" y="141933"/>
                  <a:pt x="277933" y="131414"/>
                  <a:pt x="304432" y="153058"/>
                </a:cubicBezTo>
                <a:cubicBezTo>
                  <a:pt x="316973" y="162363"/>
                  <a:pt x="337403" y="187446"/>
                  <a:pt x="311107" y="224666"/>
                </a:cubicBezTo>
                <a:cubicBezTo>
                  <a:pt x="304027" y="232757"/>
                  <a:pt x="292244" y="246614"/>
                  <a:pt x="253457" y="248940"/>
                </a:cubicBezTo>
                <a:cubicBezTo>
                  <a:pt x="222103" y="246108"/>
                  <a:pt x="200459" y="237814"/>
                  <a:pt x="183063" y="194931"/>
                </a:cubicBezTo>
                <a:cubicBezTo>
                  <a:pt x="170926" y="168432"/>
                  <a:pt x="165464" y="109770"/>
                  <a:pt x="199447" y="62638"/>
                </a:cubicBezTo>
                <a:cubicBezTo>
                  <a:pt x="218260" y="36949"/>
                  <a:pt x="246174" y="13079"/>
                  <a:pt x="279551" y="1954"/>
                </a:cubicBezTo>
                <a:cubicBezTo>
                  <a:pt x="282787" y="639"/>
                  <a:pt x="285683" y="7"/>
                  <a:pt x="288009" y="1"/>
                </a:cubicBezTo>
                <a:close/>
                <a:moveTo>
                  <a:pt x="114299" y="1"/>
                </a:moveTo>
                <a:cubicBezTo>
                  <a:pt x="121278" y="-18"/>
                  <a:pt x="123137" y="5595"/>
                  <a:pt x="113730" y="15304"/>
                </a:cubicBezTo>
                <a:cubicBezTo>
                  <a:pt x="90468" y="39174"/>
                  <a:pt x="65385" y="40590"/>
                  <a:pt x="43943" y="86912"/>
                </a:cubicBezTo>
                <a:cubicBezTo>
                  <a:pt x="36661" y="112804"/>
                  <a:pt x="36054" y="143551"/>
                  <a:pt x="56687" y="144563"/>
                </a:cubicBezTo>
                <a:cubicBezTo>
                  <a:pt x="84400" y="141933"/>
                  <a:pt x="104223" y="131414"/>
                  <a:pt x="130722" y="153058"/>
                </a:cubicBezTo>
                <a:cubicBezTo>
                  <a:pt x="143264" y="162363"/>
                  <a:pt x="163694" y="187446"/>
                  <a:pt x="137397" y="224666"/>
                </a:cubicBezTo>
                <a:cubicBezTo>
                  <a:pt x="130317" y="232757"/>
                  <a:pt x="118535" y="246614"/>
                  <a:pt x="79747" y="248940"/>
                </a:cubicBezTo>
                <a:cubicBezTo>
                  <a:pt x="48393" y="246108"/>
                  <a:pt x="26749" y="237814"/>
                  <a:pt x="9353" y="194931"/>
                </a:cubicBezTo>
                <a:cubicBezTo>
                  <a:pt x="-2784" y="168432"/>
                  <a:pt x="-8245" y="109770"/>
                  <a:pt x="25738" y="62638"/>
                </a:cubicBezTo>
                <a:cubicBezTo>
                  <a:pt x="44550" y="36949"/>
                  <a:pt x="72465" y="13079"/>
                  <a:pt x="105841" y="1954"/>
                </a:cubicBezTo>
                <a:cubicBezTo>
                  <a:pt x="109078" y="639"/>
                  <a:pt x="111973" y="7"/>
                  <a:pt x="114299" y="1"/>
                </a:cubicBezTo>
                <a:close/>
              </a:path>
            </a:pathLst>
          </a:custGeom>
          <a:solidFill>
            <a:schemeClr val="bg1">
              <a:lumMod val="85000"/>
            </a:schemeClr>
          </a:solidFill>
          <a:ln w="254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a:endParaRPr lang="en-US" sz="1200">
              <a:latin typeface="Franklin Gothic Medium" pitchFamily="34" charset="0"/>
            </a:endParaRPr>
          </a:p>
        </p:txBody>
      </p:sp>
      <p:sp>
        <p:nvSpPr>
          <p:cNvPr id="24" name="Freeform 15"/>
          <p:cNvSpPr/>
          <p:nvPr/>
        </p:nvSpPr>
        <p:spPr bwMode="auto">
          <a:xfrm>
            <a:off x="6443997" y="4310871"/>
            <a:ext cx="328294" cy="252326"/>
          </a:xfrm>
          <a:custGeom>
            <a:avLst/>
            <a:gdLst/>
            <a:ahLst/>
            <a:cxnLst/>
            <a:rect l="l" t="t" r="r" b="b"/>
            <a:pathLst>
              <a:path w="323889" h="248940">
                <a:moveTo>
                  <a:pt x="288009" y="1"/>
                </a:moveTo>
                <a:cubicBezTo>
                  <a:pt x="294988" y="-18"/>
                  <a:pt x="296846" y="5595"/>
                  <a:pt x="287440" y="15304"/>
                </a:cubicBezTo>
                <a:cubicBezTo>
                  <a:pt x="264178" y="39174"/>
                  <a:pt x="239095" y="40590"/>
                  <a:pt x="217653" y="86912"/>
                </a:cubicBezTo>
                <a:cubicBezTo>
                  <a:pt x="210371" y="112804"/>
                  <a:pt x="209764" y="143551"/>
                  <a:pt x="230396" y="144563"/>
                </a:cubicBezTo>
                <a:cubicBezTo>
                  <a:pt x="258109" y="141933"/>
                  <a:pt x="277933" y="131414"/>
                  <a:pt x="304432" y="153058"/>
                </a:cubicBezTo>
                <a:cubicBezTo>
                  <a:pt x="316973" y="162363"/>
                  <a:pt x="337403" y="187446"/>
                  <a:pt x="311107" y="224666"/>
                </a:cubicBezTo>
                <a:cubicBezTo>
                  <a:pt x="304027" y="232757"/>
                  <a:pt x="292244" y="246614"/>
                  <a:pt x="253457" y="248940"/>
                </a:cubicBezTo>
                <a:cubicBezTo>
                  <a:pt x="222103" y="246108"/>
                  <a:pt x="200459" y="237814"/>
                  <a:pt x="183063" y="194931"/>
                </a:cubicBezTo>
                <a:cubicBezTo>
                  <a:pt x="170926" y="168432"/>
                  <a:pt x="165464" y="109770"/>
                  <a:pt x="199447" y="62638"/>
                </a:cubicBezTo>
                <a:cubicBezTo>
                  <a:pt x="218260" y="36949"/>
                  <a:pt x="246174" y="13079"/>
                  <a:pt x="279551" y="1954"/>
                </a:cubicBezTo>
                <a:cubicBezTo>
                  <a:pt x="282787" y="639"/>
                  <a:pt x="285683" y="7"/>
                  <a:pt x="288009" y="1"/>
                </a:cubicBezTo>
                <a:close/>
                <a:moveTo>
                  <a:pt x="114299" y="1"/>
                </a:moveTo>
                <a:cubicBezTo>
                  <a:pt x="121278" y="-18"/>
                  <a:pt x="123137" y="5595"/>
                  <a:pt x="113730" y="15304"/>
                </a:cubicBezTo>
                <a:cubicBezTo>
                  <a:pt x="90468" y="39174"/>
                  <a:pt x="65385" y="40590"/>
                  <a:pt x="43943" y="86912"/>
                </a:cubicBezTo>
                <a:cubicBezTo>
                  <a:pt x="36661" y="112804"/>
                  <a:pt x="36054" y="143551"/>
                  <a:pt x="56687" y="144563"/>
                </a:cubicBezTo>
                <a:cubicBezTo>
                  <a:pt x="84400" y="141933"/>
                  <a:pt x="104223" y="131414"/>
                  <a:pt x="130722" y="153058"/>
                </a:cubicBezTo>
                <a:cubicBezTo>
                  <a:pt x="143264" y="162363"/>
                  <a:pt x="163694" y="187446"/>
                  <a:pt x="137397" y="224666"/>
                </a:cubicBezTo>
                <a:cubicBezTo>
                  <a:pt x="130317" y="232757"/>
                  <a:pt x="118535" y="246614"/>
                  <a:pt x="79747" y="248940"/>
                </a:cubicBezTo>
                <a:cubicBezTo>
                  <a:pt x="48393" y="246108"/>
                  <a:pt x="26749" y="237814"/>
                  <a:pt x="9353" y="194931"/>
                </a:cubicBezTo>
                <a:cubicBezTo>
                  <a:pt x="-2784" y="168432"/>
                  <a:pt x="-8245" y="109770"/>
                  <a:pt x="25738" y="62638"/>
                </a:cubicBezTo>
                <a:cubicBezTo>
                  <a:pt x="44550" y="36949"/>
                  <a:pt x="72465" y="13079"/>
                  <a:pt x="105841" y="1954"/>
                </a:cubicBezTo>
                <a:cubicBezTo>
                  <a:pt x="109078" y="639"/>
                  <a:pt x="111973" y="7"/>
                  <a:pt x="114299" y="1"/>
                </a:cubicBezTo>
                <a:close/>
              </a:path>
            </a:pathLst>
          </a:custGeom>
          <a:solidFill>
            <a:schemeClr val="bg1">
              <a:lumMod val="85000"/>
            </a:schemeClr>
          </a:solidFill>
          <a:ln w="254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a:endParaRPr lang="en-US" sz="1200">
              <a:latin typeface="Franklin Gothic Medium" pitchFamily="34" charset="0"/>
            </a:endParaRPr>
          </a:p>
        </p:txBody>
      </p:sp>
      <p:sp>
        <p:nvSpPr>
          <p:cNvPr id="25" name="Freeform 15"/>
          <p:cNvSpPr/>
          <p:nvPr/>
        </p:nvSpPr>
        <p:spPr bwMode="auto">
          <a:xfrm>
            <a:off x="6443997" y="5824752"/>
            <a:ext cx="328294" cy="252326"/>
          </a:xfrm>
          <a:custGeom>
            <a:avLst/>
            <a:gdLst/>
            <a:ahLst/>
            <a:cxnLst/>
            <a:rect l="l" t="t" r="r" b="b"/>
            <a:pathLst>
              <a:path w="323889" h="248940">
                <a:moveTo>
                  <a:pt x="288009" y="1"/>
                </a:moveTo>
                <a:cubicBezTo>
                  <a:pt x="294988" y="-18"/>
                  <a:pt x="296846" y="5595"/>
                  <a:pt x="287440" y="15304"/>
                </a:cubicBezTo>
                <a:cubicBezTo>
                  <a:pt x="264178" y="39174"/>
                  <a:pt x="239095" y="40590"/>
                  <a:pt x="217653" y="86912"/>
                </a:cubicBezTo>
                <a:cubicBezTo>
                  <a:pt x="210371" y="112804"/>
                  <a:pt x="209764" y="143551"/>
                  <a:pt x="230396" y="144563"/>
                </a:cubicBezTo>
                <a:cubicBezTo>
                  <a:pt x="258109" y="141933"/>
                  <a:pt x="277933" y="131414"/>
                  <a:pt x="304432" y="153058"/>
                </a:cubicBezTo>
                <a:cubicBezTo>
                  <a:pt x="316973" y="162363"/>
                  <a:pt x="337403" y="187446"/>
                  <a:pt x="311107" y="224666"/>
                </a:cubicBezTo>
                <a:cubicBezTo>
                  <a:pt x="304027" y="232757"/>
                  <a:pt x="292244" y="246614"/>
                  <a:pt x="253457" y="248940"/>
                </a:cubicBezTo>
                <a:cubicBezTo>
                  <a:pt x="222103" y="246108"/>
                  <a:pt x="200459" y="237814"/>
                  <a:pt x="183063" y="194931"/>
                </a:cubicBezTo>
                <a:cubicBezTo>
                  <a:pt x="170926" y="168432"/>
                  <a:pt x="165464" y="109770"/>
                  <a:pt x="199447" y="62638"/>
                </a:cubicBezTo>
                <a:cubicBezTo>
                  <a:pt x="218260" y="36949"/>
                  <a:pt x="246174" y="13079"/>
                  <a:pt x="279551" y="1954"/>
                </a:cubicBezTo>
                <a:cubicBezTo>
                  <a:pt x="282787" y="639"/>
                  <a:pt x="285683" y="7"/>
                  <a:pt x="288009" y="1"/>
                </a:cubicBezTo>
                <a:close/>
                <a:moveTo>
                  <a:pt x="114299" y="1"/>
                </a:moveTo>
                <a:cubicBezTo>
                  <a:pt x="121278" y="-18"/>
                  <a:pt x="123137" y="5595"/>
                  <a:pt x="113730" y="15304"/>
                </a:cubicBezTo>
                <a:cubicBezTo>
                  <a:pt x="90468" y="39174"/>
                  <a:pt x="65385" y="40590"/>
                  <a:pt x="43943" y="86912"/>
                </a:cubicBezTo>
                <a:cubicBezTo>
                  <a:pt x="36661" y="112804"/>
                  <a:pt x="36054" y="143551"/>
                  <a:pt x="56687" y="144563"/>
                </a:cubicBezTo>
                <a:cubicBezTo>
                  <a:pt x="84400" y="141933"/>
                  <a:pt x="104223" y="131414"/>
                  <a:pt x="130722" y="153058"/>
                </a:cubicBezTo>
                <a:cubicBezTo>
                  <a:pt x="143264" y="162363"/>
                  <a:pt x="163694" y="187446"/>
                  <a:pt x="137397" y="224666"/>
                </a:cubicBezTo>
                <a:cubicBezTo>
                  <a:pt x="130317" y="232757"/>
                  <a:pt x="118535" y="246614"/>
                  <a:pt x="79747" y="248940"/>
                </a:cubicBezTo>
                <a:cubicBezTo>
                  <a:pt x="48393" y="246108"/>
                  <a:pt x="26749" y="237814"/>
                  <a:pt x="9353" y="194931"/>
                </a:cubicBezTo>
                <a:cubicBezTo>
                  <a:pt x="-2784" y="168432"/>
                  <a:pt x="-8245" y="109770"/>
                  <a:pt x="25738" y="62638"/>
                </a:cubicBezTo>
                <a:cubicBezTo>
                  <a:pt x="44550" y="36949"/>
                  <a:pt x="72465" y="13079"/>
                  <a:pt x="105841" y="1954"/>
                </a:cubicBezTo>
                <a:cubicBezTo>
                  <a:pt x="109078" y="639"/>
                  <a:pt x="111973" y="7"/>
                  <a:pt x="114299" y="1"/>
                </a:cubicBezTo>
                <a:close/>
              </a:path>
            </a:pathLst>
          </a:custGeom>
          <a:solidFill>
            <a:schemeClr val="bg1">
              <a:lumMod val="85000"/>
            </a:schemeClr>
          </a:solidFill>
          <a:ln w="254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a:endParaRPr lang="en-US" sz="1200">
              <a:latin typeface="Franklin Gothic Medium" pitchFamily="34" charset="0"/>
            </a:endParaRPr>
          </a:p>
        </p:txBody>
      </p:sp>
      <p:sp>
        <p:nvSpPr>
          <p:cNvPr id="13" name="Freeform 15"/>
          <p:cNvSpPr/>
          <p:nvPr/>
        </p:nvSpPr>
        <p:spPr bwMode="auto">
          <a:xfrm rot="10800000">
            <a:off x="2916278" y="3204115"/>
            <a:ext cx="328294" cy="252326"/>
          </a:xfrm>
          <a:custGeom>
            <a:avLst/>
            <a:gdLst/>
            <a:ahLst/>
            <a:cxnLst/>
            <a:rect l="l" t="t" r="r" b="b"/>
            <a:pathLst>
              <a:path w="323889" h="248940">
                <a:moveTo>
                  <a:pt x="288009" y="1"/>
                </a:moveTo>
                <a:cubicBezTo>
                  <a:pt x="294988" y="-18"/>
                  <a:pt x="296846" y="5595"/>
                  <a:pt x="287440" y="15304"/>
                </a:cubicBezTo>
                <a:cubicBezTo>
                  <a:pt x="264178" y="39174"/>
                  <a:pt x="239095" y="40590"/>
                  <a:pt x="217653" y="86912"/>
                </a:cubicBezTo>
                <a:cubicBezTo>
                  <a:pt x="210371" y="112804"/>
                  <a:pt x="209764" y="143551"/>
                  <a:pt x="230396" y="144563"/>
                </a:cubicBezTo>
                <a:cubicBezTo>
                  <a:pt x="258109" y="141933"/>
                  <a:pt x="277933" y="131414"/>
                  <a:pt x="304432" y="153058"/>
                </a:cubicBezTo>
                <a:cubicBezTo>
                  <a:pt x="316973" y="162363"/>
                  <a:pt x="337403" y="187446"/>
                  <a:pt x="311107" y="224666"/>
                </a:cubicBezTo>
                <a:cubicBezTo>
                  <a:pt x="304027" y="232757"/>
                  <a:pt x="292244" y="246614"/>
                  <a:pt x="253457" y="248940"/>
                </a:cubicBezTo>
                <a:cubicBezTo>
                  <a:pt x="222103" y="246108"/>
                  <a:pt x="200459" y="237814"/>
                  <a:pt x="183063" y="194931"/>
                </a:cubicBezTo>
                <a:cubicBezTo>
                  <a:pt x="170926" y="168432"/>
                  <a:pt x="165464" y="109770"/>
                  <a:pt x="199447" y="62638"/>
                </a:cubicBezTo>
                <a:cubicBezTo>
                  <a:pt x="218260" y="36949"/>
                  <a:pt x="246174" y="13079"/>
                  <a:pt x="279551" y="1954"/>
                </a:cubicBezTo>
                <a:cubicBezTo>
                  <a:pt x="282787" y="639"/>
                  <a:pt x="285683" y="7"/>
                  <a:pt x="288009" y="1"/>
                </a:cubicBezTo>
                <a:close/>
                <a:moveTo>
                  <a:pt x="114299" y="1"/>
                </a:moveTo>
                <a:cubicBezTo>
                  <a:pt x="121278" y="-18"/>
                  <a:pt x="123137" y="5595"/>
                  <a:pt x="113730" y="15304"/>
                </a:cubicBezTo>
                <a:cubicBezTo>
                  <a:pt x="90468" y="39174"/>
                  <a:pt x="65385" y="40590"/>
                  <a:pt x="43943" y="86912"/>
                </a:cubicBezTo>
                <a:cubicBezTo>
                  <a:pt x="36661" y="112804"/>
                  <a:pt x="36054" y="143551"/>
                  <a:pt x="56687" y="144563"/>
                </a:cubicBezTo>
                <a:cubicBezTo>
                  <a:pt x="84400" y="141933"/>
                  <a:pt x="104223" y="131414"/>
                  <a:pt x="130722" y="153058"/>
                </a:cubicBezTo>
                <a:cubicBezTo>
                  <a:pt x="143264" y="162363"/>
                  <a:pt x="163694" y="187446"/>
                  <a:pt x="137397" y="224666"/>
                </a:cubicBezTo>
                <a:cubicBezTo>
                  <a:pt x="130317" y="232757"/>
                  <a:pt x="118535" y="246614"/>
                  <a:pt x="79747" y="248940"/>
                </a:cubicBezTo>
                <a:cubicBezTo>
                  <a:pt x="48393" y="246108"/>
                  <a:pt x="26749" y="237814"/>
                  <a:pt x="9353" y="194931"/>
                </a:cubicBezTo>
                <a:cubicBezTo>
                  <a:pt x="-2784" y="168432"/>
                  <a:pt x="-8245" y="109770"/>
                  <a:pt x="25738" y="62638"/>
                </a:cubicBezTo>
                <a:cubicBezTo>
                  <a:pt x="44550" y="36949"/>
                  <a:pt x="72465" y="13079"/>
                  <a:pt x="105841" y="1954"/>
                </a:cubicBezTo>
                <a:cubicBezTo>
                  <a:pt x="109078" y="639"/>
                  <a:pt x="111973" y="7"/>
                  <a:pt x="114299" y="1"/>
                </a:cubicBezTo>
                <a:close/>
              </a:path>
            </a:pathLst>
          </a:custGeom>
          <a:solidFill>
            <a:schemeClr val="bg1">
              <a:lumMod val="85000"/>
            </a:schemeClr>
          </a:solidFill>
          <a:ln w="254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a:endParaRPr lang="en-US" sz="1200">
              <a:latin typeface="Franklin Gothic Medium" pitchFamily="34" charset="0"/>
            </a:endParaRPr>
          </a:p>
        </p:txBody>
      </p:sp>
      <p:sp>
        <p:nvSpPr>
          <p:cNvPr id="14" name="Freeform 15"/>
          <p:cNvSpPr/>
          <p:nvPr/>
        </p:nvSpPr>
        <p:spPr bwMode="auto">
          <a:xfrm rot="10800000">
            <a:off x="2449553" y="4526113"/>
            <a:ext cx="328294" cy="252326"/>
          </a:xfrm>
          <a:custGeom>
            <a:avLst/>
            <a:gdLst/>
            <a:ahLst/>
            <a:cxnLst/>
            <a:rect l="l" t="t" r="r" b="b"/>
            <a:pathLst>
              <a:path w="323889" h="248940">
                <a:moveTo>
                  <a:pt x="288009" y="1"/>
                </a:moveTo>
                <a:cubicBezTo>
                  <a:pt x="294988" y="-18"/>
                  <a:pt x="296846" y="5595"/>
                  <a:pt x="287440" y="15304"/>
                </a:cubicBezTo>
                <a:cubicBezTo>
                  <a:pt x="264178" y="39174"/>
                  <a:pt x="239095" y="40590"/>
                  <a:pt x="217653" y="86912"/>
                </a:cubicBezTo>
                <a:cubicBezTo>
                  <a:pt x="210371" y="112804"/>
                  <a:pt x="209764" y="143551"/>
                  <a:pt x="230396" y="144563"/>
                </a:cubicBezTo>
                <a:cubicBezTo>
                  <a:pt x="258109" y="141933"/>
                  <a:pt x="277933" y="131414"/>
                  <a:pt x="304432" y="153058"/>
                </a:cubicBezTo>
                <a:cubicBezTo>
                  <a:pt x="316973" y="162363"/>
                  <a:pt x="337403" y="187446"/>
                  <a:pt x="311107" y="224666"/>
                </a:cubicBezTo>
                <a:cubicBezTo>
                  <a:pt x="304027" y="232757"/>
                  <a:pt x="292244" y="246614"/>
                  <a:pt x="253457" y="248940"/>
                </a:cubicBezTo>
                <a:cubicBezTo>
                  <a:pt x="222103" y="246108"/>
                  <a:pt x="200459" y="237814"/>
                  <a:pt x="183063" y="194931"/>
                </a:cubicBezTo>
                <a:cubicBezTo>
                  <a:pt x="170926" y="168432"/>
                  <a:pt x="165464" y="109770"/>
                  <a:pt x="199447" y="62638"/>
                </a:cubicBezTo>
                <a:cubicBezTo>
                  <a:pt x="218260" y="36949"/>
                  <a:pt x="246174" y="13079"/>
                  <a:pt x="279551" y="1954"/>
                </a:cubicBezTo>
                <a:cubicBezTo>
                  <a:pt x="282787" y="639"/>
                  <a:pt x="285683" y="7"/>
                  <a:pt x="288009" y="1"/>
                </a:cubicBezTo>
                <a:close/>
                <a:moveTo>
                  <a:pt x="114299" y="1"/>
                </a:moveTo>
                <a:cubicBezTo>
                  <a:pt x="121278" y="-18"/>
                  <a:pt x="123137" y="5595"/>
                  <a:pt x="113730" y="15304"/>
                </a:cubicBezTo>
                <a:cubicBezTo>
                  <a:pt x="90468" y="39174"/>
                  <a:pt x="65385" y="40590"/>
                  <a:pt x="43943" y="86912"/>
                </a:cubicBezTo>
                <a:cubicBezTo>
                  <a:pt x="36661" y="112804"/>
                  <a:pt x="36054" y="143551"/>
                  <a:pt x="56687" y="144563"/>
                </a:cubicBezTo>
                <a:cubicBezTo>
                  <a:pt x="84400" y="141933"/>
                  <a:pt x="104223" y="131414"/>
                  <a:pt x="130722" y="153058"/>
                </a:cubicBezTo>
                <a:cubicBezTo>
                  <a:pt x="143264" y="162363"/>
                  <a:pt x="163694" y="187446"/>
                  <a:pt x="137397" y="224666"/>
                </a:cubicBezTo>
                <a:cubicBezTo>
                  <a:pt x="130317" y="232757"/>
                  <a:pt x="118535" y="246614"/>
                  <a:pt x="79747" y="248940"/>
                </a:cubicBezTo>
                <a:cubicBezTo>
                  <a:pt x="48393" y="246108"/>
                  <a:pt x="26749" y="237814"/>
                  <a:pt x="9353" y="194931"/>
                </a:cubicBezTo>
                <a:cubicBezTo>
                  <a:pt x="-2784" y="168432"/>
                  <a:pt x="-8245" y="109770"/>
                  <a:pt x="25738" y="62638"/>
                </a:cubicBezTo>
                <a:cubicBezTo>
                  <a:pt x="44550" y="36949"/>
                  <a:pt x="72465" y="13079"/>
                  <a:pt x="105841" y="1954"/>
                </a:cubicBezTo>
                <a:cubicBezTo>
                  <a:pt x="109078" y="639"/>
                  <a:pt x="111973" y="7"/>
                  <a:pt x="114299" y="1"/>
                </a:cubicBezTo>
                <a:close/>
              </a:path>
            </a:pathLst>
          </a:custGeom>
          <a:solidFill>
            <a:schemeClr val="bg1">
              <a:lumMod val="85000"/>
            </a:schemeClr>
          </a:solidFill>
          <a:ln w="254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a:endParaRPr lang="en-US" sz="1200">
              <a:latin typeface="Franklin Gothic Medium" pitchFamily="34" charset="0"/>
            </a:endParaRPr>
          </a:p>
        </p:txBody>
      </p:sp>
      <p:sp>
        <p:nvSpPr>
          <p:cNvPr id="15" name="Freeform 15"/>
          <p:cNvSpPr/>
          <p:nvPr/>
        </p:nvSpPr>
        <p:spPr bwMode="auto">
          <a:xfrm rot="10800000">
            <a:off x="2483565" y="6300379"/>
            <a:ext cx="328294" cy="252326"/>
          </a:xfrm>
          <a:custGeom>
            <a:avLst/>
            <a:gdLst/>
            <a:ahLst/>
            <a:cxnLst/>
            <a:rect l="l" t="t" r="r" b="b"/>
            <a:pathLst>
              <a:path w="323889" h="248940">
                <a:moveTo>
                  <a:pt x="288009" y="1"/>
                </a:moveTo>
                <a:cubicBezTo>
                  <a:pt x="294988" y="-18"/>
                  <a:pt x="296846" y="5595"/>
                  <a:pt x="287440" y="15304"/>
                </a:cubicBezTo>
                <a:cubicBezTo>
                  <a:pt x="264178" y="39174"/>
                  <a:pt x="239095" y="40590"/>
                  <a:pt x="217653" y="86912"/>
                </a:cubicBezTo>
                <a:cubicBezTo>
                  <a:pt x="210371" y="112804"/>
                  <a:pt x="209764" y="143551"/>
                  <a:pt x="230396" y="144563"/>
                </a:cubicBezTo>
                <a:cubicBezTo>
                  <a:pt x="258109" y="141933"/>
                  <a:pt x="277933" y="131414"/>
                  <a:pt x="304432" y="153058"/>
                </a:cubicBezTo>
                <a:cubicBezTo>
                  <a:pt x="316973" y="162363"/>
                  <a:pt x="337403" y="187446"/>
                  <a:pt x="311107" y="224666"/>
                </a:cubicBezTo>
                <a:cubicBezTo>
                  <a:pt x="304027" y="232757"/>
                  <a:pt x="292244" y="246614"/>
                  <a:pt x="253457" y="248940"/>
                </a:cubicBezTo>
                <a:cubicBezTo>
                  <a:pt x="222103" y="246108"/>
                  <a:pt x="200459" y="237814"/>
                  <a:pt x="183063" y="194931"/>
                </a:cubicBezTo>
                <a:cubicBezTo>
                  <a:pt x="170926" y="168432"/>
                  <a:pt x="165464" y="109770"/>
                  <a:pt x="199447" y="62638"/>
                </a:cubicBezTo>
                <a:cubicBezTo>
                  <a:pt x="218260" y="36949"/>
                  <a:pt x="246174" y="13079"/>
                  <a:pt x="279551" y="1954"/>
                </a:cubicBezTo>
                <a:cubicBezTo>
                  <a:pt x="282787" y="639"/>
                  <a:pt x="285683" y="7"/>
                  <a:pt x="288009" y="1"/>
                </a:cubicBezTo>
                <a:close/>
                <a:moveTo>
                  <a:pt x="114299" y="1"/>
                </a:moveTo>
                <a:cubicBezTo>
                  <a:pt x="121278" y="-18"/>
                  <a:pt x="123137" y="5595"/>
                  <a:pt x="113730" y="15304"/>
                </a:cubicBezTo>
                <a:cubicBezTo>
                  <a:pt x="90468" y="39174"/>
                  <a:pt x="65385" y="40590"/>
                  <a:pt x="43943" y="86912"/>
                </a:cubicBezTo>
                <a:cubicBezTo>
                  <a:pt x="36661" y="112804"/>
                  <a:pt x="36054" y="143551"/>
                  <a:pt x="56687" y="144563"/>
                </a:cubicBezTo>
                <a:cubicBezTo>
                  <a:pt x="84400" y="141933"/>
                  <a:pt x="104223" y="131414"/>
                  <a:pt x="130722" y="153058"/>
                </a:cubicBezTo>
                <a:cubicBezTo>
                  <a:pt x="143264" y="162363"/>
                  <a:pt x="163694" y="187446"/>
                  <a:pt x="137397" y="224666"/>
                </a:cubicBezTo>
                <a:cubicBezTo>
                  <a:pt x="130317" y="232757"/>
                  <a:pt x="118535" y="246614"/>
                  <a:pt x="79747" y="248940"/>
                </a:cubicBezTo>
                <a:cubicBezTo>
                  <a:pt x="48393" y="246108"/>
                  <a:pt x="26749" y="237814"/>
                  <a:pt x="9353" y="194931"/>
                </a:cubicBezTo>
                <a:cubicBezTo>
                  <a:pt x="-2784" y="168432"/>
                  <a:pt x="-8245" y="109770"/>
                  <a:pt x="25738" y="62638"/>
                </a:cubicBezTo>
                <a:cubicBezTo>
                  <a:pt x="44550" y="36949"/>
                  <a:pt x="72465" y="13079"/>
                  <a:pt x="105841" y="1954"/>
                </a:cubicBezTo>
                <a:cubicBezTo>
                  <a:pt x="109078" y="639"/>
                  <a:pt x="111973" y="7"/>
                  <a:pt x="114299" y="1"/>
                </a:cubicBezTo>
                <a:close/>
              </a:path>
            </a:pathLst>
          </a:custGeom>
          <a:solidFill>
            <a:schemeClr val="bg1">
              <a:lumMod val="85000"/>
            </a:schemeClr>
          </a:solidFill>
          <a:ln w="254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a:endParaRPr lang="en-US" sz="1200">
              <a:latin typeface="Franklin Gothic Medium" pitchFamily="34" charset="0"/>
            </a:endParaRPr>
          </a:p>
        </p:txBody>
      </p:sp>
      <p:sp>
        <p:nvSpPr>
          <p:cNvPr id="16" name="Freeform 15"/>
          <p:cNvSpPr/>
          <p:nvPr/>
        </p:nvSpPr>
        <p:spPr bwMode="auto">
          <a:xfrm rot="10800000">
            <a:off x="9541590" y="2376079"/>
            <a:ext cx="328294" cy="252326"/>
          </a:xfrm>
          <a:custGeom>
            <a:avLst/>
            <a:gdLst/>
            <a:ahLst/>
            <a:cxnLst/>
            <a:rect l="l" t="t" r="r" b="b"/>
            <a:pathLst>
              <a:path w="323889" h="248940">
                <a:moveTo>
                  <a:pt x="288009" y="1"/>
                </a:moveTo>
                <a:cubicBezTo>
                  <a:pt x="294988" y="-18"/>
                  <a:pt x="296846" y="5595"/>
                  <a:pt x="287440" y="15304"/>
                </a:cubicBezTo>
                <a:cubicBezTo>
                  <a:pt x="264178" y="39174"/>
                  <a:pt x="239095" y="40590"/>
                  <a:pt x="217653" y="86912"/>
                </a:cubicBezTo>
                <a:cubicBezTo>
                  <a:pt x="210371" y="112804"/>
                  <a:pt x="209764" y="143551"/>
                  <a:pt x="230396" y="144563"/>
                </a:cubicBezTo>
                <a:cubicBezTo>
                  <a:pt x="258109" y="141933"/>
                  <a:pt x="277933" y="131414"/>
                  <a:pt x="304432" y="153058"/>
                </a:cubicBezTo>
                <a:cubicBezTo>
                  <a:pt x="316973" y="162363"/>
                  <a:pt x="337403" y="187446"/>
                  <a:pt x="311107" y="224666"/>
                </a:cubicBezTo>
                <a:cubicBezTo>
                  <a:pt x="304027" y="232757"/>
                  <a:pt x="292244" y="246614"/>
                  <a:pt x="253457" y="248940"/>
                </a:cubicBezTo>
                <a:cubicBezTo>
                  <a:pt x="222103" y="246108"/>
                  <a:pt x="200459" y="237814"/>
                  <a:pt x="183063" y="194931"/>
                </a:cubicBezTo>
                <a:cubicBezTo>
                  <a:pt x="170926" y="168432"/>
                  <a:pt x="165464" y="109770"/>
                  <a:pt x="199447" y="62638"/>
                </a:cubicBezTo>
                <a:cubicBezTo>
                  <a:pt x="218260" y="36949"/>
                  <a:pt x="246174" y="13079"/>
                  <a:pt x="279551" y="1954"/>
                </a:cubicBezTo>
                <a:cubicBezTo>
                  <a:pt x="282787" y="639"/>
                  <a:pt x="285683" y="7"/>
                  <a:pt x="288009" y="1"/>
                </a:cubicBezTo>
                <a:close/>
                <a:moveTo>
                  <a:pt x="114299" y="1"/>
                </a:moveTo>
                <a:cubicBezTo>
                  <a:pt x="121278" y="-18"/>
                  <a:pt x="123137" y="5595"/>
                  <a:pt x="113730" y="15304"/>
                </a:cubicBezTo>
                <a:cubicBezTo>
                  <a:pt x="90468" y="39174"/>
                  <a:pt x="65385" y="40590"/>
                  <a:pt x="43943" y="86912"/>
                </a:cubicBezTo>
                <a:cubicBezTo>
                  <a:pt x="36661" y="112804"/>
                  <a:pt x="36054" y="143551"/>
                  <a:pt x="56687" y="144563"/>
                </a:cubicBezTo>
                <a:cubicBezTo>
                  <a:pt x="84400" y="141933"/>
                  <a:pt x="104223" y="131414"/>
                  <a:pt x="130722" y="153058"/>
                </a:cubicBezTo>
                <a:cubicBezTo>
                  <a:pt x="143264" y="162363"/>
                  <a:pt x="163694" y="187446"/>
                  <a:pt x="137397" y="224666"/>
                </a:cubicBezTo>
                <a:cubicBezTo>
                  <a:pt x="130317" y="232757"/>
                  <a:pt x="118535" y="246614"/>
                  <a:pt x="79747" y="248940"/>
                </a:cubicBezTo>
                <a:cubicBezTo>
                  <a:pt x="48393" y="246108"/>
                  <a:pt x="26749" y="237814"/>
                  <a:pt x="9353" y="194931"/>
                </a:cubicBezTo>
                <a:cubicBezTo>
                  <a:pt x="-2784" y="168432"/>
                  <a:pt x="-8245" y="109770"/>
                  <a:pt x="25738" y="62638"/>
                </a:cubicBezTo>
                <a:cubicBezTo>
                  <a:pt x="44550" y="36949"/>
                  <a:pt x="72465" y="13079"/>
                  <a:pt x="105841" y="1954"/>
                </a:cubicBezTo>
                <a:cubicBezTo>
                  <a:pt x="109078" y="639"/>
                  <a:pt x="111973" y="7"/>
                  <a:pt x="114299" y="1"/>
                </a:cubicBezTo>
                <a:close/>
              </a:path>
            </a:pathLst>
          </a:custGeom>
          <a:solidFill>
            <a:schemeClr val="bg1">
              <a:lumMod val="85000"/>
            </a:schemeClr>
          </a:solidFill>
          <a:ln w="254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a:endParaRPr lang="en-US" sz="1200">
              <a:latin typeface="Franklin Gothic Medium" pitchFamily="34" charset="0"/>
            </a:endParaRPr>
          </a:p>
        </p:txBody>
      </p:sp>
      <p:sp>
        <p:nvSpPr>
          <p:cNvPr id="18" name="Freeform 15"/>
          <p:cNvSpPr/>
          <p:nvPr/>
        </p:nvSpPr>
        <p:spPr bwMode="auto">
          <a:xfrm rot="10800000">
            <a:off x="9051847" y="3936604"/>
            <a:ext cx="328294" cy="252326"/>
          </a:xfrm>
          <a:custGeom>
            <a:avLst/>
            <a:gdLst/>
            <a:ahLst/>
            <a:cxnLst/>
            <a:rect l="l" t="t" r="r" b="b"/>
            <a:pathLst>
              <a:path w="323889" h="248940">
                <a:moveTo>
                  <a:pt x="288009" y="1"/>
                </a:moveTo>
                <a:cubicBezTo>
                  <a:pt x="294988" y="-18"/>
                  <a:pt x="296846" y="5595"/>
                  <a:pt x="287440" y="15304"/>
                </a:cubicBezTo>
                <a:cubicBezTo>
                  <a:pt x="264178" y="39174"/>
                  <a:pt x="239095" y="40590"/>
                  <a:pt x="217653" y="86912"/>
                </a:cubicBezTo>
                <a:cubicBezTo>
                  <a:pt x="210371" y="112804"/>
                  <a:pt x="209764" y="143551"/>
                  <a:pt x="230396" y="144563"/>
                </a:cubicBezTo>
                <a:cubicBezTo>
                  <a:pt x="258109" y="141933"/>
                  <a:pt x="277933" y="131414"/>
                  <a:pt x="304432" y="153058"/>
                </a:cubicBezTo>
                <a:cubicBezTo>
                  <a:pt x="316973" y="162363"/>
                  <a:pt x="337403" y="187446"/>
                  <a:pt x="311107" y="224666"/>
                </a:cubicBezTo>
                <a:cubicBezTo>
                  <a:pt x="304027" y="232757"/>
                  <a:pt x="292244" y="246614"/>
                  <a:pt x="253457" y="248940"/>
                </a:cubicBezTo>
                <a:cubicBezTo>
                  <a:pt x="222103" y="246108"/>
                  <a:pt x="200459" y="237814"/>
                  <a:pt x="183063" y="194931"/>
                </a:cubicBezTo>
                <a:cubicBezTo>
                  <a:pt x="170926" y="168432"/>
                  <a:pt x="165464" y="109770"/>
                  <a:pt x="199447" y="62638"/>
                </a:cubicBezTo>
                <a:cubicBezTo>
                  <a:pt x="218260" y="36949"/>
                  <a:pt x="246174" y="13079"/>
                  <a:pt x="279551" y="1954"/>
                </a:cubicBezTo>
                <a:cubicBezTo>
                  <a:pt x="282787" y="639"/>
                  <a:pt x="285683" y="7"/>
                  <a:pt x="288009" y="1"/>
                </a:cubicBezTo>
                <a:close/>
                <a:moveTo>
                  <a:pt x="114299" y="1"/>
                </a:moveTo>
                <a:cubicBezTo>
                  <a:pt x="121278" y="-18"/>
                  <a:pt x="123137" y="5595"/>
                  <a:pt x="113730" y="15304"/>
                </a:cubicBezTo>
                <a:cubicBezTo>
                  <a:pt x="90468" y="39174"/>
                  <a:pt x="65385" y="40590"/>
                  <a:pt x="43943" y="86912"/>
                </a:cubicBezTo>
                <a:cubicBezTo>
                  <a:pt x="36661" y="112804"/>
                  <a:pt x="36054" y="143551"/>
                  <a:pt x="56687" y="144563"/>
                </a:cubicBezTo>
                <a:cubicBezTo>
                  <a:pt x="84400" y="141933"/>
                  <a:pt x="104223" y="131414"/>
                  <a:pt x="130722" y="153058"/>
                </a:cubicBezTo>
                <a:cubicBezTo>
                  <a:pt x="143264" y="162363"/>
                  <a:pt x="163694" y="187446"/>
                  <a:pt x="137397" y="224666"/>
                </a:cubicBezTo>
                <a:cubicBezTo>
                  <a:pt x="130317" y="232757"/>
                  <a:pt x="118535" y="246614"/>
                  <a:pt x="79747" y="248940"/>
                </a:cubicBezTo>
                <a:cubicBezTo>
                  <a:pt x="48393" y="246108"/>
                  <a:pt x="26749" y="237814"/>
                  <a:pt x="9353" y="194931"/>
                </a:cubicBezTo>
                <a:cubicBezTo>
                  <a:pt x="-2784" y="168432"/>
                  <a:pt x="-8245" y="109770"/>
                  <a:pt x="25738" y="62638"/>
                </a:cubicBezTo>
                <a:cubicBezTo>
                  <a:pt x="44550" y="36949"/>
                  <a:pt x="72465" y="13079"/>
                  <a:pt x="105841" y="1954"/>
                </a:cubicBezTo>
                <a:cubicBezTo>
                  <a:pt x="109078" y="639"/>
                  <a:pt x="111973" y="7"/>
                  <a:pt x="114299" y="1"/>
                </a:cubicBezTo>
                <a:close/>
              </a:path>
            </a:pathLst>
          </a:custGeom>
          <a:solidFill>
            <a:schemeClr val="bg1">
              <a:lumMod val="85000"/>
            </a:schemeClr>
          </a:solidFill>
          <a:ln w="254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a:endParaRPr lang="en-US" sz="1200">
              <a:latin typeface="Franklin Gothic Medium" pitchFamily="34" charset="0"/>
            </a:endParaRPr>
          </a:p>
        </p:txBody>
      </p:sp>
      <p:sp>
        <p:nvSpPr>
          <p:cNvPr id="26" name="Freeform 15"/>
          <p:cNvSpPr/>
          <p:nvPr/>
        </p:nvSpPr>
        <p:spPr bwMode="auto">
          <a:xfrm rot="10800000">
            <a:off x="9841309" y="5422504"/>
            <a:ext cx="328294" cy="252326"/>
          </a:xfrm>
          <a:custGeom>
            <a:avLst/>
            <a:gdLst/>
            <a:ahLst/>
            <a:cxnLst/>
            <a:rect l="l" t="t" r="r" b="b"/>
            <a:pathLst>
              <a:path w="323889" h="248940">
                <a:moveTo>
                  <a:pt x="288009" y="1"/>
                </a:moveTo>
                <a:cubicBezTo>
                  <a:pt x="294988" y="-18"/>
                  <a:pt x="296846" y="5595"/>
                  <a:pt x="287440" y="15304"/>
                </a:cubicBezTo>
                <a:cubicBezTo>
                  <a:pt x="264178" y="39174"/>
                  <a:pt x="239095" y="40590"/>
                  <a:pt x="217653" y="86912"/>
                </a:cubicBezTo>
                <a:cubicBezTo>
                  <a:pt x="210371" y="112804"/>
                  <a:pt x="209764" y="143551"/>
                  <a:pt x="230396" y="144563"/>
                </a:cubicBezTo>
                <a:cubicBezTo>
                  <a:pt x="258109" y="141933"/>
                  <a:pt x="277933" y="131414"/>
                  <a:pt x="304432" y="153058"/>
                </a:cubicBezTo>
                <a:cubicBezTo>
                  <a:pt x="316973" y="162363"/>
                  <a:pt x="337403" y="187446"/>
                  <a:pt x="311107" y="224666"/>
                </a:cubicBezTo>
                <a:cubicBezTo>
                  <a:pt x="304027" y="232757"/>
                  <a:pt x="292244" y="246614"/>
                  <a:pt x="253457" y="248940"/>
                </a:cubicBezTo>
                <a:cubicBezTo>
                  <a:pt x="222103" y="246108"/>
                  <a:pt x="200459" y="237814"/>
                  <a:pt x="183063" y="194931"/>
                </a:cubicBezTo>
                <a:cubicBezTo>
                  <a:pt x="170926" y="168432"/>
                  <a:pt x="165464" y="109770"/>
                  <a:pt x="199447" y="62638"/>
                </a:cubicBezTo>
                <a:cubicBezTo>
                  <a:pt x="218260" y="36949"/>
                  <a:pt x="246174" y="13079"/>
                  <a:pt x="279551" y="1954"/>
                </a:cubicBezTo>
                <a:cubicBezTo>
                  <a:pt x="282787" y="639"/>
                  <a:pt x="285683" y="7"/>
                  <a:pt x="288009" y="1"/>
                </a:cubicBezTo>
                <a:close/>
                <a:moveTo>
                  <a:pt x="114299" y="1"/>
                </a:moveTo>
                <a:cubicBezTo>
                  <a:pt x="121278" y="-18"/>
                  <a:pt x="123137" y="5595"/>
                  <a:pt x="113730" y="15304"/>
                </a:cubicBezTo>
                <a:cubicBezTo>
                  <a:pt x="90468" y="39174"/>
                  <a:pt x="65385" y="40590"/>
                  <a:pt x="43943" y="86912"/>
                </a:cubicBezTo>
                <a:cubicBezTo>
                  <a:pt x="36661" y="112804"/>
                  <a:pt x="36054" y="143551"/>
                  <a:pt x="56687" y="144563"/>
                </a:cubicBezTo>
                <a:cubicBezTo>
                  <a:pt x="84400" y="141933"/>
                  <a:pt x="104223" y="131414"/>
                  <a:pt x="130722" y="153058"/>
                </a:cubicBezTo>
                <a:cubicBezTo>
                  <a:pt x="143264" y="162363"/>
                  <a:pt x="163694" y="187446"/>
                  <a:pt x="137397" y="224666"/>
                </a:cubicBezTo>
                <a:cubicBezTo>
                  <a:pt x="130317" y="232757"/>
                  <a:pt x="118535" y="246614"/>
                  <a:pt x="79747" y="248940"/>
                </a:cubicBezTo>
                <a:cubicBezTo>
                  <a:pt x="48393" y="246108"/>
                  <a:pt x="26749" y="237814"/>
                  <a:pt x="9353" y="194931"/>
                </a:cubicBezTo>
                <a:cubicBezTo>
                  <a:pt x="-2784" y="168432"/>
                  <a:pt x="-8245" y="109770"/>
                  <a:pt x="25738" y="62638"/>
                </a:cubicBezTo>
                <a:cubicBezTo>
                  <a:pt x="44550" y="36949"/>
                  <a:pt x="72465" y="13079"/>
                  <a:pt x="105841" y="1954"/>
                </a:cubicBezTo>
                <a:cubicBezTo>
                  <a:pt x="109078" y="639"/>
                  <a:pt x="111973" y="7"/>
                  <a:pt x="114299" y="1"/>
                </a:cubicBezTo>
                <a:close/>
              </a:path>
            </a:pathLst>
          </a:custGeom>
          <a:solidFill>
            <a:schemeClr val="bg1">
              <a:lumMod val="85000"/>
            </a:schemeClr>
          </a:solidFill>
          <a:ln w="254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a:endParaRPr lang="en-US" sz="1200">
              <a:latin typeface="Franklin Gothic Medium" pitchFamily="34" charset="0"/>
            </a:endParaRPr>
          </a:p>
        </p:txBody>
      </p:sp>
      <p:sp>
        <p:nvSpPr>
          <p:cNvPr id="27" name="Freeform 15"/>
          <p:cNvSpPr/>
          <p:nvPr/>
        </p:nvSpPr>
        <p:spPr bwMode="auto">
          <a:xfrm rot="10800000">
            <a:off x="9816940" y="6356545"/>
            <a:ext cx="328294" cy="252326"/>
          </a:xfrm>
          <a:custGeom>
            <a:avLst/>
            <a:gdLst/>
            <a:ahLst/>
            <a:cxnLst/>
            <a:rect l="l" t="t" r="r" b="b"/>
            <a:pathLst>
              <a:path w="323889" h="248940">
                <a:moveTo>
                  <a:pt x="288009" y="1"/>
                </a:moveTo>
                <a:cubicBezTo>
                  <a:pt x="294988" y="-18"/>
                  <a:pt x="296846" y="5595"/>
                  <a:pt x="287440" y="15304"/>
                </a:cubicBezTo>
                <a:cubicBezTo>
                  <a:pt x="264178" y="39174"/>
                  <a:pt x="239095" y="40590"/>
                  <a:pt x="217653" y="86912"/>
                </a:cubicBezTo>
                <a:cubicBezTo>
                  <a:pt x="210371" y="112804"/>
                  <a:pt x="209764" y="143551"/>
                  <a:pt x="230396" y="144563"/>
                </a:cubicBezTo>
                <a:cubicBezTo>
                  <a:pt x="258109" y="141933"/>
                  <a:pt x="277933" y="131414"/>
                  <a:pt x="304432" y="153058"/>
                </a:cubicBezTo>
                <a:cubicBezTo>
                  <a:pt x="316973" y="162363"/>
                  <a:pt x="337403" y="187446"/>
                  <a:pt x="311107" y="224666"/>
                </a:cubicBezTo>
                <a:cubicBezTo>
                  <a:pt x="304027" y="232757"/>
                  <a:pt x="292244" y="246614"/>
                  <a:pt x="253457" y="248940"/>
                </a:cubicBezTo>
                <a:cubicBezTo>
                  <a:pt x="222103" y="246108"/>
                  <a:pt x="200459" y="237814"/>
                  <a:pt x="183063" y="194931"/>
                </a:cubicBezTo>
                <a:cubicBezTo>
                  <a:pt x="170926" y="168432"/>
                  <a:pt x="165464" y="109770"/>
                  <a:pt x="199447" y="62638"/>
                </a:cubicBezTo>
                <a:cubicBezTo>
                  <a:pt x="218260" y="36949"/>
                  <a:pt x="246174" y="13079"/>
                  <a:pt x="279551" y="1954"/>
                </a:cubicBezTo>
                <a:cubicBezTo>
                  <a:pt x="282787" y="639"/>
                  <a:pt x="285683" y="7"/>
                  <a:pt x="288009" y="1"/>
                </a:cubicBezTo>
                <a:close/>
                <a:moveTo>
                  <a:pt x="114299" y="1"/>
                </a:moveTo>
                <a:cubicBezTo>
                  <a:pt x="121278" y="-18"/>
                  <a:pt x="123137" y="5595"/>
                  <a:pt x="113730" y="15304"/>
                </a:cubicBezTo>
                <a:cubicBezTo>
                  <a:pt x="90468" y="39174"/>
                  <a:pt x="65385" y="40590"/>
                  <a:pt x="43943" y="86912"/>
                </a:cubicBezTo>
                <a:cubicBezTo>
                  <a:pt x="36661" y="112804"/>
                  <a:pt x="36054" y="143551"/>
                  <a:pt x="56687" y="144563"/>
                </a:cubicBezTo>
                <a:cubicBezTo>
                  <a:pt x="84400" y="141933"/>
                  <a:pt x="104223" y="131414"/>
                  <a:pt x="130722" y="153058"/>
                </a:cubicBezTo>
                <a:cubicBezTo>
                  <a:pt x="143264" y="162363"/>
                  <a:pt x="163694" y="187446"/>
                  <a:pt x="137397" y="224666"/>
                </a:cubicBezTo>
                <a:cubicBezTo>
                  <a:pt x="130317" y="232757"/>
                  <a:pt x="118535" y="246614"/>
                  <a:pt x="79747" y="248940"/>
                </a:cubicBezTo>
                <a:cubicBezTo>
                  <a:pt x="48393" y="246108"/>
                  <a:pt x="26749" y="237814"/>
                  <a:pt x="9353" y="194931"/>
                </a:cubicBezTo>
                <a:cubicBezTo>
                  <a:pt x="-2784" y="168432"/>
                  <a:pt x="-8245" y="109770"/>
                  <a:pt x="25738" y="62638"/>
                </a:cubicBezTo>
                <a:cubicBezTo>
                  <a:pt x="44550" y="36949"/>
                  <a:pt x="72465" y="13079"/>
                  <a:pt x="105841" y="1954"/>
                </a:cubicBezTo>
                <a:cubicBezTo>
                  <a:pt x="109078" y="639"/>
                  <a:pt x="111973" y="7"/>
                  <a:pt x="114299" y="1"/>
                </a:cubicBezTo>
                <a:close/>
              </a:path>
            </a:pathLst>
          </a:custGeom>
          <a:solidFill>
            <a:schemeClr val="bg1">
              <a:lumMod val="85000"/>
            </a:schemeClr>
          </a:solidFill>
          <a:ln w="254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a:endParaRPr lang="en-US" sz="1200">
              <a:latin typeface="Franklin Gothic Medium" pitchFamily="34" charset="0"/>
            </a:endParaRPr>
          </a:p>
        </p:txBody>
      </p:sp>
    </p:spTree>
    <p:extLst>
      <p:ext uri="{BB962C8B-B14F-4D97-AF65-F5344CB8AC3E}">
        <p14:creationId xmlns:p14="http://schemas.microsoft.com/office/powerpoint/2010/main" val="789927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Freeform 45"/>
          <p:cNvSpPr>
            <a:spLocks noChangeAspect="1"/>
          </p:cNvSpPr>
          <p:nvPr/>
        </p:nvSpPr>
        <p:spPr bwMode="auto">
          <a:xfrm>
            <a:off x="11006795" y="2741446"/>
            <a:ext cx="562400" cy="434491"/>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350"/>
            <a:endParaRPr lang="en-US" sz="1176" dirty="0">
              <a:solidFill>
                <a:prstClr val="white"/>
              </a:solidFill>
              <a:latin typeface="Segoe UI Semilight"/>
            </a:endParaRPr>
          </a:p>
        </p:txBody>
      </p:sp>
      <p:sp>
        <p:nvSpPr>
          <p:cNvPr id="7" name="Oval 2"/>
          <p:cNvSpPr>
            <a:spLocks noChangeAspect="1"/>
          </p:cNvSpPr>
          <p:nvPr/>
        </p:nvSpPr>
        <p:spPr>
          <a:xfrm>
            <a:off x="11090550" y="3776347"/>
            <a:ext cx="478644" cy="458200"/>
          </a:xfrm>
          <a:custGeom>
            <a:avLst/>
            <a:gdLst/>
            <a:ahLst/>
            <a:cxnLst/>
            <a:rect l="l" t="t" r="r" b="b"/>
            <a:pathLst>
              <a:path w="1016264" h="972856">
                <a:moveTo>
                  <a:pt x="134879" y="817285"/>
                </a:moveTo>
                <a:cubicBezTo>
                  <a:pt x="102427" y="817285"/>
                  <a:pt x="76120" y="843592"/>
                  <a:pt x="76120" y="876044"/>
                </a:cubicBezTo>
                <a:cubicBezTo>
                  <a:pt x="76120" y="908496"/>
                  <a:pt x="102427" y="934803"/>
                  <a:pt x="134879" y="934803"/>
                </a:cubicBezTo>
                <a:cubicBezTo>
                  <a:pt x="167331" y="934803"/>
                  <a:pt x="193638" y="908496"/>
                  <a:pt x="193638" y="876044"/>
                </a:cubicBezTo>
                <a:cubicBezTo>
                  <a:pt x="193638" y="843592"/>
                  <a:pt x="167331" y="817285"/>
                  <a:pt x="134879" y="817285"/>
                </a:cubicBezTo>
                <a:close/>
                <a:moveTo>
                  <a:pt x="330279" y="497264"/>
                </a:moveTo>
                <a:lnTo>
                  <a:pt x="445265" y="611789"/>
                </a:lnTo>
                <a:cubicBezTo>
                  <a:pt x="429724" y="655979"/>
                  <a:pt x="431139" y="704341"/>
                  <a:pt x="447784" y="748318"/>
                </a:cubicBezTo>
                <a:lnTo>
                  <a:pt x="228798" y="967304"/>
                </a:lnTo>
                <a:cubicBezTo>
                  <a:pt x="177911" y="1018191"/>
                  <a:pt x="95405" y="1018191"/>
                  <a:pt x="44518" y="967304"/>
                </a:cubicBezTo>
                <a:lnTo>
                  <a:pt x="44519" y="967304"/>
                </a:lnTo>
                <a:lnTo>
                  <a:pt x="44518" y="967304"/>
                </a:lnTo>
                <a:lnTo>
                  <a:pt x="44518" y="967304"/>
                </a:lnTo>
                <a:cubicBezTo>
                  <a:pt x="-6369" y="916417"/>
                  <a:pt x="-6369" y="833911"/>
                  <a:pt x="44519" y="783024"/>
                </a:cubicBezTo>
                <a:close/>
                <a:moveTo>
                  <a:pt x="58759" y="26709"/>
                </a:moveTo>
                <a:lnTo>
                  <a:pt x="223018" y="126867"/>
                </a:lnTo>
                <a:lnTo>
                  <a:pt x="255068" y="220347"/>
                </a:lnTo>
                <a:lnTo>
                  <a:pt x="254364" y="221174"/>
                </a:lnTo>
                <a:lnTo>
                  <a:pt x="591085" y="553957"/>
                </a:lnTo>
                <a:cubicBezTo>
                  <a:pt x="639289" y="532384"/>
                  <a:pt x="697786" y="541541"/>
                  <a:pt x="737374" y="581129"/>
                </a:cubicBezTo>
                <a:lnTo>
                  <a:pt x="942601" y="786356"/>
                </a:lnTo>
                <a:cubicBezTo>
                  <a:pt x="994102" y="837856"/>
                  <a:pt x="994102" y="921356"/>
                  <a:pt x="942601" y="972856"/>
                </a:cubicBezTo>
                <a:cubicBezTo>
                  <a:pt x="891101" y="1024357"/>
                  <a:pt x="807601" y="1024357"/>
                  <a:pt x="756101" y="972856"/>
                </a:cubicBezTo>
                <a:lnTo>
                  <a:pt x="550874" y="767629"/>
                </a:lnTo>
                <a:cubicBezTo>
                  <a:pt x="508105" y="724860"/>
                  <a:pt x="500854" y="660021"/>
                  <a:pt x="529638" y="610059"/>
                </a:cubicBezTo>
                <a:lnTo>
                  <a:pt x="197507" y="281813"/>
                </a:lnTo>
                <a:lnTo>
                  <a:pt x="112176" y="255068"/>
                </a:lnTo>
                <a:lnTo>
                  <a:pt x="0" y="84133"/>
                </a:lnTo>
                <a:close/>
                <a:moveTo>
                  <a:pt x="773215" y="0"/>
                </a:moveTo>
                <a:cubicBezTo>
                  <a:pt x="800938" y="0"/>
                  <a:pt x="827577" y="4591"/>
                  <a:pt x="852055" y="14050"/>
                </a:cubicBezTo>
                <a:lnTo>
                  <a:pt x="725340" y="145397"/>
                </a:lnTo>
                <a:cubicBezTo>
                  <a:pt x="687446" y="184676"/>
                  <a:pt x="688568" y="247237"/>
                  <a:pt x="727848" y="285130"/>
                </a:cubicBezTo>
                <a:cubicBezTo>
                  <a:pt x="767126" y="323024"/>
                  <a:pt x="829687" y="321901"/>
                  <a:pt x="867580" y="282622"/>
                </a:cubicBezTo>
                <a:lnTo>
                  <a:pt x="997517" y="147937"/>
                </a:lnTo>
                <a:cubicBezTo>
                  <a:pt x="1009632" y="176361"/>
                  <a:pt x="1016264" y="207604"/>
                  <a:pt x="1016264" y="240378"/>
                </a:cubicBezTo>
                <a:cubicBezTo>
                  <a:pt x="1016264" y="373135"/>
                  <a:pt x="907448" y="480756"/>
                  <a:pt x="773215" y="480756"/>
                </a:cubicBezTo>
                <a:cubicBezTo>
                  <a:pt x="753961" y="480756"/>
                  <a:pt x="735229" y="478542"/>
                  <a:pt x="717487" y="473486"/>
                </a:cubicBezTo>
                <a:cubicBezTo>
                  <a:pt x="680562" y="460197"/>
                  <a:pt x="640719" y="457605"/>
                  <a:pt x="602672" y="465792"/>
                </a:cubicBezTo>
                <a:lnTo>
                  <a:pt x="481968" y="345575"/>
                </a:lnTo>
                <a:lnTo>
                  <a:pt x="507478" y="320064"/>
                </a:lnTo>
                <a:cubicBezTo>
                  <a:pt x="516650" y="310892"/>
                  <a:pt x="526849" y="303373"/>
                  <a:pt x="538003" y="298060"/>
                </a:cubicBezTo>
                <a:cubicBezTo>
                  <a:pt x="532623" y="279712"/>
                  <a:pt x="530166" y="260329"/>
                  <a:pt x="530166" y="240378"/>
                </a:cubicBezTo>
                <a:cubicBezTo>
                  <a:pt x="530166" y="107621"/>
                  <a:pt x="638982" y="0"/>
                  <a:pt x="773215" y="0"/>
                </a:cubicBez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350"/>
            <a:endParaRPr lang="en-US" sz="1765">
              <a:solidFill>
                <a:srgbClr val="FFFFFF"/>
              </a:solidFill>
              <a:latin typeface="Segoe UI Semilight"/>
            </a:endParaRPr>
          </a:p>
        </p:txBody>
      </p:sp>
      <p:grpSp>
        <p:nvGrpSpPr>
          <p:cNvPr id="3" name="Group 2"/>
          <p:cNvGrpSpPr>
            <a:grpSpLocks noChangeAspect="1"/>
          </p:cNvGrpSpPr>
          <p:nvPr/>
        </p:nvGrpSpPr>
        <p:grpSpPr>
          <a:xfrm>
            <a:off x="11172969" y="5826531"/>
            <a:ext cx="396226" cy="472024"/>
            <a:chOff x="11118331" y="5591550"/>
            <a:chExt cx="469745" cy="559607"/>
          </a:xfrm>
        </p:grpSpPr>
        <p:sp>
          <p:nvSpPr>
            <p:cNvPr id="13" name="Rectangle 12"/>
            <p:cNvSpPr/>
            <p:nvPr/>
          </p:nvSpPr>
          <p:spPr bwMode="auto">
            <a:xfrm>
              <a:off x="11146255" y="5711254"/>
              <a:ext cx="350145" cy="400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b="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 name="Oval 33"/>
            <p:cNvSpPr/>
            <p:nvPr/>
          </p:nvSpPr>
          <p:spPr>
            <a:xfrm>
              <a:off x="11118331" y="5591550"/>
              <a:ext cx="469745" cy="559607"/>
            </a:xfrm>
            <a:custGeom>
              <a:avLst/>
              <a:gdLst/>
              <a:ahLst/>
              <a:cxnLst/>
              <a:rect l="l" t="t" r="r" b="b"/>
              <a:pathLst>
                <a:path w="715594" h="852489">
                  <a:moveTo>
                    <a:pt x="75999" y="693514"/>
                  </a:moveTo>
                  <a:lnTo>
                    <a:pt x="75999" y="723026"/>
                  </a:lnTo>
                  <a:lnTo>
                    <a:pt x="567860" y="723026"/>
                  </a:lnTo>
                  <a:lnTo>
                    <a:pt x="567860" y="693514"/>
                  </a:lnTo>
                  <a:close/>
                  <a:moveTo>
                    <a:pt x="75999" y="618199"/>
                  </a:moveTo>
                  <a:lnTo>
                    <a:pt x="75999" y="647710"/>
                  </a:lnTo>
                  <a:lnTo>
                    <a:pt x="567860" y="647710"/>
                  </a:lnTo>
                  <a:lnTo>
                    <a:pt x="567860" y="618199"/>
                  </a:lnTo>
                  <a:close/>
                  <a:moveTo>
                    <a:pt x="75999" y="542881"/>
                  </a:moveTo>
                  <a:lnTo>
                    <a:pt x="75999" y="572393"/>
                  </a:lnTo>
                  <a:lnTo>
                    <a:pt x="567860" y="572393"/>
                  </a:lnTo>
                  <a:lnTo>
                    <a:pt x="567860" y="542881"/>
                  </a:lnTo>
                  <a:close/>
                  <a:moveTo>
                    <a:pt x="75999" y="467563"/>
                  </a:moveTo>
                  <a:lnTo>
                    <a:pt x="75999" y="497075"/>
                  </a:lnTo>
                  <a:lnTo>
                    <a:pt x="567860" y="497075"/>
                  </a:lnTo>
                  <a:lnTo>
                    <a:pt x="567860" y="467563"/>
                  </a:lnTo>
                  <a:close/>
                  <a:moveTo>
                    <a:pt x="75999" y="392246"/>
                  </a:moveTo>
                  <a:lnTo>
                    <a:pt x="75999" y="421757"/>
                  </a:lnTo>
                  <a:lnTo>
                    <a:pt x="567860" y="421757"/>
                  </a:lnTo>
                  <a:lnTo>
                    <a:pt x="567860" y="392246"/>
                  </a:lnTo>
                  <a:close/>
                  <a:moveTo>
                    <a:pt x="75999" y="316928"/>
                  </a:moveTo>
                  <a:lnTo>
                    <a:pt x="75999" y="346440"/>
                  </a:lnTo>
                  <a:lnTo>
                    <a:pt x="567860" y="346440"/>
                  </a:lnTo>
                  <a:lnTo>
                    <a:pt x="567860" y="316928"/>
                  </a:lnTo>
                  <a:close/>
                  <a:moveTo>
                    <a:pt x="75999" y="199086"/>
                  </a:moveTo>
                  <a:lnTo>
                    <a:pt x="75999" y="238435"/>
                  </a:lnTo>
                  <a:lnTo>
                    <a:pt x="371116" y="238435"/>
                  </a:lnTo>
                  <a:lnTo>
                    <a:pt x="371116" y="199086"/>
                  </a:lnTo>
                  <a:close/>
                  <a:moveTo>
                    <a:pt x="408177" y="47956"/>
                  </a:moveTo>
                  <a:cubicBezTo>
                    <a:pt x="408177" y="99192"/>
                    <a:pt x="408175" y="150427"/>
                    <a:pt x="408175" y="201663"/>
                  </a:cubicBezTo>
                  <a:cubicBezTo>
                    <a:pt x="407189" y="230651"/>
                    <a:pt x="434380" y="246831"/>
                    <a:pt x="451323" y="250202"/>
                  </a:cubicBezTo>
                  <a:lnTo>
                    <a:pt x="613120" y="252898"/>
                  </a:lnTo>
                  <a:close/>
                  <a:moveTo>
                    <a:pt x="470512" y="28313"/>
                  </a:moveTo>
                  <a:lnTo>
                    <a:pt x="536321" y="28313"/>
                  </a:lnTo>
                  <a:lnTo>
                    <a:pt x="715594" y="209926"/>
                  </a:lnTo>
                  <a:lnTo>
                    <a:pt x="715594" y="782381"/>
                  </a:lnTo>
                  <a:cubicBezTo>
                    <a:pt x="715594" y="811122"/>
                    <a:pt x="693938" y="834421"/>
                    <a:pt x="667223" y="834421"/>
                  </a:cubicBezTo>
                  <a:lnTo>
                    <a:pt x="643531" y="834421"/>
                  </a:lnTo>
                  <a:cubicBezTo>
                    <a:pt x="656436" y="824950"/>
                    <a:pt x="664358" y="809566"/>
                    <a:pt x="664358" y="792332"/>
                  </a:cubicBezTo>
                  <a:lnTo>
                    <a:pt x="664358" y="222159"/>
                  </a:lnTo>
                  <a:close/>
                  <a:moveTo>
                    <a:pt x="55034" y="0"/>
                  </a:moveTo>
                  <a:lnTo>
                    <a:pt x="421703" y="0"/>
                  </a:lnTo>
                  <a:lnTo>
                    <a:pt x="648984" y="227282"/>
                  </a:lnTo>
                  <a:lnTo>
                    <a:pt x="648984" y="797455"/>
                  </a:lnTo>
                  <a:cubicBezTo>
                    <a:pt x="648984" y="827850"/>
                    <a:pt x="624345" y="852489"/>
                    <a:pt x="593950" y="852489"/>
                  </a:cubicBezTo>
                  <a:lnTo>
                    <a:pt x="55034" y="852489"/>
                  </a:lnTo>
                  <a:cubicBezTo>
                    <a:pt x="24639" y="852489"/>
                    <a:pt x="0" y="827850"/>
                    <a:pt x="0" y="797455"/>
                  </a:cubicBezTo>
                  <a:lnTo>
                    <a:pt x="0" y="55034"/>
                  </a:lnTo>
                  <a:cubicBezTo>
                    <a:pt x="0" y="24640"/>
                    <a:pt x="24639" y="0"/>
                    <a:pt x="55034" y="0"/>
                  </a:cubicBez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350"/>
              <a:endParaRPr lang="en-US" sz="1765">
                <a:solidFill>
                  <a:prstClr val="white"/>
                </a:solidFill>
                <a:latin typeface="Segoe UI Semilight"/>
              </a:endParaRPr>
            </a:p>
          </p:txBody>
        </p:sp>
      </p:grpSp>
      <p:grpSp>
        <p:nvGrpSpPr>
          <p:cNvPr id="15" name="Group 14"/>
          <p:cNvGrpSpPr>
            <a:grpSpLocks noChangeAspect="1"/>
          </p:cNvGrpSpPr>
          <p:nvPr/>
        </p:nvGrpSpPr>
        <p:grpSpPr>
          <a:xfrm>
            <a:off x="10935028" y="4828975"/>
            <a:ext cx="634166" cy="455375"/>
            <a:chOff x="2217630" y="5833671"/>
            <a:chExt cx="1446670" cy="1038810"/>
          </a:xfrm>
          <a:solidFill>
            <a:schemeClr val="bg2">
              <a:lumMod val="60000"/>
              <a:lumOff val="40000"/>
            </a:schemeClr>
          </a:solidFill>
        </p:grpSpPr>
        <p:sp>
          <p:nvSpPr>
            <p:cNvPr id="16" name="Rounded Rectangle 114"/>
            <p:cNvSpPr/>
            <p:nvPr/>
          </p:nvSpPr>
          <p:spPr bwMode="auto">
            <a:xfrm rot="21378433">
              <a:off x="2217630" y="5881447"/>
              <a:ext cx="986402" cy="991034"/>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7" name="Group 16"/>
            <p:cNvGrpSpPr/>
            <p:nvPr/>
          </p:nvGrpSpPr>
          <p:grpSpPr>
            <a:xfrm>
              <a:off x="3003012" y="5833671"/>
              <a:ext cx="661288" cy="1004082"/>
              <a:chOff x="11349619" y="142958"/>
              <a:chExt cx="661288" cy="1004082"/>
            </a:xfrm>
            <a:grpFill/>
          </p:grpSpPr>
          <p:sp>
            <p:nvSpPr>
              <p:cNvPr id="18" name="Freeform 259"/>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350"/>
                <a:endParaRPr lang="en-US" sz="1765">
                  <a:solidFill>
                    <a:srgbClr val="FFFFFF"/>
                  </a:solidFill>
                  <a:latin typeface="Segoe UI Semilight"/>
                </a:endParaRPr>
              </a:p>
            </p:txBody>
          </p:sp>
          <p:sp>
            <p:nvSpPr>
              <p:cNvPr id="19" name="Freeform 254"/>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0" name="Group 19"/>
              <p:cNvGrpSpPr/>
              <p:nvPr/>
            </p:nvGrpSpPr>
            <p:grpSpPr>
              <a:xfrm>
                <a:off x="11483389" y="309294"/>
                <a:ext cx="154038" cy="79522"/>
                <a:chOff x="10813256" y="125015"/>
                <a:chExt cx="806725" cy="416470"/>
              </a:xfrm>
              <a:grpFill/>
            </p:grpSpPr>
            <p:sp>
              <p:nvSpPr>
                <p:cNvPr id="24" name="Freeform 24"/>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Freeform 248"/>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1" name="Group 20"/>
              <p:cNvGrpSpPr/>
              <p:nvPr/>
            </p:nvGrpSpPr>
            <p:grpSpPr>
              <a:xfrm flipH="1">
                <a:off x="11693656" y="309294"/>
                <a:ext cx="154038" cy="79522"/>
                <a:chOff x="10813256" y="125015"/>
                <a:chExt cx="806725" cy="416470"/>
              </a:xfrm>
              <a:grpFill/>
            </p:grpSpPr>
            <p:sp>
              <p:nvSpPr>
                <p:cNvPr id="22" name="Freeform 251"/>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3" name="Freeform 252"/>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sp>
        <p:nvSpPr>
          <p:cNvPr id="26" name="Title 1"/>
          <p:cNvSpPr txBox="1">
            <a:spLocks/>
          </p:cNvSpPr>
          <p:nvPr/>
        </p:nvSpPr>
        <p:spPr>
          <a:xfrm>
            <a:off x="1857809" y="2669779"/>
            <a:ext cx="8668780" cy="448212"/>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defTabSz="914367" fontAlgn="ctr"/>
            <a:r>
              <a:rPr lang="en-US" sz="2745" spc="-100" dirty="0">
                <a:solidFill>
                  <a:srgbClr val="4EB1FF"/>
                </a:solidFill>
                <a:latin typeface="Segoe UI Light"/>
              </a:rPr>
              <a:t>Report Server for the BI user</a:t>
            </a:r>
          </a:p>
        </p:txBody>
      </p:sp>
      <p:sp>
        <p:nvSpPr>
          <p:cNvPr id="28" name="Title 1"/>
          <p:cNvSpPr txBox="1">
            <a:spLocks/>
          </p:cNvSpPr>
          <p:nvPr/>
        </p:nvSpPr>
        <p:spPr>
          <a:xfrm>
            <a:off x="1857809" y="3725998"/>
            <a:ext cx="8668780" cy="448212"/>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defTabSz="914367" fontAlgn="ctr"/>
            <a:r>
              <a:rPr lang="en-US" sz="2745" spc="-100" dirty="0">
                <a:solidFill>
                  <a:srgbClr val="4EB1FF"/>
                </a:solidFill>
                <a:latin typeface="Segoe UI Light"/>
              </a:rPr>
              <a:t>Report Server for the IT Pro</a:t>
            </a:r>
          </a:p>
        </p:txBody>
      </p:sp>
      <p:sp>
        <p:nvSpPr>
          <p:cNvPr id="29" name="Title 1"/>
          <p:cNvSpPr txBox="1">
            <a:spLocks/>
          </p:cNvSpPr>
          <p:nvPr/>
        </p:nvSpPr>
        <p:spPr>
          <a:xfrm>
            <a:off x="1857809" y="1613561"/>
            <a:ext cx="8668780" cy="448212"/>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defTabSz="914367" fontAlgn="ctr"/>
            <a:r>
              <a:rPr lang="en-US" sz="2745" spc="-100" dirty="0">
                <a:solidFill>
                  <a:srgbClr val="4EB1FF"/>
                </a:solidFill>
                <a:latin typeface="Segoe UI Light"/>
              </a:rPr>
              <a:t>How to acquire</a:t>
            </a:r>
          </a:p>
        </p:txBody>
      </p:sp>
      <p:sp>
        <p:nvSpPr>
          <p:cNvPr id="30" name="Title 1"/>
          <p:cNvSpPr txBox="1">
            <a:spLocks/>
          </p:cNvSpPr>
          <p:nvPr/>
        </p:nvSpPr>
        <p:spPr>
          <a:xfrm>
            <a:off x="1857809" y="4782216"/>
            <a:ext cx="8668780" cy="448212"/>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defTabSz="914367" fontAlgn="ctr"/>
            <a:r>
              <a:rPr lang="en-US" sz="2745" spc="-100" dirty="0">
                <a:solidFill>
                  <a:srgbClr val="4EB1FF"/>
                </a:solidFill>
                <a:latin typeface="Segoe UI Light"/>
              </a:rPr>
              <a:t>Scenarios</a:t>
            </a:r>
          </a:p>
        </p:txBody>
      </p:sp>
      <p:sp>
        <p:nvSpPr>
          <p:cNvPr id="31" name="Title 1"/>
          <p:cNvSpPr txBox="1">
            <a:spLocks/>
          </p:cNvSpPr>
          <p:nvPr/>
        </p:nvSpPr>
        <p:spPr>
          <a:xfrm>
            <a:off x="1857809" y="5838436"/>
            <a:ext cx="8668780" cy="448212"/>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defTabSz="914367" fontAlgn="ctr"/>
            <a:r>
              <a:rPr lang="en-US" sz="2745" spc="-100" dirty="0">
                <a:solidFill>
                  <a:srgbClr val="4EB1FF"/>
                </a:solidFill>
                <a:latin typeface="Segoe UI Light"/>
              </a:rPr>
              <a:t>Summary</a:t>
            </a:r>
          </a:p>
        </p:txBody>
      </p:sp>
      <p:sp>
        <p:nvSpPr>
          <p:cNvPr id="33" name="Title 1">
            <a:extLst>
              <a:ext uri="{FF2B5EF4-FFF2-40B4-BE49-F238E27FC236}">
                <a16:creationId xmlns:a16="http://schemas.microsoft.com/office/drawing/2014/main" id="{4B1AA1AC-F98C-42BF-94E1-FCB6CF12D0C2}"/>
              </a:ext>
            </a:extLst>
          </p:cNvPr>
          <p:cNvSpPr txBox="1">
            <a:spLocks/>
          </p:cNvSpPr>
          <p:nvPr/>
        </p:nvSpPr>
        <p:spPr>
          <a:xfrm>
            <a:off x="1857809" y="557342"/>
            <a:ext cx="8668780" cy="448212"/>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defTabSz="914367" fontAlgn="ctr"/>
            <a:r>
              <a:rPr lang="en-US" sz="6600" spc="-100" dirty="0">
                <a:solidFill>
                  <a:schemeClr val="tx1"/>
                </a:solidFill>
                <a:latin typeface="Segoe UI Light"/>
              </a:rPr>
              <a:t>Overview</a:t>
            </a:r>
          </a:p>
        </p:txBody>
      </p:sp>
      <p:grpSp>
        <p:nvGrpSpPr>
          <p:cNvPr id="34" name="Group 33">
            <a:extLst>
              <a:ext uri="{FF2B5EF4-FFF2-40B4-BE49-F238E27FC236}">
                <a16:creationId xmlns:a16="http://schemas.microsoft.com/office/drawing/2014/main" id="{7358B38F-8475-481D-B12E-9DDE80E6C210}"/>
              </a:ext>
            </a:extLst>
          </p:cNvPr>
          <p:cNvGrpSpPr>
            <a:grpSpLocks noChangeAspect="1"/>
          </p:cNvGrpSpPr>
          <p:nvPr/>
        </p:nvGrpSpPr>
        <p:grpSpPr>
          <a:xfrm>
            <a:off x="10754476" y="396632"/>
            <a:ext cx="1012449" cy="1004539"/>
            <a:chOff x="1812596" y="2427289"/>
            <a:chExt cx="406399" cy="403226"/>
          </a:xfrm>
          <a:solidFill>
            <a:schemeClr val="tx1"/>
          </a:solidFill>
        </p:grpSpPr>
        <p:sp>
          <p:nvSpPr>
            <p:cNvPr id="35" name="Freeform 39">
              <a:extLst>
                <a:ext uri="{FF2B5EF4-FFF2-40B4-BE49-F238E27FC236}">
                  <a16:creationId xmlns:a16="http://schemas.microsoft.com/office/drawing/2014/main" id="{00EB2A5A-7B37-4B72-B08D-D90BAB6416AF}"/>
                </a:ext>
              </a:extLst>
            </p:cNvPr>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endParaRPr lang="en-US" sz="1765">
                <a:solidFill>
                  <a:srgbClr val="FFFFFF"/>
                </a:solidFill>
                <a:latin typeface="Segoe UI Semilight"/>
              </a:endParaRPr>
            </a:p>
          </p:txBody>
        </p:sp>
        <p:sp>
          <p:nvSpPr>
            <p:cNvPr id="36" name="Freeform 40">
              <a:extLst>
                <a:ext uri="{FF2B5EF4-FFF2-40B4-BE49-F238E27FC236}">
                  <a16:creationId xmlns:a16="http://schemas.microsoft.com/office/drawing/2014/main" id="{8F4B2753-D1BF-4944-845E-410E0DE1C51D}"/>
                </a:ext>
              </a:extLst>
            </p:cNvPr>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endParaRPr lang="en-US" sz="1765">
                <a:solidFill>
                  <a:srgbClr val="FFFFFF"/>
                </a:solidFill>
                <a:latin typeface="Segoe UI Semilight"/>
              </a:endParaRPr>
            </a:p>
          </p:txBody>
        </p:sp>
      </p:grpSp>
      <p:pic>
        <p:nvPicPr>
          <p:cNvPr id="32" name="Graphic 31" descr="Handshake">
            <a:extLst>
              <a:ext uri="{FF2B5EF4-FFF2-40B4-BE49-F238E27FC236}">
                <a16:creationId xmlns:a16="http://schemas.microsoft.com/office/drawing/2014/main" id="{24D193D9-AA6C-4C1E-B472-6BC848EF4F2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4947" y="1518771"/>
            <a:ext cx="828327" cy="828327"/>
          </a:xfrm>
          <a:prstGeom prst="rect">
            <a:avLst/>
          </a:prstGeom>
        </p:spPr>
      </p:pic>
    </p:spTree>
    <p:extLst>
      <p:ext uri="{BB962C8B-B14F-4D97-AF65-F5344CB8AC3E}">
        <p14:creationId xmlns:p14="http://schemas.microsoft.com/office/powerpoint/2010/main" val="83466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p:cNvGrpSpPr/>
          <p:nvPr/>
        </p:nvGrpSpPr>
        <p:grpSpPr>
          <a:xfrm>
            <a:off x="2887776" y="1453956"/>
            <a:ext cx="6094454" cy="3875414"/>
            <a:chOff x="2945682" y="1482614"/>
            <a:chExt cx="6216660" cy="3953124"/>
          </a:xfrm>
        </p:grpSpPr>
        <p:sp>
          <p:nvSpPr>
            <p:cNvPr id="191" name="Freeform: Shape 190"/>
            <p:cNvSpPr/>
            <p:nvPr/>
          </p:nvSpPr>
          <p:spPr bwMode="auto">
            <a:xfrm>
              <a:off x="2945682" y="1482614"/>
              <a:ext cx="6216660" cy="3953124"/>
            </a:xfrm>
            <a:custGeom>
              <a:avLst/>
              <a:gdLst>
                <a:gd name="connsiteX0" fmla="*/ 3554184 w 7110373"/>
                <a:gd name="connsiteY0" fmla="*/ 0 h 4967012"/>
                <a:gd name="connsiteX1" fmla="*/ 5388931 w 7110373"/>
                <a:gd name="connsiteY1" fmla="*/ 1091995 h 4967012"/>
                <a:gd name="connsiteX2" fmla="*/ 5410832 w 7110373"/>
                <a:gd name="connsiteY2" fmla="*/ 1137459 h 4967012"/>
                <a:gd name="connsiteX3" fmla="*/ 5579544 w 7110373"/>
                <a:gd name="connsiteY3" fmla="*/ 1163207 h 4967012"/>
                <a:gd name="connsiteX4" fmla="*/ 7110373 w 7110373"/>
                <a:gd name="connsiteY4" fmla="*/ 3041470 h 4967012"/>
                <a:gd name="connsiteX5" fmla="*/ 5193158 w 7110373"/>
                <a:gd name="connsiteY5" fmla="*/ 4958684 h 4967012"/>
                <a:gd name="connsiteX6" fmla="*/ 5160895 w 7110373"/>
                <a:gd name="connsiteY6" fmla="*/ 4956852 h 4967012"/>
                <a:gd name="connsiteX7" fmla="*/ 5160895 w 7110373"/>
                <a:gd name="connsiteY7" fmla="*/ 4967012 h 4967012"/>
                <a:gd name="connsiteX8" fmla="*/ 1687215 w 7110373"/>
                <a:gd name="connsiteY8" fmla="*/ 4967012 h 4967012"/>
                <a:gd name="connsiteX9" fmla="*/ 1687215 w 7110373"/>
                <a:gd name="connsiteY9" fmla="*/ 4956011 h 4967012"/>
                <a:gd name="connsiteX10" fmla="*/ 1610252 w 7110373"/>
                <a:gd name="connsiteY10" fmla="*/ 4958685 h 4967012"/>
                <a:gd name="connsiteX11" fmla="*/ 0 w 7110373"/>
                <a:gd name="connsiteY11" fmla="*/ 3348433 h 4967012"/>
                <a:gd name="connsiteX12" fmla="*/ 1445613 w 7110373"/>
                <a:gd name="connsiteY12" fmla="*/ 1746495 h 4967012"/>
                <a:gd name="connsiteX13" fmla="*/ 1498120 w 7110373"/>
                <a:gd name="connsiteY13" fmla="*/ 1743843 h 4967012"/>
                <a:gd name="connsiteX14" fmla="*/ 1509990 w 7110373"/>
                <a:gd name="connsiteY14" fmla="*/ 1666066 h 4967012"/>
                <a:gd name="connsiteX15" fmla="*/ 3554184 w 7110373"/>
                <a:gd name="connsiteY15" fmla="*/ 0 h 496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10373" h="4967012">
                  <a:moveTo>
                    <a:pt x="3554184" y="0"/>
                  </a:moveTo>
                  <a:cubicBezTo>
                    <a:pt x="4346452" y="0"/>
                    <a:pt x="5035590" y="441554"/>
                    <a:pt x="5388931" y="1091995"/>
                  </a:cubicBezTo>
                  <a:lnTo>
                    <a:pt x="5410832" y="1137459"/>
                  </a:lnTo>
                  <a:lnTo>
                    <a:pt x="5579544" y="1163207"/>
                  </a:lnTo>
                  <a:cubicBezTo>
                    <a:pt x="6453187" y="1341980"/>
                    <a:pt x="7110373" y="2114978"/>
                    <a:pt x="7110373" y="3041470"/>
                  </a:cubicBezTo>
                  <a:cubicBezTo>
                    <a:pt x="7110373" y="4100318"/>
                    <a:pt x="6252007" y="4958684"/>
                    <a:pt x="5193158" y="4958684"/>
                  </a:cubicBezTo>
                  <a:lnTo>
                    <a:pt x="5160895" y="4956852"/>
                  </a:lnTo>
                  <a:lnTo>
                    <a:pt x="5160895" y="4967012"/>
                  </a:lnTo>
                  <a:lnTo>
                    <a:pt x="1687215" y="4967012"/>
                  </a:lnTo>
                  <a:lnTo>
                    <a:pt x="1687215" y="4956011"/>
                  </a:lnTo>
                  <a:lnTo>
                    <a:pt x="1610252" y="4958685"/>
                  </a:lnTo>
                  <a:cubicBezTo>
                    <a:pt x="720934" y="4958685"/>
                    <a:pt x="0" y="4237751"/>
                    <a:pt x="0" y="3348433"/>
                  </a:cubicBezTo>
                  <a:cubicBezTo>
                    <a:pt x="0" y="2514698"/>
                    <a:pt x="633634" y="1828956"/>
                    <a:pt x="1445613" y="1746495"/>
                  </a:cubicBezTo>
                  <a:lnTo>
                    <a:pt x="1498120" y="1743843"/>
                  </a:lnTo>
                  <a:lnTo>
                    <a:pt x="1509990" y="1666066"/>
                  </a:lnTo>
                  <a:cubicBezTo>
                    <a:pt x="1704556" y="715244"/>
                    <a:pt x="2545843" y="0"/>
                    <a:pt x="3554184" y="0"/>
                  </a:cubicBezTo>
                  <a:close/>
                </a:path>
              </a:pathLst>
            </a:custGeom>
            <a:noFill/>
            <a:ln w="12700">
              <a:solidFill>
                <a:schemeClr val="tx1">
                  <a:lumMod val="60000"/>
                  <a:lumOff val="4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1" i="0" u="none" strike="noStrike" kern="0" cap="none" spc="49" normalizeH="0" baseline="0" noProof="0" dirty="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50" name="Freeform 21"/>
            <p:cNvSpPr>
              <a:spLocks/>
            </p:cNvSpPr>
            <p:nvPr/>
          </p:nvSpPr>
          <p:spPr bwMode="auto">
            <a:xfrm>
              <a:off x="3255035" y="1720634"/>
              <a:ext cx="5597953" cy="3413977"/>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noFill/>
            <a:ln w="19050" cap="flat">
              <a:solidFill>
                <a:schemeClr val="tx1">
                  <a:lumMod val="60000"/>
                  <a:lumOff val="4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98" name="Rectangle 97"/>
          <p:cNvSpPr/>
          <p:nvPr/>
        </p:nvSpPr>
        <p:spPr bwMode="auto">
          <a:xfrm>
            <a:off x="4618573" y="4813896"/>
            <a:ext cx="2632863" cy="44655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3921" b="0" i="0" u="none" strike="noStrike" kern="1200" cap="none" spc="0" normalizeH="0" baseline="0" noProof="0" dirty="0">
                <a:ln>
                  <a:noFill/>
                </a:ln>
                <a:gradFill>
                  <a:gsLst>
                    <a:gs pos="5439">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Power BI</a:t>
            </a:r>
          </a:p>
        </p:txBody>
      </p:sp>
      <p:cxnSp>
        <p:nvCxnSpPr>
          <p:cNvPr id="258" name="Straight Connector 257"/>
          <p:cNvCxnSpPr>
            <a:cxnSpLocks/>
          </p:cNvCxnSpPr>
          <p:nvPr/>
        </p:nvCxnSpPr>
        <p:spPr>
          <a:xfrm>
            <a:off x="9553378" y="3725380"/>
            <a:ext cx="219237" cy="0"/>
          </a:xfrm>
          <a:prstGeom prst="line">
            <a:avLst/>
          </a:prstGeom>
          <a:ln w="19050">
            <a:solidFill>
              <a:schemeClr val="tx1">
                <a:lumMod val="60000"/>
                <a:lumOff val="40000"/>
              </a:schemeClr>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8291" name="Group 8290"/>
          <p:cNvGrpSpPr/>
          <p:nvPr/>
        </p:nvGrpSpPr>
        <p:grpSpPr>
          <a:xfrm>
            <a:off x="4805562" y="4349951"/>
            <a:ext cx="3008344" cy="371123"/>
            <a:chOff x="4901923" y="4436679"/>
            <a:chExt cx="3068668" cy="378565"/>
          </a:xfrm>
        </p:grpSpPr>
        <p:grpSp>
          <p:nvGrpSpPr>
            <p:cNvPr id="20" name="Group 19"/>
            <p:cNvGrpSpPr/>
            <p:nvPr/>
          </p:nvGrpSpPr>
          <p:grpSpPr>
            <a:xfrm>
              <a:off x="4901923" y="4482995"/>
              <a:ext cx="367430" cy="245788"/>
              <a:chOff x="4794597" y="4302647"/>
              <a:chExt cx="435323" cy="291204"/>
            </a:xfrm>
          </p:grpSpPr>
          <p:sp>
            <p:nvSpPr>
              <p:cNvPr id="233" name="Freeform 5"/>
              <p:cNvSpPr>
                <a:spLocks/>
              </p:cNvSpPr>
              <p:nvPr/>
            </p:nvSpPr>
            <p:spPr bwMode="auto">
              <a:xfrm>
                <a:off x="4794597" y="4343547"/>
                <a:ext cx="435323" cy="250304"/>
              </a:xfrm>
              <a:custGeom>
                <a:avLst/>
                <a:gdLst>
                  <a:gd name="T0" fmla="*/ 141 w 218"/>
                  <a:gd name="T1" fmla="*/ 0 h 153"/>
                  <a:gd name="T2" fmla="*/ 192 w 218"/>
                  <a:gd name="T3" fmla="*/ 0 h 153"/>
                  <a:gd name="T4" fmla="*/ 218 w 218"/>
                  <a:gd name="T5" fmla="*/ 153 h 153"/>
                  <a:gd name="T6" fmla="*/ 0 w 218"/>
                  <a:gd name="T7" fmla="*/ 153 h 153"/>
                  <a:gd name="T8" fmla="*/ 24 w 218"/>
                  <a:gd name="T9" fmla="*/ 0 h 153"/>
                  <a:gd name="T10" fmla="*/ 73 w 218"/>
                  <a:gd name="T11" fmla="*/ 0 h 153"/>
                </a:gdLst>
                <a:ahLst/>
                <a:cxnLst>
                  <a:cxn ang="0">
                    <a:pos x="T0" y="T1"/>
                  </a:cxn>
                  <a:cxn ang="0">
                    <a:pos x="T2" y="T3"/>
                  </a:cxn>
                  <a:cxn ang="0">
                    <a:pos x="T4" y="T5"/>
                  </a:cxn>
                  <a:cxn ang="0">
                    <a:pos x="T6" y="T7"/>
                  </a:cxn>
                  <a:cxn ang="0">
                    <a:pos x="T8" y="T9"/>
                  </a:cxn>
                  <a:cxn ang="0">
                    <a:pos x="T10" y="T11"/>
                  </a:cxn>
                </a:cxnLst>
                <a:rect l="0" t="0" r="r" b="b"/>
                <a:pathLst>
                  <a:path w="218" h="153">
                    <a:moveTo>
                      <a:pt x="141" y="0"/>
                    </a:moveTo>
                    <a:lnTo>
                      <a:pt x="192" y="0"/>
                    </a:lnTo>
                    <a:lnTo>
                      <a:pt x="218" y="153"/>
                    </a:lnTo>
                    <a:lnTo>
                      <a:pt x="0" y="153"/>
                    </a:lnTo>
                    <a:lnTo>
                      <a:pt x="24" y="0"/>
                    </a:lnTo>
                    <a:lnTo>
                      <a:pt x="73" y="0"/>
                    </a:lnTo>
                  </a:path>
                </a:pathLst>
              </a:custGeom>
              <a:noFill/>
              <a:ln w="15875" cap="flat">
                <a:solidFill>
                  <a:schemeClr val="tx1">
                    <a:lumMod val="60000"/>
                    <a:lumOff val="4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236" name="Freeform 8"/>
              <p:cNvSpPr>
                <a:spLocks/>
              </p:cNvSpPr>
              <p:nvPr/>
            </p:nvSpPr>
            <p:spPr bwMode="auto">
              <a:xfrm>
                <a:off x="4876469" y="4302647"/>
                <a:ext cx="313512" cy="98158"/>
              </a:xfrm>
              <a:custGeom>
                <a:avLst/>
                <a:gdLst>
                  <a:gd name="T0" fmla="*/ 0 w 157"/>
                  <a:gd name="T1" fmla="*/ 58 h 60"/>
                  <a:gd name="T2" fmla="*/ 40 w 157"/>
                  <a:gd name="T3" fmla="*/ 17 h 60"/>
                  <a:gd name="T4" fmla="*/ 49 w 157"/>
                  <a:gd name="T5" fmla="*/ 25 h 60"/>
                  <a:gd name="T6" fmla="*/ 74 w 157"/>
                  <a:gd name="T7" fmla="*/ 0 h 60"/>
                  <a:gd name="T8" fmla="*/ 134 w 157"/>
                  <a:gd name="T9" fmla="*/ 60 h 60"/>
                  <a:gd name="T10" fmla="*/ 157 w 157"/>
                  <a:gd name="T11" fmla="*/ 60 h 60"/>
                </a:gdLst>
                <a:ahLst/>
                <a:cxnLst>
                  <a:cxn ang="0">
                    <a:pos x="T0" y="T1"/>
                  </a:cxn>
                  <a:cxn ang="0">
                    <a:pos x="T2" y="T3"/>
                  </a:cxn>
                  <a:cxn ang="0">
                    <a:pos x="T4" y="T5"/>
                  </a:cxn>
                  <a:cxn ang="0">
                    <a:pos x="T6" y="T7"/>
                  </a:cxn>
                  <a:cxn ang="0">
                    <a:pos x="T8" y="T9"/>
                  </a:cxn>
                  <a:cxn ang="0">
                    <a:pos x="T10" y="T11"/>
                  </a:cxn>
                </a:cxnLst>
                <a:rect l="0" t="0" r="r" b="b"/>
                <a:pathLst>
                  <a:path w="157" h="60">
                    <a:moveTo>
                      <a:pt x="0" y="58"/>
                    </a:moveTo>
                    <a:lnTo>
                      <a:pt x="40" y="17"/>
                    </a:lnTo>
                    <a:lnTo>
                      <a:pt x="49" y="25"/>
                    </a:lnTo>
                    <a:lnTo>
                      <a:pt x="74" y="0"/>
                    </a:lnTo>
                    <a:lnTo>
                      <a:pt x="134" y="60"/>
                    </a:lnTo>
                    <a:lnTo>
                      <a:pt x="157" y="60"/>
                    </a:lnTo>
                  </a:path>
                </a:pathLst>
              </a:custGeom>
              <a:noFill/>
              <a:ln w="15875" cap="flat">
                <a:solidFill>
                  <a:schemeClr val="tx1">
                    <a:lumMod val="60000"/>
                    <a:lumOff val="4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237" name="Freeform 9"/>
              <p:cNvSpPr>
                <a:spLocks/>
              </p:cNvSpPr>
              <p:nvPr/>
            </p:nvSpPr>
            <p:spPr bwMode="auto">
              <a:xfrm>
                <a:off x="4828544" y="4372994"/>
                <a:ext cx="397382" cy="215949"/>
              </a:xfrm>
              <a:custGeom>
                <a:avLst/>
                <a:gdLst>
                  <a:gd name="T0" fmla="*/ 0 w 93"/>
                  <a:gd name="T1" fmla="*/ 7 h 62"/>
                  <a:gd name="T2" fmla="*/ 22 w 93"/>
                  <a:gd name="T3" fmla="*/ 27 h 62"/>
                  <a:gd name="T4" fmla="*/ 38 w 93"/>
                  <a:gd name="T5" fmla="*/ 43 h 62"/>
                  <a:gd name="T6" fmla="*/ 55 w 93"/>
                  <a:gd name="T7" fmla="*/ 27 h 62"/>
                  <a:gd name="T8" fmla="*/ 55 w 93"/>
                  <a:gd name="T9" fmla="*/ 26 h 62"/>
                  <a:gd name="T10" fmla="*/ 62 w 93"/>
                  <a:gd name="T11" fmla="*/ 19 h 62"/>
                  <a:gd name="T12" fmla="*/ 69 w 93"/>
                  <a:gd name="T13" fmla="*/ 26 h 62"/>
                  <a:gd name="T14" fmla="*/ 69 w 93"/>
                  <a:gd name="T15" fmla="*/ 26 h 62"/>
                  <a:gd name="T16" fmla="*/ 93 w 93"/>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62">
                    <a:moveTo>
                      <a:pt x="0" y="7"/>
                    </a:moveTo>
                    <a:cubicBezTo>
                      <a:pt x="0" y="7"/>
                      <a:pt x="25" y="0"/>
                      <a:pt x="22" y="27"/>
                    </a:cubicBezTo>
                    <a:cubicBezTo>
                      <a:pt x="21" y="36"/>
                      <a:pt x="29" y="43"/>
                      <a:pt x="38" y="43"/>
                    </a:cubicBezTo>
                    <a:cubicBezTo>
                      <a:pt x="47" y="43"/>
                      <a:pt x="55" y="36"/>
                      <a:pt x="55" y="27"/>
                    </a:cubicBezTo>
                    <a:cubicBezTo>
                      <a:pt x="55" y="26"/>
                      <a:pt x="55" y="26"/>
                      <a:pt x="55" y="26"/>
                    </a:cubicBezTo>
                    <a:cubicBezTo>
                      <a:pt x="55" y="22"/>
                      <a:pt x="58" y="19"/>
                      <a:pt x="62" y="19"/>
                    </a:cubicBezTo>
                    <a:cubicBezTo>
                      <a:pt x="66" y="19"/>
                      <a:pt x="69" y="22"/>
                      <a:pt x="69" y="26"/>
                    </a:cubicBezTo>
                    <a:cubicBezTo>
                      <a:pt x="69" y="26"/>
                      <a:pt x="69" y="26"/>
                      <a:pt x="69" y="26"/>
                    </a:cubicBezTo>
                    <a:cubicBezTo>
                      <a:pt x="69" y="26"/>
                      <a:pt x="66" y="58"/>
                      <a:pt x="93" y="62"/>
                    </a:cubicBezTo>
                  </a:path>
                </a:pathLst>
              </a:custGeom>
              <a:noFill/>
              <a:ln w="15875" cap="flat">
                <a:solidFill>
                  <a:schemeClr val="tx1">
                    <a:lumMod val="60000"/>
                    <a:lumOff val="4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grpSp>
        <p:sp>
          <p:nvSpPr>
            <p:cNvPr id="110" name="TextBox 109"/>
            <p:cNvSpPr txBox="1"/>
            <p:nvPr/>
          </p:nvSpPr>
          <p:spPr>
            <a:xfrm>
              <a:off x="5327359" y="4436679"/>
              <a:ext cx="2643232" cy="378565"/>
            </a:xfrm>
            <a:prstGeom prst="rect">
              <a:avLst/>
            </a:prstGeom>
            <a:noFill/>
          </p:spPr>
          <p:txBody>
            <a:bodyPr wrap="square" lIns="143428" tIns="89642" rIns="143428" bIns="89642" rtlCol="0">
              <a:spAutoFit/>
            </a:bodyPr>
            <a:lstStyle/>
            <a:p>
              <a:pPr marL="0" marR="0" lvl="0" indent="0" algn="l" defTabSz="914367" rtl="0" eaLnBrk="1" fontAlgn="base" latinLnBrk="0" hangingPunct="1">
                <a:lnSpc>
                  <a:spcPct val="90000"/>
                </a:lnSpc>
                <a:spcBef>
                  <a:spcPct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100000">
                        <a:srgbClr val="353535"/>
                      </a:gs>
                    </a:gsLst>
                    <a:lin ang="5400000" scaled="0"/>
                  </a:gradFill>
                  <a:effectLst/>
                  <a:uLnTx/>
                  <a:uFillTx/>
                  <a:latin typeface="Segoe UI Semilight"/>
                  <a:ea typeface="+mn-ea"/>
                  <a:cs typeface="Segoe UI" panose="020B0502040204020203" pitchFamily="34" charset="0"/>
                </a:rPr>
                <a:t>Custom Visualizations</a:t>
              </a:r>
            </a:p>
          </p:txBody>
        </p:sp>
      </p:grpSp>
      <p:grpSp>
        <p:nvGrpSpPr>
          <p:cNvPr id="8289" name="Group 8288"/>
          <p:cNvGrpSpPr/>
          <p:nvPr/>
        </p:nvGrpSpPr>
        <p:grpSpPr>
          <a:xfrm>
            <a:off x="4717731" y="3367372"/>
            <a:ext cx="3096176" cy="379353"/>
            <a:chOff x="4812330" y="3434398"/>
            <a:chExt cx="3158261" cy="386960"/>
          </a:xfrm>
        </p:grpSpPr>
        <p:sp>
          <p:nvSpPr>
            <p:cNvPr id="108" name="TextBox 107"/>
            <p:cNvSpPr txBox="1"/>
            <p:nvPr/>
          </p:nvSpPr>
          <p:spPr>
            <a:xfrm>
              <a:off x="5327359" y="3442793"/>
              <a:ext cx="2643232" cy="378565"/>
            </a:xfrm>
            <a:prstGeom prst="rect">
              <a:avLst/>
            </a:prstGeom>
            <a:noFill/>
          </p:spPr>
          <p:txBody>
            <a:bodyPr wrap="square" lIns="143428" tIns="89642" rIns="143428" bIns="89642" rtlCol="0">
              <a:spAutoFit/>
            </a:bodyPr>
            <a:lstStyle/>
            <a:p>
              <a:pPr marL="0" marR="0" lvl="0" indent="0" algn="l" defTabSz="914367" rtl="0" eaLnBrk="1" fontAlgn="base" latinLnBrk="0" hangingPunct="1">
                <a:lnSpc>
                  <a:spcPct val="90000"/>
                </a:lnSpc>
                <a:spcBef>
                  <a:spcPct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100000">
                        <a:srgbClr val="353535"/>
                      </a:gs>
                    </a:gsLst>
                    <a:lin ang="5400000" scaled="0"/>
                  </a:gradFill>
                  <a:effectLst/>
                  <a:uLnTx/>
                  <a:uFillTx/>
                  <a:latin typeface="Segoe UI Semilight"/>
                  <a:ea typeface="+mn-ea"/>
                  <a:cs typeface="Segoe UI" panose="020B0502040204020203" pitchFamily="34" charset="0"/>
                </a:rPr>
                <a:t>Live Dashboards</a:t>
              </a:r>
            </a:p>
          </p:txBody>
        </p:sp>
        <p:grpSp>
          <p:nvGrpSpPr>
            <p:cNvPr id="18" name="Group 17"/>
            <p:cNvGrpSpPr/>
            <p:nvPr/>
          </p:nvGrpSpPr>
          <p:grpSpPr>
            <a:xfrm>
              <a:off x="4812330" y="3434398"/>
              <a:ext cx="470407" cy="338942"/>
              <a:chOff x="4740818" y="3281526"/>
              <a:chExt cx="470407" cy="338942"/>
            </a:xfrm>
          </p:grpSpPr>
          <p:sp>
            <p:nvSpPr>
              <p:cNvPr id="8" name="Oval 5"/>
              <p:cNvSpPr>
                <a:spLocks noChangeArrowheads="1"/>
              </p:cNvSpPr>
              <p:nvPr/>
            </p:nvSpPr>
            <p:spPr bwMode="auto">
              <a:xfrm>
                <a:off x="4740818" y="3281526"/>
                <a:ext cx="195124" cy="192024"/>
              </a:xfrm>
              <a:prstGeom prst="ellipse">
                <a:avLst/>
              </a:prstGeom>
              <a:noFill/>
              <a:ln w="15875" cap="flat">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9" name="Freeform 6"/>
              <p:cNvSpPr>
                <a:spLocks/>
              </p:cNvSpPr>
              <p:nvPr/>
            </p:nvSpPr>
            <p:spPr bwMode="auto">
              <a:xfrm>
                <a:off x="4838907" y="3326673"/>
                <a:ext cx="36916" cy="85546"/>
              </a:xfrm>
              <a:custGeom>
                <a:avLst/>
                <a:gdLst>
                  <a:gd name="T0" fmla="*/ 0 w 35"/>
                  <a:gd name="T1" fmla="*/ 0 h 99"/>
                  <a:gd name="T2" fmla="*/ 0 w 35"/>
                  <a:gd name="T3" fmla="*/ 63 h 99"/>
                  <a:gd name="T4" fmla="*/ 35 w 35"/>
                  <a:gd name="T5" fmla="*/ 99 h 99"/>
                </a:gdLst>
                <a:ahLst/>
                <a:cxnLst>
                  <a:cxn ang="0">
                    <a:pos x="T0" y="T1"/>
                  </a:cxn>
                  <a:cxn ang="0">
                    <a:pos x="T2" y="T3"/>
                  </a:cxn>
                  <a:cxn ang="0">
                    <a:pos x="T4" y="T5"/>
                  </a:cxn>
                </a:cxnLst>
                <a:rect l="0" t="0" r="r" b="b"/>
                <a:pathLst>
                  <a:path w="35" h="99">
                    <a:moveTo>
                      <a:pt x="0" y="0"/>
                    </a:moveTo>
                    <a:lnTo>
                      <a:pt x="0" y="63"/>
                    </a:lnTo>
                    <a:lnTo>
                      <a:pt x="35" y="99"/>
                    </a:lnTo>
                  </a:path>
                </a:pathLst>
              </a:custGeom>
              <a:noFill/>
              <a:ln w="15875" cap="flat">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10" name="Line 7"/>
              <p:cNvSpPr>
                <a:spLocks noChangeShapeType="1"/>
              </p:cNvSpPr>
              <p:nvPr/>
            </p:nvSpPr>
            <p:spPr bwMode="auto">
              <a:xfrm>
                <a:off x="4875823" y="3620468"/>
                <a:ext cx="335402" cy="0"/>
              </a:xfrm>
              <a:prstGeom prst="line">
                <a:avLst/>
              </a:prstGeom>
              <a:noFill/>
              <a:ln w="15875" cap="flat">
                <a:solidFill>
                  <a:schemeClr val="tx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2917">
                        <a:srgbClr val="353535"/>
                      </a:gs>
                      <a:gs pos="100000">
                        <a:srgbClr val="353535"/>
                      </a:gs>
                    </a:gsLst>
                  </a:gradFill>
                  <a:effectLst/>
                  <a:uLnTx/>
                  <a:uFillTx/>
                  <a:latin typeface="Segoe UI Semilight"/>
                  <a:ea typeface="+mn-ea"/>
                  <a:cs typeface="+mn-cs"/>
                </a:endParaRPr>
              </a:p>
            </p:txBody>
          </p:sp>
          <p:sp>
            <p:nvSpPr>
              <p:cNvPr id="11" name="Rectangle 8"/>
              <p:cNvSpPr>
                <a:spLocks noChangeArrowheads="1"/>
              </p:cNvSpPr>
              <p:nvPr/>
            </p:nvSpPr>
            <p:spPr bwMode="auto">
              <a:xfrm>
                <a:off x="4883206" y="3497765"/>
                <a:ext cx="48517" cy="82089"/>
              </a:xfrm>
              <a:prstGeom prst="rect">
                <a:avLst/>
              </a:prstGeom>
              <a:noFill/>
              <a:ln w="15875" cap="flat">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12" name="Rectangle 9"/>
              <p:cNvSpPr>
                <a:spLocks noChangeArrowheads="1"/>
              </p:cNvSpPr>
              <p:nvPr/>
            </p:nvSpPr>
            <p:spPr bwMode="auto">
              <a:xfrm>
                <a:off x="4971803" y="3439871"/>
                <a:ext cx="48517" cy="139985"/>
              </a:xfrm>
              <a:prstGeom prst="rect">
                <a:avLst/>
              </a:prstGeom>
              <a:noFill/>
              <a:ln w="15875" cap="flat">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13" name="Rectangle 10"/>
              <p:cNvSpPr>
                <a:spLocks noChangeArrowheads="1"/>
              </p:cNvSpPr>
              <p:nvPr/>
            </p:nvSpPr>
            <p:spPr bwMode="auto">
              <a:xfrm>
                <a:off x="5060400" y="3470978"/>
                <a:ext cx="48517" cy="108877"/>
              </a:xfrm>
              <a:prstGeom prst="rect">
                <a:avLst/>
              </a:prstGeom>
              <a:noFill/>
              <a:ln w="15875" cap="flat">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14" name="Rectangle 11"/>
              <p:cNvSpPr>
                <a:spLocks noChangeArrowheads="1"/>
              </p:cNvSpPr>
              <p:nvPr/>
            </p:nvSpPr>
            <p:spPr bwMode="auto">
              <a:xfrm>
                <a:off x="5148996" y="3399257"/>
                <a:ext cx="48517" cy="180597"/>
              </a:xfrm>
              <a:prstGeom prst="rect">
                <a:avLst/>
              </a:prstGeom>
              <a:noFill/>
              <a:ln w="15875" cap="flat">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2917">
                        <a:srgbClr val="353535"/>
                      </a:gs>
                      <a:gs pos="100000">
                        <a:srgbClr val="353535"/>
                      </a:gs>
                    </a:gsLst>
                  </a:gradFill>
                  <a:effectLst/>
                  <a:uLnTx/>
                  <a:uFillTx/>
                  <a:latin typeface="Segoe UI Semilight"/>
                  <a:ea typeface="+mn-ea"/>
                  <a:cs typeface="+mn-cs"/>
                </a:endParaRPr>
              </a:p>
            </p:txBody>
          </p:sp>
          <p:sp>
            <p:nvSpPr>
              <p:cNvPr id="24" name="Line 20"/>
              <p:cNvSpPr>
                <a:spLocks noChangeShapeType="1"/>
              </p:cNvSpPr>
              <p:nvPr/>
            </p:nvSpPr>
            <p:spPr bwMode="auto">
              <a:xfrm>
                <a:off x="4807446" y="3452478"/>
                <a:ext cx="0" cy="0"/>
              </a:xfrm>
              <a:prstGeom prst="line">
                <a:avLst/>
              </a:prstGeom>
              <a:noFill/>
              <a:ln w="15875" cap="flat">
                <a:solidFill>
                  <a:schemeClr val="tx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grpSp>
      </p:grpSp>
      <p:grpSp>
        <p:nvGrpSpPr>
          <p:cNvPr id="8290" name="Group 8289"/>
          <p:cNvGrpSpPr/>
          <p:nvPr/>
        </p:nvGrpSpPr>
        <p:grpSpPr>
          <a:xfrm>
            <a:off x="4751364" y="3862776"/>
            <a:ext cx="3062543" cy="371123"/>
            <a:chOff x="4846638" y="3939736"/>
            <a:chExt cx="3123953" cy="378565"/>
          </a:xfrm>
        </p:grpSpPr>
        <p:sp>
          <p:nvSpPr>
            <p:cNvPr id="141" name="TextBox 140"/>
            <p:cNvSpPr txBox="1"/>
            <p:nvPr/>
          </p:nvSpPr>
          <p:spPr>
            <a:xfrm>
              <a:off x="5327359" y="3939736"/>
              <a:ext cx="2643232" cy="378565"/>
            </a:xfrm>
            <a:prstGeom prst="rect">
              <a:avLst/>
            </a:prstGeom>
            <a:noFill/>
          </p:spPr>
          <p:txBody>
            <a:bodyPr wrap="square" lIns="143428" tIns="89642" rIns="143428" bIns="89642" rtlCol="0">
              <a:spAutoFit/>
            </a:bodyPr>
            <a:lstStyle>
              <a:defPPr>
                <a:defRPr lang="en-US"/>
              </a:defPPr>
              <a:lvl1pPr fontAlgn="base">
                <a:lnSpc>
                  <a:spcPct val="90000"/>
                </a:lnSpc>
                <a:spcBef>
                  <a:spcPct val="0"/>
                </a:spcBef>
                <a:spcAft>
                  <a:spcPts val="600"/>
                </a:spcAft>
                <a:defRPr sz="1400">
                  <a:gradFill>
                    <a:gsLst>
                      <a:gs pos="2917">
                        <a:schemeClr val="bg1"/>
                      </a:gs>
                      <a:gs pos="100000">
                        <a:schemeClr val="bg1"/>
                      </a:gs>
                    </a:gsLst>
                    <a:lin ang="5400000" scaled="0"/>
                  </a:gradFill>
                  <a:latin typeface="Segoe UI Semilight" panose="020B0402040204020203" pitchFamily="34" charset="0"/>
                  <a:cs typeface="Segoe UI Semilight" panose="020B0402040204020203" pitchFamily="34" charset="0"/>
                </a:defRPr>
              </a:lvl1pPr>
            </a:lstStyle>
            <a:p>
              <a:pPr marL="0" marR="0" lvl="0" indent="0" algn="l" defTabSz="914367" rtl="0" eaLnBrk="1" fontAlgn="base" latinLnBrk="0" hangingPunct="1">
                <a:lnSpc>
                  <a:spcPct val="90000"/>
                </a:lnSpc>
                <a:spcBef>
                  <a:spcPct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100000">
                        <a:srgbClr val="353535"/>
                      </a:gs>
                    </a:gsLst>
                    <a:lin ang="5400000" scaled="0"/>
                  </a:gradFill>
                  <a:effectLst/>
                  <a:uLnTx/>
                  <a:uFillTx/>
                  <a:latin typeface="Segoe UI Semilight"/>
                  <a:ea typeface="+mn-ea"/>
                  <a:cs typeface="Segoe UI" panose="020B0502040204020203" pitchFamily="34" charset="0"/>
                </a:rPr>
                <a:t>Natural Language Query</a:t>
              </a:r>
            </a:p>
          </p:txBody>
        </p:sp>
        <p:grpSp>
          <p:nvGrpSpPr>
            <p:cNvPr id="19" name="Group 18"/>
            <p:cNvGrpSpPr/>
            <p:nvPr/>
          </p:nvGrpSpPr>
          <p:grpSpPr>
            <a:xfrm>
              <a:off x="4846638" y="3974764"/>
              <a:ext cx="449420" cy="298388"/>
              <a:chOff x="4740027" y="3825516"/>
              <a:chExt cx="510242" cy="338770"/>
            </a:xfrm>
          </p:grpSpPr>
          <p:sp>
            <p:nvSpPr>
              <p:cNvPr id="234" name="Line 6"/>
              <p:cNvSpPr>
                <a:spLocks noChangeShapeType="1"/>
              </p:cNvSpPr>
              <p:nvPr/>
            </p:nvSpPr>
            <p:spPr bwMode="auto">
              <a:xfrm>
                <a:off x="5014260" y="3825516"/>
                <a:ext cx="0" cy="0"/>
              </a:xfrm>
              <a:prstGeom prst="line">
                <a:avLst/>
              </a:prstGeom>
              <a:solidFill>
                <a:schemeClr val="tx1"/>
              </a:solidFill>
              <a:ln w="15875" cap="flat">
                <a:solidFill>
                  <a:schemeClr val="accent3"/>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235" name="Line 7"/>
              <p:cNvSpPr>
                <a:spLocks noChangeShapeType="1"/>
              </p:cNvSpPr>
              <p:nvPr/>
            </p:nvSpPr>
            <p:spPr bwMode="auto">
              <a:xfrm>
                <a:off x="4882465" y="3825516"/>
                <a:ext cx="0" cy="0"/>
              </a:xfrm>
              <a:prstGeom prst="line">
                <a:avLst/>
              </a:prstGeom>
              <a:solidFill>
                <a:schemeClr val="tx1"/>
              </a:solidFill>
              <a:ln w="15875" cap="flat">
                <a:solidFill>
                  <a:schemeClr val="accent3"/>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22" name="Freeform 19"/>
              <p:cNvSpPr>
                <a:spLocks/>
              </p:cNvSpPr>
              <p:nvPr/>
            </p:nvSpPr>
            <p:spPr bwMode="auto">
              <a:xfrm>
                <a:off x="4740027" y="3833259"/>
                <a:ext cx="303715" cy="229837"/>
              </a:xfrm>
              <a:custGeom>
                <a:avLst/>
                <a:gdLst>
                  <a:gd name="T0" fmla="*/ 118 w 143"/>
                  <a:gd name="T1" fmla="*/ 97 h 123"/>
                  <a:gd name="T2" fmla="*/ 143 w 143"/>
                  <a:gd name="T3" fmla="*/ 71 h 123"/>
                  <a:gd name="T4" fmla="*/ 143 w 143"/>
                  <a:gd name="T5" fmla="*/ 27 h 123"/>
                  <a:gd name="T6" fmla="*/ 118 w 143"/>
                  <a:gd name="T7" fmla="*/ 0 h 123"/>
                  <a:gd name="T8" fmla="*/ 26 w 143"/>
                  <a:gd name="T9" fmla="*/ 0 h 123"/>
                  <a:gd name="T10" fmla="*/ 0 w 143"/>
                  <a:gd name="T11" fmla="*/ 27 h 123"/>
                  <a:gd name="T12" fmla="*/ 0 w 143"/>
                  <a:gd name="T13" fmla="*/ 71 h 123"/>
                  <a:gd name="T14" fmla="*/ 26 w 143"/>
                  <a:gd name="T15" fmla="*/ 97 h 123"/>
                  <a:gd name="T16" fmla="*/ 36 w 143"/>
                  <a:gd name="T17" fmla="*/ 97 h 123"/>
                  <a:gd name="T18" fmla="*/ 36 w 143"/>
                  <a:gd name="T19" fmla="*/ 116 h 123"/>
                  <a:gd name="T20" fmla="*/ 41 w 143"/>
                  <a:gd name="T21" fmla="*/ 122 h 123"/>
                  <a:gd name="T22" fmla="*/ 43 w 143"/>
                  <a:gd name="T23" fmla="*/ 123 h 123"/>
                  <a:gd name="T24" fmla="*/ 48 w 143"/>
                  <a:gd name="T25" fmla="*/ 121 h 123"/>
                  <a:gd name="T26" fmla="*/ 68 w 143"/>
                  <a:gd name="T27" fmla="*/ 97 h 123"/>
                  <a:gd name="T28" fmla="*/ 88 w 143"/>
                  <a:gd name="T29" fmla="*/ 9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3" h="123">
                    <a:moveTo>
                      <a:pt x="118" y="97"/>
                    </a:moveTo>
                    <a:cubicBezTo>
                      <a:pt x="132" y="97"/>
                      <a:pt x="143" y="85"/>
                      <a:pt x="143" y="71"/>
                    </a:cubicBezTo>
                    <a:cubicBezTo>
                      <a:pt x="143" y="27"/>
                      <a:pt x="143" y="27"/>
                      <a:pt x="143" y="27"/>
                    </a:cubicBezTo>
                    <a:cubicBezTo>
                      <a:pt x="143" y="12"/>
                      <a:pt x="132" y="0"/>
                      <a:pt x="118" y="0"/>
                    </a:cubicBezTo>
                    <a:cubicBezTo>
                      <a:pt x="26" y="0"/>
                      <a:pt x="26" y="0"/>
                      <a:pt x="26" y="0"/>
                    </a:cubicBezTo>
                    <a:cubicBezTo>
                      <a:pt x="12" y="0"/>
                      <a:pt x="0" y="12"/>
                      <a:pt x="0" y="27"/>
                    </a:cubicBezTo>
                    <a:cubicBezTo>
                      <a:pt x="0" y="71"/>
                      <a:pt x="0" y="71"/>
                      <a:pt x="0" y="71"/>
                    </a:cubicBezTo>
                    <a:cubicBezTo>
                      <a:pt x="0" y="85"/>
                      <a:pt x="12" y="97"/>
                      <a:pt x="26" y="97"/>
                    </a:cubicBezTo>
                    <a:cubicBezTo>
                      <a:pt x="36" y="97"/>
                      <a:pt x="36" y="97"/>
                      <a:pt x="36" y="97"/>
                    </a:cubicBezTo>
                    <a:cubicBezTo>
                      <a:pt x="36" y="116"/>
                      <a:pt x="36" y="116"/>
                      <a:pt x="36" y="116"/>
                    </a:cubicBezTo>
                    <a:cubicBezTo>
                      <a:pt x="36" y="119"/>
                      <a:pt x="38" y="121"/>
                      <a:pt x="41" y="122"/>
                    </a:cubicBezTo>
                    <a:cubicBezTo>
                      <a:pt x="41" y="123"/>
                      <a:pt x="42" y="123"/>
                      <a:pt x="43" y="123"/>
                    </a:cubicBezTo>
                    <a:cubicBezTo>
                      <a:pt x="45" y="123"/>
                      <a:pt x="47" y="122"/>
                      <a:pt x="48" y="121"/>
                    </a:cubicBezTo>
                    <a:cubicBezTo>
                      <a:pt x="68" y="97"/>
                      <a:pt x="68" y="97"/>
                      <a:pt x="68" y="97"/>
                    </a:cubicBezTo>
                    <a:cubicBezTo>
                      <a:pt x="88" y="97"/>
                      <a:pt x="88" y="97"/>
                      <a:pt x="88" y="97"/>
                    </a:cubicBezTo>
                  </a:path>
                </a:pathLst>
              </a:custGeom>
              <a:noFill/>
              <a:ln w="15875" cap="flat">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2917">
                        <a:srgbClr val="353535"/>
                      </a:gs>
                      <a:gs pos="100000">
                        <a:srgbClr val="353535"/>
                      </a:gs>
                    </a:gsLst>
                  </a:gradFill>
                  <a:effectLst/>
                  <a:uLnTx/>
                  <a:uFillTx/>
                  <a:latin typeface="Segoe UI Semilight"/>
                  <a:ea typeface="+mn-ea"/>
                  <a:cs typeface="+mn-cs"/>
                </a:endParaRPr>
              </a:p>
            </p:txBody>
          </p:sp>
          <p:sp>
            <p:nvSpPr>
              <p:cNvPr id="25" name="Freeform 21"/>
              <p:cNvSpPr>
                <a:spLocks/>
              </p:cNvSpPr>
              <p:nvPr/>
            </p:nvSpPr>
            <p:spPr bwMode="auto">
              <a:xfrm>
                <a:off x="4948579" y="3926876"/>
                <a:ext cx="301690" cy="237410"/>
              </a:xfrm>
              <a:custGeom>
                <a:avLst/>
                <a:gdLst>
                  <a:gd name="T0" fmla="*/ 25 w 142"/>
                  <a:gd name="T1" fmla="*/ 0 h 123"/>
                  <a:gd name="T2" fmla="*/ 0 w 142"/>
                  <a:gd name="T3" fmla="*/ 27 h 123"/>
                  <a:gd name="T4" fmla="*/ 0 w 142"/>
                  <a:gd name="T5" fmla="*/ 71 h 123"/>
                  <a:gd name="T6" fmla="*/ 25 w 142"/>
                  <a:gd name="T7" fmla="*/ 97 h 123"/>
                  <a:gd name="T8" fmla="*/ 75 w 142"/>
                  <a:gd name="T9" fmla="*/ 97 h 123"/>
                  <a:gd name="T10" fmla="*/ 95 w 142"/>
                  <a:gd name="T11" fmla="*/ 121 h 123"/>
                  <a:gd name="T12" fmla="*/ 100 w 142"/>
                  <a:gd name="T13" fmla="*/ 123 h 123"/>
                  <a:gd name="T14" fmla="*/ 102 w 142"/>
                  <a:gd name="T15" fmla="*/ 123 h 123"/>
                  <a:gd name="T16" fmla="*/ 107 w 142"/>
                  <a:gd name="T17" fmla="*/ 116 h 123"/>
                  <a:gd name="T18" fmla="*/ 107 w 142"/>
                  <a:gd name="T19" fmla="*/ 97 h 123"/>
                  <a:gd name="T20" fmla="*/ 117 w 142"/>
                  <a:gd name="T21" fmla="*/ 97 h 123"/>
                  <a:gd name="T22" fmla="*/ 142 w 142"/>
                  <a:gd name="T23" fmla="*/ 71 h 123"/>
                  <a:gd name="T24" fmla="*/ 142 w 142"/>
                  <a:gd name="T25" fmla="*/ 27 h 123"/>
                  <a:gd name="T26" fmla="*/ 117 w 142"/>
                  <a:gd name="T27" fmla="*/ 0 h 123"/>
                  <a:gd name="T28" fmla="*/ 117 w 142"/>
                  <a:gd name="T29" fmla="*/ 0 h 123"/>
                  <a:gd name="T30" fmla="*/ 55 w 142"/>
                  <a:gd name="T3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2" h="123">
                    <a:moveTo>
                      <a:pt x="25" y="0"/>
                    </a:moveTo>
                    <a:cubicBezTo>
                      <a:pt x="11" y="0"/>
                      <a:pt x="0" y="12"/>
                      <a:pt x="0" y="27"/>
                    </a:cubicBezTo>
                    <a:cubicBezTo>
                      <a:pt x="0" y="71"/>
                      <a:pt x="0" y="71"/>
                      <a:pt x="0" y="71"/>
                    </a:cubicBezTo>
                    <a:cubicBezTo>
                      <a:pt x="0" y="85"/>
                      <a:pt x="11" y="97"/>
                      <a:pt x="25" y="97"/>
                    </a:cubicBezTo>
                    <a:cubicBezTo>
                      <a:pt x="75" y="97"/>
                      <a:pt x="75" y="97"/>
                      <a:pt x="75" y="97"/>
                    </a:cubicBezTo>
                    <a:cubicBezTo>
                      <a:pt x="95" y="121"/>
                      <a:pt x="95" y="121"/>
                      <a:pt x="95" y="121"/>
                    </a:cubicBezTo>
                    <a:cubicBezTo>
                      <a:pt x="96" y="122"/>
                      <a:pt x="98" y="123"/>
                      <a:pt x="100" y="123"/>
                    </a:cubicBezTo>
                    <a:cubicBezTo>
                      <a:pt x="101" y="123"/>
                      <a:pt x="102" y="123"/>
                      <a:pt x="102" y="123"/>
                    </a:cubicBezTo>
                    <a:cubicBezTo>
                      <a:pt x="105" y="121"/>
                      <a:pt x="107" y="119"/>
                      <a:pt x="107" y="116"/>
                    </a:cubicBezTo>
                    <a:cubicBezTo>
                      <a:pt x="107" y="97"/>
                      <a:pt x="107" y="97"/>
                      <a:pt x="107" y="97"/>
                    </a:cubicBezTo>
                    <a:cubicBezTo>
                      <a:pt x="117" y="97"/>
                      <a:pt x="117" y="97"/>
                      <a:pt x="117" y="97"/>
                    </a:cubicBezTo>
                    <a:cubicBezTo>
                      <a:pt x="131" y="97"/>
                      <a:pt x="142" y="85"/>
                      <a:pt x="142" y="71"/>
                    </a:cubicBezTo>
                    <a:cubicBezTo>
                      <a:pt x="142" y="27"/>
                      <a:pt x="142" y="27"/>
                      <a:pt x="142" y="27"/>
                    </a:cubicBezTo>
                    <a:cubicBezTo>
                      <a:pt x="142" y="12"/>
                      <a:pt x="131" y="0"/>
                      <a:pt x="117" y="0"/>
                    </a:cubicBezTo>
                    <a:cubicBezTo>
                      <a:pt x="117" y="0"/>
                      <a:pt x="117" y="0"/>
                      <a:pt x="117" y="0"/>
                    </a:cubicBezTo>
                    <a:cubicBezTo>
                      <a:pt x="55" y="0"/>
                      <a:pt x="55" y="0"/>
                      <a:pt x="55" y="0"/>
                    </a:cubicBezTo>
                  </a:path>
                </a:pathLst>
              </a:custGeom>
              <a:solidFill>
                <a:srgbClr val="FFFFFF"/>
              </a:solidFill>
              <a:ln w="15875" cap="flat">
                <a:solidFill>
                  <a:schemeClr val="tx1">
                    <a:lumMod val="60000"/>
                    <a:lumOff val="4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2917">
                        <a:srgbClr val="353535"/>
                      </a:gs>
                      <a:gs pos="100000">
                        <a:srgbClr val="353535"/>
                      </a:gs>
                    </a:gsLst>
                  </a:gradFill>
                  <a:effectLst/>
                  <a:uLnTx/>
                  <a:uFillTx/>
                  <a:latin typeface="Segoe UI Semilight"/>
                  <a:ea typeface="+mn-ea"/>
                  <a:cs typeface="+mn-cs"/>
                </a:endParaRPr>
              </a:p>
            </p:txBody>
          </p:sp>
          <p:sp>
            <p:nvSpPr>
              <p:cNvPr id="26" name="Freeform 22"/>
              <p:cNvSpPr>
                <a:spLocks/>
              </p:cNvSpPr>
              <p:nvPr/>
            </p:nvSpPr>
            <p:spPr bwMode="auto">
              <a:xfrm>
                <a:off x="4836202" y="3882777"/>
                <a:ext cx="103263" cy="89576"/>
              </a:xfrm>
              <a:custGeom>
                <a:avLst/>
                <a:gdLst>
                  <a:gd name="T0" fmla="*/ 19 w 49"/>
                  <a:gd name="T1" fmla="*/ 0 h 51"/>
                  <a:gd name="T2" fmla="*/ 0 w 49"/>
                  <a:gd name="T3" fmla="*/ 51 h 51"/>
                  <a:gd name="T4" fmla="*/ 11 w 49"/>
                  <a:gd name="T5" fmla="*/ 51 h 51"/>
                  <a:gd name="T6" fmla="*/ 15 w 49"/>
                  <a:gd name="T7" fmla="*/ 39 h 51"/>
                  <a:gd name="T8" fmla="*/ 34 w 49"/>
                  <a:gd name="T9" fmla="*/ 39 h 51"/>
                  <a:gd name="T10" fmla="*/ 38 w 49"/>
                  <a:gd name="T11" fmla="*/ 51 h 51"/>
                  <a:gd name="T12" fmla="*/ 49 w 49"/>
                  <a:gd name="T13" fmla="*/ 51 h 51"/>
                  <a:gd name="T14" fmla="*/ 30 w 49"/>
                  <a:gd name="T15" fmla="*/ 0 h 51"/>
                  <a:gd name="T16" fmla="*/ 19 w 49"/>
                  <a:gd name="T17" fmla="*/ 0 h 51"/>
                  <a:gd name="T18" fmla="*/ 19 w 49"/>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51">
                    <a:moveTo>
                      <a:pt x="19" y="0"/>
                    </a:moveTo>
                    <a:cubicBezTo>
                      <a:pt x="0" y="51"/>
                      <a:pt x="0" y="51"/>
                      <a:pt x="0" y="51"/>
                    </a:cubicBezTo>
                    <a:cubicBezTo>
                      <a:pt x="11" y="51"/>
                      <a:pt x="11" y="51"/>
                      <a:pt x="11" y="51"/>
                    </a:cubicBezTo>
                    <a:cubicBezTo>
                      <a:pt x="15" y="39"/>
                      <a:pt x="15" y="39"/>
                      <a:pt x="15" y="39"/>
                    </a:cubicBezTo>
                    <a:cubicBezTo>
                      <a:pt x="34" y="39"/>
                      <a:pt x="34" y="39"/>
                      <a:pt x="34" y="39"/>
                    </a:cubicBezTo>
                    <a:cubicBezTo>
                      <a:pt x="38" y="51"/>
                      <a:pt x="38" y="51"/>
                      <a:pt x="38" y="51"/>
                    </a:cubicBezTo>
                    <a:cubicBezTo>
                      <a:pt x="49" y="51"/>
                      <a:pt x="49" y="51"/>
                      <a:pt x="49" y="51"/>
                    </a:cubicBezTo>
                    <a:cubicBezTo>
                      <a:pt x="30" y="0"/>
                      <a:pt x="30" y="0"/>
                      <a:pt x="30" y="0"/>
                    </a:cubicBezTo>
                    <a:cubicBezTo>
                      <a:pt x="19" y="0"/>
                      <a:pt x="19" y="0"/>
                      <a:pt x="19" y="0"/>
                    </a:cubicBezTo>
                    <a:cubicBezTo>
                      <a:pt x="19" y="0"/>
                      <a:pt x="19" y="0"/>
                      <a:pt x="19" y="0"/>
                    </a:cubicBezTo>
                    <a:close/>
                  </a:path>
                </a:pathLst>
              </a:custGeom>
              <a:solidFill>
                <a:schemeClr val="tx1">
                  <a:lumMod val="60000"/>
                  <a:lumOff val="40000"/>
                </a:schemeClr>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2917">
                        <a:srgbClr val="353535"/>
                      </a:gs>
                      <a:gs pos="100000">
                        <a:srgbClr val="353535"/>
                      </a:gs>
                    </a:gsLst>
                  </a:gradFill>
                  <a:effectLst/>
                  <a:uLnTx/>
                  <a:uFillTx/>
                  <a:latin typeface="Segoe UI Semilight"/>
                  <a:ea typeface="+mn-ea"/>
                  <a:cs typeface="+mn-cs"/>
                </a:endParaRPr>
              </a:p>
            </p:txBody>
          </p:sp>
          <p:sp>
            <p:nvSpPr>
              <p:cNvPr id="27" name="Freeform 23"/>
              <p:cNvSpPr>
                <a:spLocks/>
              </p:cNvSpPr>
              <p:nvPr/>
            </p:nvSpPr>
            <p:spPr bwMode="auto">
              <a:xfrm>
                <a:off x="4873664" y="3902190"/>
                <a:ext cx="28346" cy="31518"/>
              </a:xfrm>
              <a:custGeom>
                <a:avLst/>
                <a:gdLst>
                  <a:gd name="T0" fmla="*/ 0 w 13"/>
                  <a:gd name="T1" fmla="*/ 18 h 18"/>
                  <a:gd name="T2" fmla="*/ 6 w 13"/>
                  <a:gd name="T3" fmla="*/ 0 h 18"/>
                  <a:gd name="T4" fmla="*/ 7 w 13"/>
                  <a:gd name="T5" fmla="*/ 0 h 18"/>
                  <a:gd name="T6" fmla="*/ 13 w 13"/>
                  <a:gd name="T7" fmla="*/ 18 h 18"/>
                  <a:gd name="T8" fmla="*/ 0 w 13"/>
                  <a:gd name="T9" fmla="*/ 18 h 18"/>
                  <a:gd name="T10" fmla="*/ 0 w 13"/>
                  <a:gd name="T11" fmla="*/ 18 h 18"/>
                </a:gdLst>
                <a:ahLst/>
                <a:cxnLst>
                  <a:cxn ang="0">
                    <a:pos x="T0" y="T1"/>
                  </a:cxn>
                  <a:cxn ang="0">
                    <a:pos x="T2" y="T3"/>
                  </a:cxn>
                  <a:cxn ang="0">
                    <a:pos x="T4" y="T5"/>
                  </a:cxn>
                  <a:cxn ang="0">
                    <a:pos x="T6" y="T7"/>
                  </a:cxn>
                  <a:cxn ang="0">
                    <a:pos x="T8" y="T9"/>
                  </a:cxn>
                  <a:cxn ang="0">
                    <a:pos x="T10" y="T11"/>
                  </a:cxn>
                </a:cxnLst>
                <a:rect l="0" t="0" r="r" b="b"/>
                <a:pathLst>
                  <a:path w="13" h="18">
                    <a:moveTo>
                      <a:pt x="0" y="18"/>
                    </a:moveTo>
                    <a:cubicBezTo>
                      <a:pt x="6" y="0"/>
                      <a:pt x="6" y="0"/>
                      <a:pt x="6" y="0"/>
                    </a:cubicBezTo>
                    <a:cubicBezTo>
                      <a:pt x="7" y="0"/>
                      <a:pt x="7" y="0"/>
                      <a:pt x="7" y="0"/>
                    </a:cubicBezTo>
                    <a:cubicBezTo>
                      <a:pt x="13" y="18"/>
                      <a:pt x="13" y="18"/>
                      <a:pt x="13" y="18"/>
                    </a:cubicBezTo>
                    <a:cubicBezTo>
                      <a:pt x="0" y="18"/>
                      <a:pt x="0" y="18"/>
                      <a:pt x="0" y="18"/>
                    </a:cubicBezTo>
                    <a:cubicBezTo>
                      <a:pt x="0" y="18"/>
                      <a:pt x="0" y="18"/>
                      <a:pt x="0" y="18"/>
                    </a:cubicBezTo>
                    <a:close/>
                  </a:path>
                </a:pathLst>
              </a:custGeom>
              <a:solidFill>
                <a:srgbClr val="FFFFFF"/>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28" name="Freeform 24"/>
              <p:cNvSpPr>
                <a:spLocks/>
              </p:cNvSpPr>
              <p:nvPr/>
            </p:nvSpPr>
            <p:spPr bwMode="auto">
              <a:xfrm>
                <a:off x="5045768" y="3978496"/>
                <a:ext cx="108325" cy="97871"/>
              </a:xfrm>
              <a:custGeom>
                <a:avLst/>
                <a:gdLst>
                  <a:gd name="T0" fmla="*/ 0 w 51"/>
                  <a:gd name="T1" fmla="*/ 43 h 56"/>
                  <a:gd name="T2" fmla="*/ 10 w 51"/>
                  <a:gd name="T3" fmla="*/ 52 h 56"/>
                  <a:gd name="T4" fmla="*/ 26 w 51"/>
                  <a:gd name="T5" fmla="*/ 46 h 56"/>
                  <a:gd name="T6" fmla="*/ 37 w 51"/>
                  <a:gd name="T7" fmla="*/ 31 h 56"/>
                  <a:gd name="T8" fmla="*/ 42 w 51"/>
                  <a:gd name="T9" fmla="*/ 38 h 56"/>
                  <a:gd name="T10" fmla="*/ 26 w 51"/>
                  <a:gd name="T11" fmla="*/ 49 h 56"/>
                  <a:gd name="T12" fmla="*/ 30 w 51"/>
                  <a:gd name="T13" fmla="*/ 56 h 56"/>
                  <a:gd name="T14" fmla="*/ 51 w 51"/>
                  <a:gd name="T15" fmla="*/ 38 h 56"/>
                  <a:gd name="T16" fmla="*/ 39 w 51"/>
                  <a:gd name="T17" fmla="*/ 24 h 56"/>
                  <a:gd name="T18" fmla="*/ 40 w 51"/>
                  <a:gd name="T19" fmla="*/ 22 h 56"/>
                  <a:gd name="T20" fmla="*/ 32 w 51"/>
                  <a:gd name="T21" fmla="*/ 20 h 56"/>
                  <a:gd name="T22" fmla="*/ 31 w 51"/>
                  <a:gd name="T23" fmla="*/ 22 h 56"/>
                  <a:gd name="T24" fmla="*/ 23 w 51"/>
                  <a:gd name="T25" fmla="*/ 23 h 56"/>
                  <a:gd name="T26" fmla="*/ 23 w 51"/>
                  <a:gd name="T27" fmla="*/ 15 h 56"/>
                  <a:gd name="T28" fmla="*/ 44 w 51"/>
                  <a:gd name="T29" fmla="*/ 13 h 56"/>
                  <a:gd name="T30" fmla="*/ 44 w 51"/>
                  <a:gd name="T31" fmla="*/ 5 h 56"/>
                  <a:gd name="T32" fmla="*/ 24 w 51"/>
                  <a:gd name="T33" fmla="*/ 7 h 56"/>
                  <a:gd name="T34" fmla="*/ 24 w 51"/>
                  <a:gd name="T35" fmla="*/ 1 h 56"/>
                  <a:gd name="T36" fmla="*/ 15 w 51"/>
                  <a:gd name="T37" fmla="*/ 0 h 56"/>
                  <a:gd name="T38" fmla="*/ 15 w 51"/>
                  <a:gd name="T39" fmla="*/ 7 h 56"/>
                  <a:gd name="T40" fmla="*/ 3 w 51"/>
                  <a:gd name="T41" fmla="*/ 7 h 56"/>
                  <a:gd name="T42" fmla="*/ 4 w 51"/>
                  <a:gd name="T43" fmla="*/ 16 h 56"/>
                  <a:gd name="T44" fmla="*/ 5 w 51"/>
                  <a:gd name="T45" fmla="*/ 16 h 56"/>
                  <a:gd name="T46" fmla="*/ 15 w 51"/>
                  <a:gd name="T47" fmla="*/ 16 h 56"/>
                  <a:gd name="T48" fmla="*/ 15 w 51"/>
                  <a:gd name="T49" fmla="*/ 25 h 56"/>
                  <a:gd name="T50" fmla="*/ 0 w 51"/>
                  <a:gd name="T51" fmla="*/ 4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56">
                    <a:moveTo>
                      <a:pt x="0" y="43"/>
                    </a:moveTo>
                    <a:cubicBezTo>
                      <a:pt x="0" y="49"/>
                      <a:pt x="4" y="52"/>
                      <a:pt x="10" y="52"/>
                    </a:cubicBezTo>
                    <a:cubicBezTo>
                      <a:pt x="17" y="52"/>
                      <a:pt x="24" y="47"/>
                      <a:pt x="26" y="46"/>
                    </a:cubicBezTo>
                    <a:cubicBezTo>
                      <a:pt x="28" y="44"/>
                      <a:pt x="34" y="37"/>
                      <a:pt x="37" y="31"/>
                    </a:cubicBezTo>
                    <a:cubicBezTo>
                      <a:pt x="40" y="33"/>
                      <a:pt x="42" y="35"/>
                      <a:pt x="42" y="38"/>
                    </a:cubicBezTo>
                    <a:cubicBezTo>
                      <a:pt x="42" y="44"/>
                      <a:pt x="36" y="49"/>
                      <a:pt x="26" y="49"/>
                    </a:cubicBezTo>
                    <a:cubicBezTo>
                      <a:pt x="30" y="56"/>
                      <a:pt x="30" y="56"/>
                      <a:pt x="30" y="56"/>
                    </a:cubicBezTo>
                    <a:cubicBezTo>
                      <a:pt x="46" y="54"/>
                      <a:pt x="51" y="47"/>
                      <a:pt x="51" y="38"/>
                    </a:cubicBezTo>
                    <a:cubicBezTo>
                      <a:pt x="51" y="31"/>
                      <a:pt x="46" y="26"/>
                      <a:pt x="39" y="24"/>
                    </a:cubicBezTo>
                    <a:cubicBezTo>
                      <a:pt x="40" y="23"/>
                      <a:pt x="40" y="22"/>
                      <a:pt x="40" y="22"/>
                    </a:cubicBezTo>
                    <a:cubicBezTo>
                      <a:pt x="32" y="20"/>
                      <a:pt x="32" y="20"/>
                      <a:pt x="32" y="20"/>
                    </a:cubicBezTo>
                    <a:cubicBezTo>
                      <a:pt x="32" y="21"/>
                      <a:pt x="31" y="21"/>
                      <a:pt x="31" y="22"/>
                    </a:cubicBezTo>
                    <a:cubicBezTo>
                      <a:pt x="28" y="22"/>
                      <a:pt x="24" y="22"/>
                      <a:pt x="23" y="23"/>
                    </a:cubicBezTo>
                    <a:cubicBezTo>
                      <a:pt x="23" y="21"/>
                      <a:pt x="23" y="17"/>
                      <a:pt x="23" y="15"/>
                    </a:cubicBezTo>
                    <a:cubicBezTo>
                      <a:pt x="30" y="15"/>
                      <a:pt x="38" y="15"/>
                      <a:pt x="44" y="13"/>
                    </a:cubicBezTo>
                    <a:cubicBezTo>
                      <a:pt x="44" y="5"/>
                      <a:pt x="44" y="5"/>
                      <a:pt x="44" y="5"/>
                    </a:cubicBezTo>
                    <a:cubicBezTo>
                      <a:pt x="37" y="6"/>
                      <a:pt x="30" y="7"/>
                      <a:pt x="24" y="7"/>
                    </a:cubicBezTo>
                    <a:cubicBezTo>
                      <a:pt x="24" y="6"/>
                      <a:pt x="24" y="1"/>
                      <a:pt x="24" y="1"/>
                    </a:cubicBezTo>
                    <a:cubicBezTo>
                      <a:pt x="15" y="0"/>
                      <a:pt x="15" y="0"/>
                      <a:pt x="15" y="0"/>
                    </a:cubicBezTo>
                    <a:cubicBezTo>
                      <a:pt x="15" y="3"/>
                      <a:pt x="15" y="5"/>
                      <a:pt x="15" y="7"/>
                    </a:cubicBezTo>
                    <a:cubicBezTo>
                      <a:pt x="11" y="8"/>
                      <a:pt x="6" y="8"/>
                      <a:pt x="3" y="7"/>
                    </a:cubicBezTo>
                    <a:cubicBezTo>
                      <a:pt x="4" y="16"/>
                      <a:pt x="4" y="16"/>
                      <a:pt x="4" y="16"/>
                    </a:cubicBezTo>
                    <a:cubicBezTo>
                      <a:pt x="5" y="16"/>
                      <a:pt x="5" y="16"/>
                      <a:pt x="5" y="16"/>
                    </a:cubicBezTo>
                    <a:cubicBezTo>
                      <a:pt x="8" y="16"/>
                      <a:pt x="11" y="16"/>
                      <a:pt x="15" y="16"/>
                    </a:cubicBezTo>
                    <a:cubicBezTo>
                      <a:pt x="15" y="18"/>
                      <a:pt x="15" y="23"/>
                      <a:pt x="15" y="25"/>
                    </a:cubicBezTo>
                    <a:cubicBezTo>
                      <a:pt x="6" y="28"/>
                      <a:pt x="0" y="35"/>
                      <a:pt x="0" y="43"/>
                    </a:cubicBezTo>
                    <a:close/>
                  </a:path>
                </a:pathLst>
              </a:custGeom>
              <a:solidFill>
                <a:schemeClr val="tx1">
                  <a:lumMod val="60000"/>
                  <a:lumOff val="40000"/>
                </a:schemeClr>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2917">
                        <a:srgbClr val="353535"/>
                      </a:gs>
                      <a:gs pos="100000">
                        <a:srgbClr val="353535"/>
                      </a:gs>
                    </a:gsLst>
                  </a:gradFill>
                  <a:effectLst/>
                  <a:uLnTx/>
                  <a:uFillTx/>
                  <a:latin typeface="Segoe UI Semilight"/>
                  <a:ea typeface="+mn-ea"/>
                  <a:cs typeface="+mn-cs"/>
                </a:endParaRPr>
              </a:p>
            </p:txBody>
          </p:sp>
          <p:sp>
            <p:nvSpPr>
              <p:cNvPr id="29" name="Freeform 25"/>
              <p:cNvSpPr>
                <a:spLocks/>
              </p:cNvSpPr>
              <p:nvPr/>
            </p:nvSpPr>
            <p:spPr bwMode="auto">
              <a:xfrm>
                <a:off x="5095902" y="4027082"/>
                <a:ext cx="10124" cy="9953"/>
              </a:xfrm>
              <a:custGeom>
                <a:avLst/>
                <a:gdLst>
                  <a:gd name="T0" fmla="*/ 5 w 5"/>
                  <a:gd name="T1" fmla="*/ 0 h 6"/>
                  <a:gd name="T2" fmla="*/ 1 w 5"/>
                  <a:gd name="T3" fmla="*/ 6 h 6"/>
                  <a:gd name="T4" fmla="*/ 0 w 5"/>
                  <a:gd name="T5" fmla="*/ 0 h 6"/>
                  <a:gd name="T6" fmla="*/ 5 w 5"/>
                  <a:gd name="T7" fmla="*/ 0 h 6"/>
                </a:gdLst>
                <a:ahLst/>
                <a:cxnLst>
                  <a:cxn ang="0">
                    <a:pos x="T0" y="T1"/>
                  </a:cxn>
                  <a:cxn ang="0">
                    <a:pos x="T2" y="T3"/>
                  </a:cxn>
                  <a:cxn ang="0">
                    <a:pos x="T4" y="T5"/>
                  </a:cxn>
                  <a:cxn ang="0">
                    <a:pos x="T6" y="T7"/>
                  </a:cxn>
                </a:cxnLst>
                <a:rect l="0" t="0" r="r" b="b"/>
                <a:pathLst>
                  <a:path w="5" h="6">
                    <a:moveTo>
                      <a:pt x="5" y="0"/>
                    </a:moveTo>
                    <a:cubicBezTo>
                      <a:pt x="4" y="3"/>
                      <a:pt x="3" y="4"/>
                      <a:pt x="1" y="6"/>
                    </a:cubicBezTo>
                    <a:cubicBezTo>
                      <a:pt x="1" y="4"/>
                      <a:pt x="1" y="3"/>
                      <a:pt x="0" y="0"/>
                    </a:cubicBezTo>
                    <a:cubicBezTo>
                      <a:pt x="1" y="0"/>
                      <a:pt x="4" y="0"/>
                      <a:pt x="5" y="0"/>
                    </a:cubicBezTo>
                    <a:close/>
                  </a:path>
                </a:pathLst>
              </a:custGeom>
              <a:solidFill>
                <a:srgbClr val="FFFFFF"/>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2917">
                        <a:srgbClr val="353535"/>
                      </a:gs>
                      <a:gs pos="100000">
                        <a:srgbClr val="353535"/>
                      </a:gs>
                    </a:gsLst>
                  </a:gradFill>
                  <a:effectLst/>
                  <a:uLnTx/>
                  <a:uFillTx/>
                  <a:latin typeface="Segoe UI Semilight"/>
                  <a:ea typeface="+mn-ea"/>
                  <a:cs typeface="+mn-cs"/>
                </a:endParaRPr>
              </a:p>
            </p:txBody>
          </p:sp>
          <p:sp>
            <p:nvSpPr>
              <p:cNvPr id="30" name="Freeform 26"/>
              <p:cNvSpPr>
                <a:spLocks/>
              </p:cNvSpPr>
              <p:nvPr/>
            </p:nvSpPr>
            <p:spPr bwMode="auto">
              <a:xfrm>
                <a:off x="5065003" y="4034442"/>
                <a:ext cx="17211" cy="19076"/>
              </a:xfrm>
              <a:custGeom>
                <a:avLst/>
                <a:gdLst>
                  <a:gd name="T0" fmla="*/ 6 w 8"/>
                  <a:gd name="T1" fmla="*/ 0 h 11"/>
                  <a:gd name="T2" fmla="*/ 8 w 8"/>
                  <a:gd name="T3" fmla="*/ 10 h 11"/>
                  <a:gd name="T4" fmla="*/ 3 w 8"/>
                  <a:gd name="T5" fmla="*/ 11 h 11"/>
                  <a:gd name="T6" fmla="*/ 0 w 8"/>
                  <a:gd name="T7" fmla="*/ 8 h 11"/>
                  <a:gd name="T8" fmla="*/ 6 w 8"/>
                  <a:gd name="T9" fmla="*/ 0 h 11"/>
                </a:gdLst>
                <a:ahLst/>
                <a:cxnLst>
                  <a:cxn ang="0">
                    <a:pos x="T0" y="T1"/>
                  </a:cxn>
                  <a:cxn ang="0">
                    <a:pos x="T2" y="T3"/>
                  </a:cxn>
                  <a:cxn ang="0">
                    <a:pos x="T4" y="T5"/>
                  </a:cxn>
                  <a:cxn ang="0">
                    <a:pos x="T6" y="T7"/>
                  </a:cxn>
                  <a:cxn ang="0">
                    <a:pos x="T8" y="T9"/>
                  </a:cxn>
                </a:cxnLst>
                <a:rect l="0" t="0" r="r" b="b"/>
                <a:pathLst>
                  <a:path w="8" h="11">
                    <a:moveTo>
                      <a:pt x="6" y="0"/>
                    </a:moveTo>
                    <a:cubicBezTo>
                      <a:pt x="6" y="4"/>
                      <a:pt x="7" y="7"/>
                      <a:pt x="8" y="10"/>
                    </a:cubicBezTo>
                    <a:cubicBezTo>
                      <a:pt x="6" y="10"/>
                      <a:pt x="5" y="11"/>
                      <a:pt x="3" y="11"/>
                    </a:cubicBezTo>
                    <a:cubicBezTo>
                      <a:pt x="0" y="11"/>
                      <a:pt x="0" y="9"/>
                      <a:pt x="0" y="8"/>
                    </a:cubicBezTo>
                    <a:cubicBezTo>
                      <a:pt x="0" y="5"/>
                      <a:pt x="3" y="2"/>
                      <a:pt x="6" y="0"/>
                    </a:cubicBezTo>
                    <a:close/>
                  </a:path>
                </a:pathLst>
              </a:custGeom>
              <a:solidFill>
                <a:srgbClr val="FFFFFF"/>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grpSp>
      </p:grpSp>
      <p:grpSp>
        <p:nvGrpSpPr>
          <p:cNvPr id="32" name="Group 31"/>
          <p:cNvGrpSpPr/>
          <p:nvPr/>
        </p:nvGrpSpPr>
        <p:grpSpPr>
          <a:xfrm>
            <a:off x="690261" y="2322216"/>
            <a:ext cx="957990" cy="2452314"/>
            <a:chOff x="494202" y="3544085"/>
            <a:chExt cx="685800" cy="1755548"/>
          </a:xfrm>
        </p:grpSpPr>
        <p:grpSp>
          <p:nvGrpSpPr>
            <p:cNvPr id="268" name="Group 267"/>
            <p:cNvGrpSpPr/>
            <p:nvPr/>
          </p:nvGrpSpPr>
          <p:grpSpPr>
            <a:xfrm>
              <a:off x="494202" y="3544085"/>
              <a:ext cx="685800" cy="685800"/>
              <a:chOff x="494202" y="2768884"/>
              <a:chExt cx="452488" cy="452488"/>
            </a:xfrm>
          </p:grpSpPr>
          <p:sp>
            <p:nvSpPr>
              <p:cNvPr id="192" name="Oval 191"/>
              <p:cNvSpPr/>
              <p:nvPr/>
            </p:nvSpPr>
            <p:spPr bwMode="auto">
              <a:xfrm>
                <a:off x="494202" y="2768884"/>
                <a:ext cx="452488" cy="452488"/>
              </a:xfrm>
              <a:prstGeom prst="ellipse">
                <a:avLst/>
              </a:prstGeom>
              <a:solidFill>
                <a:schemeClr val="tx1">
                  <a:lumMod val="60000"/>
                  <a:lumOff val="40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29" name="Freeform 5"/>
              <p:cNvSpPr>
                <a:spLocks/>
              </p:cNvSpPr>
              <p:nvPr/>
            </p:nvSpPr>
            <p:spPr bwMode="auto">
              <a:xfrm>
                <a:off x="589436" y="2906815"/>
                <a:ext cx="262021" cy="176627"/>
              </a:xfrm>
              <a:custGeom>
                <a:avLst/>
                <a:gdLst>
                  <a:gd name="T0" fmla="*/ 39 w 170"/>
                  <a:gd name="T1" fmla="*/ 46 h 114"/>
                  <a:gd name="T2" fmla="*/ 85 w 170"/>
                  <a:gd name="T3" fmla="*/ 0 h 114"/>
                  <a:gd name="T4" fmla="*/ 127 w 170"/>
                  <a:gd name="T5" fmla="*/ 29 h 114"/>
                  <a:gd name="T6" fmla="*/ 128 w 170"/>
                  <a:gd name="T7" fmla="*/ 29 h 114"/>
                  <a:gd name="T8" fmla="*/ 170 w 170"/>
                  <a:gd name="T9" fmla="*/ 71 h 114"/>
                  <a:gd name="T10" fmla="*/ 128 w 170"/>
                  <a:gd name="T11" fmla="*/ 114 h 114"/>
                  <a:gd name="T12" fmla="*/ 34 w 170"/>
                  <a:gd name="T13" fmla="*/ 114 h 114"/>
                  <a:gd name="T14" fmla="*/ 0 w 170"/>
                  <a:gd name="T15" fmla="*/ 80 h 114"/>
                  <a:gd name="T16" fmla="*/ 34 w 170"/>
                  <a:gd name="T17" fmla="*/ 46 h 114"/>
                  <a:gd name="T18" fmla="*/ 39 w 170"/>
                  <a:gd name="T19"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14">
                    <a:moveTo>
                      <a:pt x="39" y="46"/>
                    </a:moveTo>
                    <a:cubicBezTo>
                      <a:pt x="39" y="20"/>
                      <a:pt x="60" y="0"/>
                      <a:pt x="85" y="0"/>
                    </a:cubicBezTo>
                    <a:cubicBezTo>
                      <a:pt x="104" y="0"/>
                      <a:pt x="120" y="12"/>
                      <a:pt x="127" y="29"/>
                    </a:cubicBezTo>
                    <a:cubicBezTo>
                      <a:pt x="128" y="29"/>
                      <a:pt x="128" y="29"/>
                      <a:pt x="128" y="29"/>
                    </a:cubicBezTo>
                    <a:cubicBezTo>
                      <a:pt x="151" y="29"/>
                      <a:pt x="170" y="48"/>
                      <a:pt x="170" y="71"/>
                    </a:cubicBezTo>
                    <a:cubicBezTo>
                      <a:pt x="170" y="95"/>
                      <a:pt x="151" y="114"/>
                      <a:pt x="128" y="114"/>
                    </a:cubicBezTo>
                    <a:cubicBezTo>
                      <a:pt x="34" y="114"/>
                      <a:pt x="34" y="114"/>
                      <a:pt x="34" y="114"/>
                    </a:cubicBezTo>
                    <a:cubicBezTo>
                      <a:pt x="15" y="114"/>
                      <a:pt x="0" y="99"/>
                      <a:pt x="0" y="80"/>
                    </a:cubicBezTo>
                    <a:cubicBezTo>
                      <a:pt x="0" y="61"/>
                      <a:pt x="15" y="46"/>
                      <a:pt x="34" y="46"/>
                    </a:cubicBezTo>
                    <a:cubicBezTo>
                      <a:pt x="36" y="46"/>
                      <a:pt x="38" y="46"/>
                      <a:pt x="39" y="46"/>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59" name="Group 258"/>
            <p:cNvGrpSpPr/>
            <p:nvPr/>
          </p:nvGrpSpPr>
          <p:grpSpPr>
            <a:xfrm>
              <a:off x="494202" y="4613833"/>
              <a:ext cx="685800" cy="685800"/>
              <a:chOff x="494202" y="3794843"/>
              <a:chExt cx="452488" cy="452488"/>
            </a:xfrm>
          </p:grpSpPr>
          <p:sp>
            <p:nvSpPr>
              <p:cNvPr id="217" name="Oval 216"/>
              <p:cNvSpPr/>
              <p:nvPr/>
            </p:nvSpPr>
            <p:spPr bwMode="auto">
              <a:xfrm>
                <a:off x="494202" y="3794843"/>
                <a:ext cx="452488" cy="452488"/>
              </a:xfrm>
              <a:prstGeom prst="ellipse">
                <a:avLst/>
              </a:prstGeom>
              <a:solidFill>
                <a:schemeClr val="tx1">
                  <a:lumMod val="60000"/>
                  <a:lumOff val="40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8343" name="Group 8342"/>
              <p:cNvGrpSpPr/>
              <p:nvPr/>
            </p:nvGrpSpPr>
            <p:grpSpPr>
              <a:xfrm>
                <a:off x="603393" y="3907903"/>
                <a:ext cx="234107" cy="226369"/>
                <a:chOff x="1071984" y="3981142"/>
                <a:chExt cx="234107" cy="226369"/>
              </a:xfrm>
            </p:grpSpPr>
            <p:sp>
              <p:nvSpPr>
                <p:cNvPr id="161" name="Rectangle 56"/>
                <p:cNvSpPr>
                  <a:spLocks noChangeArrowheads="1"/>
                </p:cNvSpPr>
                <p:nvPr/>
              </p:nvSpPr>
              <p:spPr bwMode="auto">
                <a:xfrm>
                  <a:off x="1149375" y="4002425"/>
                  <a:ext cx="104478" cy="205086"/>
                </a:xfrm>
                <a:prstGeom prst="rect">
                  <a:avLst/>
                </a:prstGeom>
                <a:noFill/>
                <a:ln w="15875"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2"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3"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4"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15875"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9" name="Rectangle 60"/>
                <p:cNvSpPr>
                  <a:spLocks noChangeArrowheads="1"/>
                </p:cNvSpPr>
                <p:nvPr/>
              </p:nvSpPr>
              <p:spPr bwMode="auto">
                <a:xfrm>
                  <a:off x="1168722" y="3981142"/>
                  <a:ext cx="29989" cy="21282"/>
                </a:xfrm>
                <a:prstGeom prst="rect">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0" name="Rectangle 61"/>
                <p:cNvSpPr>
                  <a:spLocks noChangeArrowheads="1"/>
                </p:cNvSpPr>
                <p:nvPr/>
              </p:nvSpPr>
              <p:spPr bwMode="auto">
                <a:xfrm>
                  <a:off x="1226765" y="4020806"/>
                  <a:ext cx="10642" cy="10642"/>
                </a:xfrm>
                <a:prstGeom prst="rect">
                  <a:avLst/>
                </a:prstGeom>
                <a:solidFill>
                  <a:schemeClr val="bg1"/>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1" name="Rectangle 62"/>
                <p:cNvSpPr>
                  <a:spLocks noChangeArrowheads="1"/>
                </p:cNvSpPr>
                <p:nvPr/>
              </p:nvSpPr>
              <p:spPr bwMode="auto">
                <a:xfrm>
                  <a:off x="1226765" y="4048861"/>
                  <a:ext cx="10642" cy="10642"/>
                </a:xfrm>
                <a:prstGeom prst="rect">
                  <a:avLst/>
                </a:prstGeom>
                <a:solidFill>
                  <a:schemeClr val="bg1"/>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2" name="Rectangle 63"/>
                <p:cNvSpPr>
                  <a:spLocks noChangeArrowheads="1"/>
                </p:cNvSpPr>
                <p:nvPr/>
              </p:nvSpPr>
              <p:spPr bwMode="auto">
                <a:xfrm>
                  <a:off x="1226765" y="4075945"/>
                  <a:ext cx="10642" cy="10642"/>
                </a:xfrm>
                <a:prstGeom prst="rect">
                  <a:avLst/>
                </a:prstGeom>
                <a:solidFill>
                  <a:schemeClr val="bg1"/>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11" name="Rectangle 64"/>
                <p:cNvSpPr>
                  <a:spLocks noChangeArrowheads="1"/>
                </p:cNvSpPr>
                <p:nvPr/>
              </p:nvSpPr>
              <p:spPr bwMode="auto">
                <a:xfrm>
                  <a:off x="1226765" y="4104000"/>
                  <a:ext cx="10642" cy="10642"/>
                </a:xfrm>
                <a:prstGeom prst="rect">
                  <a:avLst/>
                </a:prstGeom>
                <a:solidFill>
                  <a:schemeClr val="bg1"/>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12" name="Rectangle 65"/>
                <p:cNvSpPr>
                  <a:spLocks noChangeArrowheads="1"/>
                </p:cNvSpPr>
                <p:nvPr/>
              </p:nvSpPr>
              <p:spPr bwMode="auto">
                <a:xfrm>
                  <a:off x="1226765" y="4130119"/>
                  <a:ext cx="10642" cy="10642"/>
                </a:xfrm>
                <a:prstGeom prst="rect">
                  <a:avLst/>
                </a:prstGeom>
                <a:solidFill>
                  <a:schemeClr val="bg1"/>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13" name="Rectangle 66"/>
                <p:cNvSpPr>
                  <a:spLocks noChangeArrowheads="1"/>
                </p:cNvSpPr>
                <p:nvPr/>
              </p:nvSpPr>
              <p:spPr bwMode="auto">
                <a:xfrm>
                  <a:off x="1166788" y="4020806"/>
                  <a:ext cx="10642" cy="10642"/>
                </a:xfrm>
                <a:prstGeom prst="rect">
                  <a:avLst/>
                </a:prstGeom>
                <a:solidFill>
                  <a:schemeClr val="bg1"/>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14" name="Rectangle 67"/>
                <p:cNvSpPr>
                  <a:spLocks noChangeArrowheads="1"/>
                </p:cNvSpPr>
                <p:nvPr/>
              </p:nvSpPr>
              <p:spPr bwMode="auto">
                <a:xfrm>
                  <a:off x="1166788" y="4048861"/>
                  <a:ext cx="10642" cy="10642"/>
                </a:xfrm>
                <a:prstGeom prst="rect">
                  <a:avLst/>
                </a:prstGeom>
                <a:solidFill>
                  <a:schemeClr val="bg1"/>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15" name="Rectangle 68"/>
                <p:cNvSpPr>
                  <a:spLocks noChangeArrowheads="1"/>
                </p:cNvSpPr>
                <p:nvPr/>
              </p:nvSpPr>
              <p:spPr bwMode="auto">
                <a:xfrm>
                  <a:off x="1166788" y="4075945"/>
                  <a:ext cx="10642" cy="10642"/>
                </a:xfrm>
                <a:prstGeom prst="rect">
                  <a:avLst/>
                </a:prstGeom>
                <a:solidFill>
                  <a:schemeClr val="bg1"/>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16" name="Rectangle 69"/>
                <p:cNvSpPr>
                  <a:spLocks noChangeArrowheads="1"/>
                </p:cNvSpPr>
                <p:nvPr/>
              </p:nvSpPr>
              <p:spPr bwMode="auto">
                <a:xfrm>
                  <a:off x="1166788" y="4104000"/>
                  <a:ext cx="10642" cy="10642"/>
                </a:xfrm>
                <a:prstGeom prst="rect">
                  <a:avLst/>
                </a:prstGeom>
                <a:solidFill>
                  <a:schemeClr val="bg1"/>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17" name="Rectangle 70"/>
                <p:cNvSpPr>
                  <a:spLocks noChangeArrowheads="1"/>
                </p:cNvSpPr>
                <p:nvPr/>
              </p:nvSpPr>
              <p:spPr bwMode="auto">
                <a:xfrm>
                  <a:off x="1166788" y="4130119"/>
                  <a:ext cx="10642" cy="10642"/>
                </a:xfrm>
                <a:prstGeom prst="rect">
                  <a:avLst/>
                </a:prstGeom>
                <a:solidFill>
                  <a:schemeClr val="bg1"/>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18" name="Rectangle 71"/>
                <p:cNvSpPr>
                  <a:spLocks noChangeArrowheads="1"/>
                </p:cNvSpPr>
                <p:nvPr/>
              </p:nvSpPr>
              <p:spPr bwMode="auto">
                <a:xfrm>
                  <a:off x="1195809" y="4020806"/>
                  <a:ext cx="10642" cy="10642"/>
                </a:xfrm>
                <a:prstGeom prst="rect">
                  <a:avLst/>
                </a:prstGeom>
                <a:solidFill>
                  <a:schemeClr val="bg1"/>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19" name="Rectangle 72"/>
                <p:cNvSpPr>
                  <a:spLocks noChangeArrowheads="1"/>
                </p:cNvSpPr>
                <p:nvPr/>
              </p:nvSpPr>
              <p:spPr bwMode="auto">
                <a:xfrm>
                  <a:off x="1195809" y="4048861"/>
                  <a:ext cx="10642" cy="10642"/>
                </a:xfrm>
                <a:prstGeom prst="rect">
                  <a:avLst/>
                </a:prstGeom>
                <a:solidFill>
                  <a:schemeClr val="bg1"/>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20" name="Rectangle 73"/>
                <p:cNvSpPr>
                  <a:spLocks noChangeArrowheads="1"/>
                </p:cNvSpPr>
                <p:nvPr/>
              </p:nvSpPr>
              <p:spPr bwMode="auto">
                <a:xfrm>
                  <a:off x="1195809" y="4075945"/>
                  <a:ext cx="10642" cy="10642"/>
                </a:xfrm>
                <a:prstGeom prst="rect">
                  <a:avLst/>
                </a:prstGeom>
                <a:solidFill>
                  <a:schemeClr val="bg1"/>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21" name="Rectangle 74"/>
                <p:cNvSpPr>
                  <a:spLocks noChangeArrowheads="1"/>
                </p:cNvSpPr>
                <p:nvPr/>
              </p:nvSpPr>
              <p:spPr bwMode="auto">
                <a:xfrm>
                  <a:off x="1195809" y="4104000"/>
                  <a:ext cx="10642" cy="10642"/>
                </a:xfrm>
                <a:prstGeom prst="rect">
                  <a:avLst/>
                </a:prstGeom>
                <a:solidFill>
                  <a:schemeClr val="bg1"/>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22" name="Rectangle 75"/>
                <p:cNvSpPr>
                  <a:spLocks noChangeArrowheads="1"/>
                </p:cNvSpPr>
                <p:nvPr/>
              </p:nvSpPr>
              <p:spPr bwMode="auto">
                <a:xfrm>
                  <a:off x="1195809" y="4130119"/>
                  <a:ext cx="10642" cy="10642"/>
                </a:xfrm>
                <a:prstGeom prst="rect">
                  <a:avLst/>
                </a:prstGeom>
                <a:solidFill>
                  <a:schemeClr val="bg1"/>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23" name="Rectangle 76"/>
                <p:cNvSpPr>
                  <a:spLocks noChangeArrowheads="1"/>
                </p:cNvSpPr>
                <p:nvPr/>
              </p:nvSpPr>
              <p:spPr bwMode="auto">
                <a:xfrm>
                  <a:off x="1090365" y="4075946"/>
                  <a:ext cx="10642" cy="10642"/>
                </a:xfrm>
                <a:prstGeom prst="rect">
                  <a:avLst/>
                </a:prstGeom>
                <a:solidFill>
                  <a:schemeClr val="bg1"/>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24" name="Rectangle 77"/>
                <p:cNvSpPr>
                  <a:spLocks noChangeArrowheads="1"/>
                </p:cNvSpPr>
                <p:nvPr/>
              </p:nvSpPr>
              <p:spPr bwMode="auto">
                <a:xfrm>
                  <a:off x="1090365" y="4104000"/>
                  <a:ext cx="10642" cy="10642"/>
                </a:xfrm>
                <a:prstGeom prst="rect">
                  <a:avLst/>
                </a:prstGeom>
                <a:solidFill>
                  <a:schemeClr val="bg1"/>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25" name="Rectangle 78"/>
                <p:cNvSpPr>
                  <a:spLocks noChangeArrowheads="1"/>
                </p:cNvSpPr>
                <p:nvPr/>
              </p:nvSpPr>
              <p:spPr bwMode="auto">
                <a:xfrm>
                  <a:off x="1090365" y="4130119"/>
                  <a:ext cx="10642" cy="10642"/>
                </a:xfrm>
                <a:prstGeom prst="rect">
                  <a:avLst/>
                </a:prstGeom>
                <a:solidFill>
                  <a:schemeClr val="bg1"/>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26" name="Rectangle 79"/>
                <p:cNvSpPr>
                  <a:spLocks noChangeArrowheads="1"/>
                </p:cNvSpPr>
                <p:nvPr/>
              </p:nvSpPr>
              <p:spPr bwMode="auto">
                <a:xfrm>
                  <a:off x="1119386" y="4075946"/>
                  <a:ext cx="10642" cy="10642"/>
                </a:xfrm>
                <a:prstGeom prst="rect">
                  <a:avLst/>
                </a:prstGeom>
                <a:solidFill>
                  <a:schemeClr val="bg1"/>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27" name="Rectangle 80"/>
                <p:cNvSpPr>
                  <a:spLocks noChangeArrowheads="1"/>
                </p:cNvSpPr>
                <p:nvPr/>
              </p:nvSpPr>
              <p:spPr bwMode="auto">
                <a:xfrm>
                  <a:off x="1119386" y="4104000"/>
                  <a:ext cx="10642" cy="10642"/>
                </a:xfrm>
                <a:prstGeom prst="rect">
                  <a:avLst/>
                </a:prstGeom>
                <a:solidFill>
                  <a:schemeClr val="bg1"/>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28" name="Rectangle 81"/>
                <p:cNvSpPr>
                  <a:spLocks noChangeArrowheads="1"/>
                </p:cNvSpPr>
                <p:nvPr/>
              </p:nvSpPr>
              <p:spPr bwMode="auto">
                <a:xfrm>
                  <a:off x="1119386" y="4130119"/>
                  <a:ext cx="10642" cy="10642"/>
                </a:xfrm>
                <a:prstGeom prst="rect">
                  <a:avLst/>
                </a:prstGeom>
                <a:solidFill>
                  <a:schemeClr val="bg1"/>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29" name="Rectangle 82"/>
                <p:cNvSpPr>
                  <a:spLocks noChangeArrowheads="1"/>
                </p:cNvSpPr>
                <p:nvPr/>
              </p:nvSpPr>
              <p:spPr bwMode="auto">
                <a:xfrm>
                  <a:off x="1090365" y="4158174"/>
                  <a:ext cx="10642" cy="10642"/>
                </a:xfrm>
                <a:prstGeom prst="rect">
                  <a:avLst/>
                </a:prstGeom>
                <a:solidFill>
                  <a:schemeClr val="bg1"/>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30" name="Rectangle 83"/>
                <p:cNvSpPr>
                  <a:spLocks noChangeArrowheads="1"/>
                </p:cNvSpPr>
                <p:nvPr/>
              </p:nvSpPr>
              <p:spPr bwMode="auto">
                <a:xfrm>
                  <a:off x="1119386" y="4158174"/>
                  <a:ext cx="10642" cy="10642"/>
                </a:xfrm>
                <a:prstGeom prst="rect">
                  <a:avLst/>
                </a:prstGeom>
                <a:solidFill>
                  <a:schemeClr val="bg1"/>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cxnSp>
        <p:nvCxnSpPr>
          <p:cNvPr id="294" name="Straight Connector 293"/>
          <p:cNvCxnSpPr>
            <a:cxnSpLocks/>
          </p:cNvCxnSpPr>
          <p:nvPr/>
        </p:nvCxnSpPr>
        <p:spPr>
          <a:xfrm>
            <a:off x="2062090" y="3725380"/>
            <a:ext cx="219237" cy="0"/>
          </a:xfrm>
          <a:prstGeom prst="line">
            <a:avLst/>
          </a:prstGeom>
          <a:ln w="19050">
            <a:solidFill>
              <a:schemeClr val="tx1">
                <a:lumMod val="60000"/>
                <a:lumOff val="40000"/>
              </a:schemeClr>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2" name="Rectangle 1" hidden="1"/>
          <p:cNvSpPr/>
          <p:nvPr/>
        </p:nvSpPr>
        <p:spPr>
          <a:xfrm>
            <a:off x="337715" y="207683"/>
            <a:ext cx="8132585" cy="99569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529" b="0" i="0" u="none" strike="noStrike" kern="1200" cap="none" spc="0" normalizeH="0" baseline="0" noProof="0" dirty="0">
                <a:ln>
                  <a:noFill/>
                </a:ln>
                <a:solidFill>
                  <a:srgbClr val="505050"/>
                </a:solidFill>
                <a:effectLst/>
                <a:uLnTx/>
                <a:uFillTx/>
                <a:latin typeface="Segoe UI"/>
                <a:ea typeface="+mn-ea"/>
                <a:cs typeface="+mn-cs"/>
              </a:rPr>
              <a:t>Power BI: experience your data</a:t>
            </a:r>
            <a:br>
              <a:rPr kumimoji="0" lang="en-US" sz="1765" b="0" i="0" u="none" strike="noStrike" kern="1200" cap="none" spc="0" normalizeH="0" baseline="0" noProof="0" dirty="0">
                <a:ln>
                  <a:noFill/>
                </a:ln>
                <a:solidFill>
                  <a:srgbClr val="505050"/>
                </a:solidFill>
                <a:effectLst/>
                <a:uLnTx/>
                <a:uFillTx/>
                <a:latin typeface="Segoe UI"/>
                <a:ea typeface="+mn-ea"/>
                <a:cs typeface="+mn-cs"/>
              </a:rPr>
            </a:br>
            <a:r>
              <a:rPr kumimoji="0" lang="en-US" sz="2353" b="0" i="0" u="none" strike="noStrike" kern="1200" cap="none" spc="0" normalizeH="0" baseline="0" noProof="0" dirty="0">
                <a:ln>
                  <a:noFill/>
                </a:ln>
                <a:solidFill>
                  <a:srgbClr val="505050"/>
                </a:solidFill>
                <a:effectLst/>
                <a:uLnTx/>
                <a:uFillTx/>
                <a:latin typeface="Segoe UI"/>
                <a:ea typeface="+mn-ea"/>
                <a:cs typeface="+mn-cs"/>
              </a:rPr>
              <a:t>Any data, any way, anywhere</a:t>
            </a:r>
          </a:p>
        </p:txBody>
      </p:sp>
      <p:grpSp>
        <p:nvGrpSpPr>
          <p:cNvPr id="23" name="Group 22"/>
          <p:cNvGrpSpPr/>
          <p:nvPr/>
        </p:nvGrpSpPr>
        <p:grpSpPr>
          <a:xfrm>
            <a:off x="4188658" y="5612729"/>
            <a:ext cx="3492690" cy="1074237"/>
            <a:chOff x="4399499" y="5724779"/>
            <a:chExt cx="3562726" cy="1095778"/>
          </a:xfrm>
        </p:grpSpPr>
        <p:grpSp>
          <p:nvGrpSpPr>
            <p:cNvPr id="35" name="Group 34"/>
            <p:cNvGrpSpPr/>
            <p:nvPr/>
          </p:nvGrpSpPr>
          <p:grpSpPr>
            <a:xfrm>
              <a:off x="4399499" y="5724779"/>
              <a:ext cx="3324796" cy="685800"/>
              <a:chOff x="4675022" y="5753093"/>
              <a:chExt cx="3324796" cy="685800"/>
            </a:xfrm>
          </p:grpSpPr>
          <p:grpSp>
            <p:nvGrpSpPr>
              <p:cNvPr id="8335" name="Group 8334"/>
              <p:cNvGrpSpPr/>
              <p:nvPr/>
            </p:nvGrpSpPr>
            <p:grpSpPr>
              <a:xfrm>
                <a:off x="5994520" y="5753093"/>
                <a:ext cx="685800" cy="685800"/>
                <a:chOff x="5854292" y="5762121"/>
                <a:chExt cx="452488" cy="452488"/>
              </a:xfrm>
            </p:grpSpPr>
            <p:sp>
              <p:nvSpPr>
                <p:cNvPr id="111" name="Oval 110"/>
                <p:cNvSpPr/>
                <p:nvPr/>
              </p:nvSpPr>
              <p:spPr bwMode="auto">
                <a:xfrm>
                  <a:off x="5854292" y="5762121"/>
                  <a:ext cx="452488" cy="452488"/>
                </a:xfrm>
                <a:prstGeom prst="ellipse">
                  <a:avLst/>
                </a:prstGeom>
                <a:solidFill>
                  <a:schemeClr val="tx1">
                    <a:lumMod val="60000"/>
                    <a:lumOff val="40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2917">
                          <a:srgbClr val="353535"/>
                        </a:gs>
                        <a:gs pos="100000">
                          <a:srgbClr val="353535"/>
                        </a:gs>
                      </a:gsLst>
                      <a:lin ang="5400000" scaled="0"/>
                    </a:gradFill>
                    <a:effectLst/>
                    <a:uLnTx/>
                    <a:uFillTx/>
                    <a:latin typeface="Segoe UI Semilight"/>
                    <a:ea typeface="+mn-ea"/>
                    <a:cs typeface="+mn-cs"/>
                  </a:endParaRPr>
                </a:p>
              </p:txBody>
            </p:sp>
            <p:grpSp>
              <p:nvGrpSpPr>
                <p:cNvPr id="52" name="Group 4"/>
                <p:cNvGrpSpPr>
                  <a:grpSpLocks noChangeAspect="1"/>
                </p:cNvGrpSpPr>
                <p:nvPr/>
              </p:nvGrpSpPr>
              <p:grpSpPr bwMode="auto">
                <a:xfrm>
                  <a:off x="6024538" y="5896610"/>
                  <a:ext cx="111996" cy="183511"/>
                  <a:chOff x="3834" y="2067"/>
                  <a:chExt cx="166" cy="272"/>
                </a:xfrm>
              </p:grpSpPr>
              <p:sp>
                <p:nvSpPr>
                  <p:cNvPr id="54" name="Rectangle 5"/>
                  <p:cNvSpPr>
                    <a:spLocks noChangeArrowheads="1"/>
                  </p:cNvSpPr>
                  <p:nvPr/>
                </p:nvSpPr>
                <p:spPr bwMode="auto">
                  <a:xfrm>
                    <a:off x="3834" y="2067"/>
                    <a:ext cx="166" cy="272"/>
                  </a:xfrm>
                  <a:prstGeom prst="rect">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2917">
                            <a:srgbClr val="353535"/>
                          </a:gs>
                          <a:gs pos="100000">
                            <a:srgbClr val="353535"/>
                          </a:gs>
                        </a:gsLst>
                      </a:gradFill>
                      <a:effectLst/>
                      <a:uLnTx/>
                      <a:uFillTx/>
                      <a:latin typeface="Segoe UI Semilight"/>
                      <a:ea typeface="+mn-ea"/>
                      <a:cs typeface="+mn-cs"/>
                    </a:endParaRPr>
                  </a:p>
                </p:txBody>
              </p:sp>
              <p:sp>
                <p:nvSpPr>
                  <p:cNvPr id="55" name="Line 8"/>
                  <p:cNvSpPr>
                    <a:spLocks noChangeShapeType="1"/>
                  </p:cNvSpPr>
                  <p:nvPr/>
                </p:nvSpPr>
                <p:spPr bwMode="auto">
                  <a:xfrm flipH="1">
                    <a:off x="3902" y="2303"/>
                    <a:ext cx="31"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2917">
                            <a:srgbClr val="353535"/>
                          </a:gs>
                          <a:gs pos="100000">
                            <a:srgbClr val="353535"/>
                          </a:gs>
                        </a:gsLst>
                      </a:gradFill>
                      <a:effectLst/>
                      <a:uLnTx/>
                      <a:uFillTx/>
                      <a:latin typeface="Segoe UI Semilight"/>
                      <a:ea typeface="+mn-ea"/>
                      <a:cs typeface="+mn-cs"/>
                    </a:endParaRPr>
                  </a:p>
                </p:txBody>
              </p:sp>
            </p:grpSp>
          </p:grpSp>
          <p:grpSp>
            <p:nvGrpSpPr>
              <p:cNvPr id="8337" name="Group 8336"/>
              <p:cNvGrpSpPr/>
              <p:nvPr/>
            </p:nvGrpSpPr>
            <p:grpSpPr>
              <a:xfrm>
                <a:off x="4675022" y="5753093"/>
                <a:ext cx="685800" cy="685800"/>
                <a:chOff x="4634382" y="5762121"/>
                <a:chExt cx="452488" cy="452488"/>
              </a:xfrm>
            </p:grpSpPr>
            <p:sp>
              <p:nvSpPr>
                <p:cNvPr id="112" name="Oval 111"/>
                <p:cNvSpPr/>
                <p:nvPr/>
              </p:nvSpPr>
              <p:spPr bwMode="auto">
                <a:xfrm>
                  <a:off x="4634382" y="5762121"/>
                  <a:ext cx="452488" cy="452488"/>
                </a:xfrm>
                <a:prstGeom prst="ellipse">
                  <a:avLst/>
                </a:prstGeom>
                <a:solidFill>
                  <a:schemeClr val="tx1">
                    <a:lumMod val="60000"/>
                    <a:lumOff val="40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2917">
                          <a:srgbClr val="353535"/>
                        </a:gs>
                        <a:gs pos="100000">
                          <a:srgbClr val="353535"/>
                        </a:gs>
                      </a:gsLst>
                      <a:lin ang="5400000" scaled="0"/>
                    </a:gradFill>
                    <a:effectLst/>
                    <a:uLnTx/>
                    <a:uFillTx/>
                    <a:latin typeface="Segoe UI Semilight"/>
                    <a:ea typeface="+mn-ea"/>
                    <a:cs typeface="+mn-cs"/>
                  </a:endParaRPr>
                </a:p>
              </p:txBody>
            </p:sp>
            <p:grpSp>
              <p:nvGrpSpPr>
                <p:cNvPr id="61" name="Group 31"/>
                <p:cNvGrpSpPr>
                  <a:grpSpLocks noChangeAspect="1"/>
                </p:cNvGrpSpPr>
                <p:nvPr/>
              </p:nvGrpSpPr>
              <p:grpSpPr bwMode="auto">
                <a:xfrm>
                  <a:off x="4766231" y="5897440"/>
                  <a:ext cx="188791" cy="181851"/>
                  <a:chOff x="1665" y="-263"/>
                  <a:chExt cx="272" cy="262"/>
                </a:xfrm>
              </p:grpSpPr>
              <p:sp>
                <p:nvSpPr>
                  <p:cNvPr id="62" name="Rectangle 32"/>
                  <p:cNvSpPr>
                    <a:spLocks noChangeArrowheads="1"/>
                  </p:cNvSpPr>
                  <p:nvPr/>
                </p:nvSpPr>
                <p:spPr bwMode="auto">
                  <a:xfrm>
                    <a:off x="1665" y="-263"/>
                    <a:ext cx="272" cy="164"/>
                  </a:xfrm>
                  <a:prstGeom prst="rect">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2917">
                            <a:srgbClr val="353535"/>
                          </a:gs>
                          <a:gs pos="100000">
                            <a:srgbClr val="353535"/>
                          </a:gs>
                        </a:gsLst>
                      </a:gradFill>
                      <a:effectLst/>
                      <a:uLnTx/>
                      <a:uFillTx/>
                      <a:latin typeface="Segoe UI Semilight"/>
                      <a:ea typeface="+mn-ea"/>
                      <a:cs typeface="+mn-cs"/>
                    </a:endParaRPr>
                  </a:p>
                </p:txBody>
              </p:sp>
              <p:sp>
                <p:nvSpPr>
                  <p:cNvPr id="63" name="Line 33"/>
                  <p:cNvSpPr>
                    <a:spLocks noChangeShapeType="1"/>
                  </p:cNvSpPr>
                  <p:nvPr/>
                </p:nvSpPr>
                <p:spPr bwMode="auto">
                  <a:xfrm flipV="1">
                    <a:off x="1801" y="-99"/>
                    <a:ext cx="0" cy="36"/>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2917">
                            <a:srgbClr val="353535"/>
                          </a:gs>
                          <a:gs pos="100000">
                            <a:srgbClr val="353535"/>
                          </a:gs>
                        </a:gsLst>
                      </a:gradFill>
                      <a:effectLst/>
                      <a:uLnTx/>
                      <a:uFillTx/>
                      <a:latin typeface="Segoe UI Semilight"/>
                      <a:ea typeface="+mn-ea"/>
                      <a:cs typeface="+mn-cs"/>
                    </a:endParaRPr>
                  </a:p>
                </p:txBody>
              </p:sp>
              <p:sp>
                <p:nvSpPr>
                  <p:cNvPr id="64" name="Line 34"/>
                  <p:cNvSpPr>
                    <a:spLocks noChangeShapeType="1"/>
                  </p:cNvSpPr>
                  <p:nvPr/>
                </p:nvSpPr>
                <p:spPr bwMode="auto">
                  <a:xfrm flipH="1">
                    <a:off x="1746" y="-63"/>
                    <a:ext cx="109"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2917">
                            <a:srgbClr val="353535"/>
                          </a:gs>
                          <a:gs pos="100000">
                            <a:srgbClr val="353535"/>
                          </a:gs>
                        </a:gsLst>
                      </a:gradFill>
                      <a:effectLst/>
                      <a:uLnTx/>
                      <a:uFillTx/>
                      <a:latin typeface="Segoe UI Semilight"/>
                      <a:ea typeface="+mn-ea"/>
                      <a:cs typeface="+mn-cs"/>
                    </a:endParaRPr>
                  </a:p>
                </p:txBody>
              </p:sp>
              <p:sp>
                <p:nvSpPr>
                  <p:cNvPr id="65" name="Freeform 35"/>
                  <p:cNvSpPr>
                    <a:spLocks/>
                  </p:cNvSpPr>
                  <p:nvPr/>
                </p:nvSpPr>
                <p:spPr bwMode="auto">
                  <a:xfrm>
                    <a:off x="1665" y="-38"/>
                    <a:ext cx="272" cy="37"/>
                  </a:xfrm>
                  <a:custGeom>
                    <a:avLst/>
                    <a:gdLst>
                      <a:gd name="T0" fmla="*/ 118 w 120"/>
                      <a:gd name="T1" fmla="*/ 16 h 16"/>
                      <a:gd name="T2" fmla="*/ 2 w 120"/>
                      <a:gd name="T3" fmla="*/ 16 h 16"/>
                      <a:gd name="T4" fmla="*/ 0 w 120"/>
                      <a:gd name="T5" fmla="*/ 15 h 16"/>
                      <a:gd name="T6" fmla="*/ 16 w 120"/>
                      <a:gd name="T7" fmla="*/ 0 h 16"/>
                      <a:gd name="T8" fmla="*/ 104 w 120"/>
                      <a:gd name="T9" fmla="*/ 0 h 16"/>
                      <a:gd name="T10" fmla="*/ 120 w 120"/>
                      <a:gd name="T11" fmla="*/ 15 h 16"/>
                      <a:gd name="T12" fmla="*/ 118 w 12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20" h="16">
                        <a:moveTo>
                          <a:pt x="118" y="16"/>
                        </a:moveTo>
                        <a:cubicBezTo>
                          <a:pt x="2" y="16"/>
                          <a:pt x="2" y="16"/>
                          <a:pt x="2" y="16"/>
                        </a:cubicBezTo>
                        <a:cubicBezTo>
                          <a:pt x="1" y="16"/>
                          <a:pt x="0" y="15"/>
                          <a:pt x="0" y="15"/>
                        </a:cubicBezTo>
                        <a:cubicBezTo>
                          <a:pt x="16" y="0"/>
                          <a:pt x="16" y="0"/>
                          <a:pt x="16" y="0"/>
                        </a:cubicBezTo>
                        <a:cubicBezTo>
                          <a:pt x="104" y="0"/>
                          <a:pt x="104" y="0"/>
                          <a:pt x="104" y="0"/>
                        </a:cubicBezTo>
                        <a:cubicBezTo>
                          <a:pt x="120" y="15"/>
                          <a:pt x="120" y="15"/>
                          <a:pt x="120" y="15"/>
                        </a:cubicBezTo>
                        <a:cubicBezTo>
                          <a:pt x="120" y="15"/>
                          <a:pt x="119" y="16"/>
                          <a:pt x="118" y="16"/>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2917">
                            <a:srgbClr val="353535"/>
                          </a:gs>
                          <a:gs pos="100000">
                            <a:srgbClr val="353535"/>
                          </a:gs>
                        </a:gsLst>
                      </a:gradFill>
                      <a:effectLst/>
                      <a:uLnTx/>
                      <a:uFillTx/>
                      <a:latin typeface="Segoe UI Semilight"/>
                      <a:ea typeface="+mn-ea"/>
                      <a:cs typeface="+mn-cs"/>
                    </a:endParaRPr>
                  </a:p>
                </p:txBody>
              </p:sp>
            </p:grpSp>
          </p:grpSp>
          <p:grpSp>
            <p:nvGrpSpPr>
              <p:cNvPr id="8336" name="Group 8335"/>
              <p:cNvGrpSpPr/>
              <p:nvPr/>
            </p:nvGrpSpPr>
            <p:grpSpPr>
              <a:xfrm>
                <a:off x="7314018" y="5753093"/>
                <a:ext cx="685800" cy="685800"/>
                <a:chOff x="7082878" y="5762121"/>
                <a:chExt cx="452488" cy="452488"/>
              </a:xfrm>
            </p:grpSpPr>
            <p:sp>
              <p:nvSpPr>
                <p:cNvPr id="113" name="Oval 112"/>
                <p:cNvSpPr/>
                <p:nvPr/>
              </p:nvSpPr>
              <p:spPr bwMode="auto">
                <a:xfrm>
                  <a:off x="7082878" y="5762121"/>
                  <a:ext cx="452488" cy="452488"/>
                </a:xfrm>
                <a:prstGeom prst="ellipse">
                  <a:avLst/>
                </a:prstGeom>
                <a:solidFill>
                  <a:schemeClr val="tx1">
                    <a:lumMod val="60000"/>
                    <a:lumOff val="40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2917">
                          <a:srgbClr val="353535"/>
                        </a:gs>
                        <a:gs pos="100000">
                          <a:srgbClr val="353535"/>
                        </a:gs>
                      </a:gsLst>
                      <a:lin ang="5400000" scaled="0"/>
                    </a:gradFill>
                    <a:effectLst/>
                    <a:uLnTx/>
                    <a:uFillTx/>
                    <a:latin typeface="Segoe UI Semilight"/>
                    <a:ea typeface="+mn-ea"/>
                    <a:cs typeface="+mn-cs"/>
                  </a:endParaRPr>
                </a:p>
              </p:txBody>
            </p:sp>
            <p:grpSp>
              <p:nvGrpSpPr>
                <p:cNvPr id="66" name="Group 38"/>
                <p:cNvGrpSpPr>
                  <a:grpSpLocks noChangeAspect="1"/>
                </p:cNvGrpSpPr>
                <p:nvPr/>
              </p:nvGrpSpPr>
              <p:grpSpPr bwMode="auto">
                <a:xfrm>
                  <a:off x="7228608" y="5890152"/>
                  <a:ext cx="161028" cy="196426"/>
                  <a:chOff x="3579" y="454"/>
                  <a:chExt cx="232" cy="283"/>
                </a:xfrm>
              </p:grpSpPr>
              <p:sp>
                <p:nvSpPr>
                  <p:cNvPr id="67" name="Freeform 39"/>
                  <p:cNvSpPr>
                    <a:spLocks/>
                  </p:cNvSpPr>
                  <p:nvPr/>
                </p:nvSpPr>
                <p:spPr bwMode="auto">
                  <a:xfrm>
                    <a:off x="3643" y="602"/>
                    <a:ext cx="130" cy="83"/>
                  </a:xfrm>
                  <a:custGeom>
                    <a:avLst/>
                    <a:gdLst>
                      <a:gd name="T0" fmla="*/ 40 w 40"/>
                      <a:gd name="T1" fmla="*/ 0 h 26"/>
                      <a:gd name="T2" fmla="*/ 40 w 40"/>
                      <a:gd name="T3" fmla="*/ 16 h 26"/>
                      <a:gd name="T4" fmla="*/ 30 w 40"/>
                      <a:gd name="T5" fmla="*/ 26 h 26"/>
                      <a:gd name="T6" fmla="*/ 16 w 40"/>
                      <a:gd name="T7" fmla="*/ 26 h 26"/>
                      <a:gd name="T8" fmla="*/ 0 w 40"/>
                      <a:gd name="T9" fmla="*/ 14 h 26"/>
                    </a:gdLst>
                    <a:ahLst/>
                    <a:cxnLst>
                      <a:cxn ang="0">
                        <a:pos x="T0" y="T1"/>
                      </a:cxn>
                      <a:cxn ang="0">
                        <a:pos x="T2" y="T3"/>
                      </a:cxn>
                      <a:cxn ang="0">
                        <a:pos x="T4" y="T5"/>
                      </a:cxn>
                      <a:cxn ang="0">
                        <a:pos x="T6" y="T7"/>
                      </a:cxn>
                      <a:cxn ang="0">
                        <a:pos x="T8" y="T9"/>
                      </a:cxn>
                    </a:cxnLst>
                    <a:rect l="0" t="0" r="r" b="b"/>
                    <a:pathLst>
                      <a:path w="40" h="26">
                        <a:moveTo>
                          <a:pt x="40" y="0"/>
                        </a:moveTo>
                        <a:cubicBezTo>
                          <a:pt x="40" y="16"/>
                          <a:pt x="40" y="16"/>
                          <a:pt x="40" y="16"/>
                        </a:cubicBezTo>
                        <a:cubicBezTo>
                          <a:pt x="40" y="22"/>
                          <a:pt x="36" y="26"/>
                          <a:pt x="30" y="26"/>
                        </a:cubicBezTo>
                        <a:cubicBezTo>
                          <a:pt x="16" y="26"/>
                          <a:pt x="16" y="26"/>
                          <a:pt x="16" y="26"/>
                        </a:cubicBezTo>
                        <a:cubicBezTo>
                          <a:pt x="9" y="26"/>
                          <a:pt x="4" y="22"/>
                          <a:pt x="0" y="14"/>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2917">
                            <a:srgbClr val="353535"/>
                          </a:gs>
                          <a:gs pos="100000">
                            <a:srgbClr val="353535"/>
                          </a:gs>
                        </a:gsLst>
                      </a:gradFill>
                      <a:effectLst/>
                      <a:uLnTx/>
                      <a:uFillTx/>
                      <a:latin typeface="Segoe UI Semilight"/>
                      <a:ea typeface="+mn-ea"/>
                      <a:cs typeface="+mn-cs"/>
                    </a:endParaRPr>
                  </a:p>
                </p:txBody>
              </p:sp>
              <p:sp>
                <p:nvSpPr>
                  <p:cNvPr id="68" name="Freeform 40"/>
                  <p:cNvSpPr>
                    <a:spLocks/>
                  </p:cNvSpPr>
                  <p:nvPr/>
                </p:nvSpPr>
                <p:spPr bwMode="auto">
                  <a:xfrm>
                    <a:off x="3592" y="454"/>
                    <a:ext cx="181" cy="90"/>
                  </a:xfrm>
                  <a:custGeom>
                    <a:avLst/>
                    <a:gdLst>
                      <a:gd name="T0" fmla="*/ 0 w 56"/>
                      <a:gd name="T1" fmla="*/ 28 h 28"/>
                      <a:gd name="T2" fmla="*/ 29 w 56"/>
                      <a:gd name="T3" fmla="*/ 0 h 28"/>
                      <a:gd name="T4" fmla="*/ 56 w 56"/>
                      <a:gd name="T5" fmla="*/ 24 h 28"/>
                    </a:gdLst>
                    <a:ahLst/>
                    <a:cxnLst>
                      <a:cxn ang="0">
                        <a:pos x="T0" y="T1"/>
                      </a:cxn>
                      <a:cxn ang="0">
                        <a:pos x="T2" y="T3"/>
                      </a:cxn>
                      <a:cxn ang="0">
                        <a:pos x="T4" y="T5"/>
                      </a:cxn>
                    </a:cxnLst>
                    <a:rect l="0" t="0" r="r" b="b"/>
                    <a:pathLst>
                      <a:path w="56" h="28">
                        <a:moveTo>
                          <a:pt x="0" y="28"/>
                        </a:moveTo>
                        <a:cubicBezTo>
                          <a:pt x="0" y="12"/>
                          <a:pt x="13" y="0"/>
                          <a:pt x="29" y="0"/>
                        </a:cubicBezTo>
                        <a:cubicBezTo>
                          <a:pt x="42" y="0"/>
                          <a:pt x="53" y="11"/>
                          <a:pt x="56" y="24"/>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2917">
                            <a:srgbClr val="353535"/>
                          </a:gs>
                          <a:gs pos="100000">
                            <a:srgbClr val="353535"/>
                          </a:gs>
                        </a:gsLst>
                      </a:gradFill>
                      <a:effectLst/>
                      <a:uLnTx/>
                      <a:uFillTx/>
                      <a:latin typeface="Segoe UI Semilight"/>
                      <a:ea typeface="+mn-ea"/>
                      <a:cs typeface="+mn-cs"/>
                    </a:endParaRPr>
                  </a:p>
                </p:txBody>
              </p:sp>
              <p:sp>
                <p:nvSpPr>
                  <p:cNvPr id="69" name="Freeform 41"/>
                  <p:cNvSpPr>
                    <a:spLocks/>
                  </p:cNvSpPr>
                  <p:nvPr/>
                </p:nvSpPr>
                <p:spPr bwMode="auto">
                  <a:xfrm>
                    <a:off x="3682" y="531"/>
                    <a:ext cx="129" cy="90"/>
                  </a:xfrm>
                  <a:custGeom>
                    <a:avLst/>
                    <a:gdLst>
                      <a:gd name="T0" fmla="*/ 13 w 40"/>
                      <a:gd name="T1" fmla="*/ 28 h 28"/>
                      <a:gd name="T2" fmla="*/ 28 w 40"/>
                      <a:gd name="T3" fmla="*/ 28 h 28"/>
                      <a:gd name="T4" fmla="*/ 32 w 40"/>
                      <a:gd name="T5" fmla="*/ 28 h 28"/>
                      <a:gd name="T6" fmla="*/ 40 w 40"/>
                      <a:gd name="T7" fmla="*/ 20 h 28"/>
                      <a:gd name="T8" fmla="*/ 40 w 40"/>
                      <a:gd name="T9" fmla="*/ 0 h 28"/>
                      <a:gd name="T10" fmla="*/ 34 w 40"/>
                      <a:gd name="T11" fmla="*/ 0 h 28"/>
                      <a:gd name="T12" fmla="*/ 0 w 40"/>
                      <a:gd name="T13" fmla="*/ 0 h 28"/>
                      <a:gd name="T14" fmla="*/ 0 w 40"/>
                      <a:gd name="T15" fmla="*/ 15 h 28"/>
                      <a:gd name="T16" fmla="*/ 13 w 40"/>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8">
                        <a:moveTo>
                          <a:pt x="13" y="28"/>
                        </a:moveTo>
                        <a:cubicBezTo>
                          <a:pt x="28" y="28"/>
                          <a:pt x="28" y="28"/>
                          <a:pt x="28" y="28"/>
                        </a:cubicBezTo>
                        <a:cubicBezTo>
                          <a:pt x="32" y="28"/>
                          <a:pt x="32" y="28"/>
                          <a:pt x="32" y="28"/>
                        </a:cubicBezTo>
                        <a:cubicBezTo>
                          <a:pt x="37" y="28"/>
                          <a:pt x="40" y="25"/>
                          <a:pt x="40" y="20"/>
                        </a:cubicBezTo>
                        <a:cubicBezTo>
                          <a:pt x="40" y="0"/>
                          <a:pt x="40" y="0"/>
                          <a:pt x="40" y="0"/>
                        </a:cubicBezTo>
                        <a:cubicBezTo>
                          <a:pt x="34" y="0"/>
                          <a:pt x="34" y="0"/>
                          <a:pt x="34" y="0"/>
                        </a:cubicBezTo>
                        <a:cubicBezTo>
                          <a:pt x="0" y="0"/>
                          <a:pt x="0" y="0"/>
                          <a:pt x="0" y="0"/>
                        </a:cubicBezTo>
                        <a:cubicBezTo>
                          <a:pt x="0" y="15"/>
                          <a:pt x="0" y="15"/>
                          <a:pt x="0" y="15"/>
                        </a:cubicBezTo>
                        <a:cubicBezTo>
                          <a:pt x="0" y="22"/>
                          <a:pt x="6" y="28"/>
                          <a:pt x="13" y="28"/>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2917">
                            <a:srgbClr val="353535"/>
                          </a:gs>
                          <a:gs pos="100000">
                            <a:srgbClr val="353535"/>
                          </a:gs>
                        </a:gsLst>
                      </a:gradFill>
                      <a:effectLst/>
                      <a:uLnTx/>
                      <a:uFillTx/>
                      <a:latin typeface="Segoe UI Semilight"/>
                      <a:ea typeface="+mn-ea"/>
                      <a:cs typeface="+mn-cs"/>
                    </a:endParaRPr>
                  </a:p>
                </p:txBody>
              </p:sp>
              <p:sp>
                <p:nvSpPr>
                  <p:cNvPr id="70" name="Freeform 42"/>
                  <p:cNvSpPr>
                    <a:spLocks/>
                  </p:cNvSpPr>
                  <p:nvPr/>
                </p:nvSpPr>
                <p:spPr bwMode="auto">
                  <a:xfrm>
                    <a:off x="3579" y="531"/>
                    <a:ext cx="103" cy="64"/>
                  </a:xfrm>
                  <a:custGeom>
                    <a:avLst/>
                    <a:gdLst>
                      <a:gd name="T0" fmla="*/ 103 w 103"/>
                      <a:gd name="T1" fmla="*/ 51 h 64"/>
                      <a:gd name="T2" fmla="*/ 0 w 103"/>
                      <a:gd name="T3" fmla="*/ 64 h 64"/>
                      <a:gd name="T4" fmla="*/ 0 w 103"/>
                      <a:gd name="T5" fmla="*/ 13 h 64"/>
                      <a:gd name="T6" fmla="*/ 90 w 103"/>
                      <a:gd name="T7" fmla="*/ 0 h 64"/>
                      <a:gd name="T8" fmla="*/ 103 w 103"/>
                      <a:gd name="T9" fmla="*/ 0 h 64"/>
                    </a:gdLst>
                    <a:ahLst/>
                    <a:cxnLst>
                      <a:cxn ang="0">
                        <a:pos x="T0" y="T1"/>
                      </a:cxn>
                      <a:cxn ang="0">
                        <a:pos x="T2" y="T3"/>
                      </a:cxn>
                      <a:cxn ang="0">
                        <a:pos x="T4" y="T5"/>
                      </a:cxn>
                      <a:cxn ang="0">
                        <a:pos x="T6" y="T7"/>
                      </a:cxn>
                      <a:cxn ang="0">
                        <a:pos x="T8" y="T9"/>
                      </a:cxn>
                    </a:cxnLst>
                    <a:rect l="0" t="0" r="r" b="b"/>
                    <a:pathLst>
                      <a:path w="103" h="64">
                        <a:moveTo>
                          <a:pt x="103" y="51"/>
                        </a:moveTo>
                        <a:lnTo>
                          <a:pt x="0" y="64"/>
                        </a:lnTo>
                        <a:lnTo>
                          <a:pt x="0" y="13"/>
                        </a:lnTo>
                        <a:lnTo>
                          <a:pt x="90" y="0"/>
                        </a:lnTo>
                        <a:lnTo>
                          <a:pt x="103"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2917">
                            <a:srgbClr val="353535"/>
                          </a:gs>
                          <a:gs pos="100000">
                            <a:srgbClr val="353535"/>
                          </a:gs>
                        </a:gsLst>
                      </a:gradFill>
                      <a:effectLst/>
                      <a:uLnTx/>
                      <a:uFillTx/>
                      <a:latin typeface="Segoe UI Semilight"/>
                      <a:ea typeface="+mn-ea"/>
                      <a:cs typeface="+mn-cs"/>
                    </a:endParaRPr>
                  </a:p>
                </p:txBody>
              </p:sp>
              <p:sp>
                <p:nvSpPr>
                  <p:cNvPr id="71" name="Line 43"/>
                  <p:cNvSpPr>
                    <a:spLocks noChangeShapeType="1"/>
                  </p:cNvSpPr>
                  <p:nvPr/>
                </p:nvSpPr>
                <p:spPr bwMode="auto">
                  <a:xfrm>
                    <a:off x="3708" y="685"/>
                    <a:ext cx="0" cy="52"/>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2917">
                            <a:srgbClr val="353535"/>
                          </a:gs>
                          <a:gs pos="100000">
                            <a:srgbClr val="353535"/>
                          </a:gs>
                        </a:gsLst>
                      </a:gradFill>
                      <a:effectLst/>
                      <a:uLnTx/>
                      <a:uFillTx/>
                      <a:latin typeface="Segoe UI Semilight"/>
                      <a:ea typeface="+mn-ea"/>
                      <a:cs typeface="+mn-cs"/>
                    </a:endParaRPr>
                  </a:p>
                </p:txBody>
              </p:sp>
              <p:sp>
                <p:nvSpPr>
                  <p:cNvPr id="72" name="Freeform 44"/>
                  <p:cNvSpPr>
                    <a:spLocks/>
                  </p:cNvSpPr>
                  <p:nvPr/>
                </p:nvSpPr>
                <p:spPr bwMode="auto">
                  <a:xfrm>
                    <a:off x="3592" y="595"/>
                    <a:ext cx="13" cy="142"/>
                  </a:xfrm>
                  <a:custGeom>
                    <a:avLst/>
                    <a:gdLst>
                      <a:gd name="T0" fmla="*/ 0 w 4"/>
                      <a:gd name="T1" fmla="*/ 0 h 44"/>
                      <a:gd name="T2" fmla="*/ 2 w 4"/>
                      <a:gd name="T3" fmla="*/ 8 h 44"/>
                      <a:gd name="T4" fmla="*/ 4 w 4"/>
                      <a:gd name="T5" fmla="*/ 24 h 44"/>
                      <a:gd name="T6" fmla="*/ 4 w 4"/>
                      <a:gd name="T7" fmla="*/ 44 h 44"/>
                    </a:gdLst>
                    <a:ahLst/>
                    <a:cxnLst>
                      <a:cxn ang="0">
                        <a:pos x="T0" y="T1"/>
                      </a:cxn>
                      <a:cxn ang="0">
                        <a:pos x="T2" y="T3"/>
                      </a:cxn>
                      <a:cxn ang="0">
                        <a:pos x="T4" y="T5"/>
                      </a:cxn>
                      <a:cxn ang="0">
                        <a:pos x="T6" y="T7"/>
                      </a:cxn>
                    </a:cxnLst>
                    <a:rect l="0" t="0" r="r" b="b"/>
                    <a:pathLst>
                      <a:path w="4" h="44">
                        <a:moveTo>
                          <a:pt x="0" y="0"/>
                        </a:moveTo>
                        <a:cubicBezTo>
                          <a:pt x="2" y="8"/>
                          <a:pt x="2" y="8"/>
                          <a:pt x="2" y="8"/>
                        </a:cubicBezTo>
                        <a:cubicBezTo>
                          <a:pt x="3" y="13"/>
                          <a:pt x="4" y="19"/>
                          <a:pt x="4" y="24"/>
                        </a:cubicBezTo>
                        <a:cubicBezTo>
                          <a:pt x="4" y="44"/>
                          <a:pt x="4" y="44"/>
                          <a:pt x="4" y="44"/>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2917">
                            <a:srgbClr val="353535"/>
                          </a:gs>
                          <a:gs pos="100000">
                            <a:srgbClr val="353535"/>
                          </a:gs>
                        </a:gsLst>
                      </a:gradFill>
                      <a:effectLst/>
                      <a:uLnTx/>
                      <a:uFillTx/>
                      <a:latin typeface="Segoe UI Semilight"/>
                      <a:ea typeface="+mn-ea"/>
                      <a:cs typeface="+mn-cs"/>
                    </a:endParaRPr>
                  </a:p>
                </p:txBody>
              </p:sp>
            </p:grpSp>
          </p:grpSp>
        </p:grpSp>
        <p:sp>
          <p:nvSpPr>
            <p:cNvPr id="132" name="Rectangle 131"/>
            <p:cNvSpPr/>
            <p:nvPr/>
          </p:nvSpPr>
          <p:spPr>
            <a:xfrm>
              <a:off x="5597152" y="6441992"/>
              <a:ext cx="913718" cy="378565"/>
            </a:xfrm>
            <a:prstGeom prst="rect">
              <a:avLst/>
            </a:prstGeom>
            <a:no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lIns="143428" tIns="89642" rIns="143428" bIns="89642" rtlCol="0" anchor="t" anchorCtr="0">
              <a:spAutoFit/>
            </a:bodyPr>
            <a:lstStyle/>
            <a:p>
              <a:pPr marL="0" marR="0" lvl="0" indent="0" algn="ctr" defTabSz="861416" rtl="0" eaLnBrk="1" fontAlgn="auto" latinLnBrk="0" hangingPunct="1">
                <a:lnSpc>
                  <a:spcPct val="90000"/>
                </a:lnSpc>
                <a:spcBef>
                  <a:spcPts val="0"/>
                </a:spcBef>
                <a:spcAft>
                  <a:spcPts val="565"/>
                </a:spcAft>
                <a:buClrTx/>
                <a:buSzTx/>
                <a:buFontTx/>
                <a:buNone/>
                <a:tabLst/>
                <a:defRPr/>
              </a:pPr>
              <a:r>
                <a:rPr kumimoji="0" lang="en-US" sz="1372" b="0" i="0" u="none" strike="noStrike" kern="1200" cap="none" spc="0" normalizeH="0" baseline="0" noProof="0" dirty="0">
                  <a:ln>
                    <a:noFill/>
                  </a:ln>
                  <a:gradFill>
                    <a:gsLst>
                      <a:gs pos="2917">
                        <a:srgbClr val="353535"/>
                      </a:gs>
                      <a:gs pos="100000">
                        <a:srgbClr val="353535"/>
                      </a:gs>
                    </a:gsLst>
                    <a:lin ang="5400000" scaled="0"/>
                  </a:gradFill>
                  <a:effectLst/>
                  <a:uLnTx/>
                  <a:uFillTx/>
                  <a:latin typeface="Segoe UI Semilight"/>
                  <a:ea typeface="+mn-ea"/>
                  <a:cs typeface="Segoe UI" panose="020B0502040204020203" pitchFamily="34" charset="0"/>
                </a:rPr>
                <a:t>Mobile</a:t>
              </a:r>
            </a:p>
          </p:txBody>
        </p:sp>
        <p:sp>
          <p:nvSpPr>
            <p:cNvPr id="133" name="Rectangle 132"/>
            <p:cNvSpPr/>
            <p:nvPr/>
          </p:nvSpPr>
          <p:spPr>
            <a:xfrm>
              <a:off x="4422495" y="6441992"/>
              <a:ext cx="631468" cy="378565"/>
            </a:xfrm>
            <a:prstGeom prst="rect">
              <a:avLst/>
            </a:prstGeom>
            <a:no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lIns="143428" tIns="89642" rIns="143428" bIns="89642" rtlCol="0" anchor="t" anchorCtr="0">
              <a:spAutoFit/>
            </a:bodyPr>
            <a:lstStyle/>
            <a:p>
              <a:pPr marL="0" marR="0" lvl="0" indent="0" algn="ctr" defTabSz="861416" rtl="0" eaLnBrk="1" fontAlgn="auto" latinLnBrk="0" hangingPunct="1">
                <a:lnSpc>
                  <a:spcPct val="90000"/>
                </a:lnSpc>
                <a:spcBef>
                  <a:spcPts val="0"/>
                </a:spcBef>
                <a:spcAft>
                  <a:spcPts val="565"/>
                </a:spcAft>
                <a:buClrTx/>
                <a:buSzTx/>
                <a:buFontTx/>
                <a:buNone/>
                <a:tabLst/>
                <a:defRPr/>
              </a:pPr>
              <a:r>
                <a:rPr kumimoji="0" lang="en-US" sz="1372" b="0" i="0" u="none" strike="noStrike" kern="1200" cap="none" spc="0" normalizeH="0" baseline="0" noProof="0" dirty="0">
                  <a:ln>
                    <a:noFill/>
                  </a:ln>
                  <a:gradFill>
                    <a:gsLst>
                      <a:gs pos="2917">
                        <a:srgbClr val="353535"/>
                      </a:gs>
                      <a:gs pos="100000">
                        <a:srgbClr val="353535"/>
                      </a:gs>
                    </a:gsLst>
                    <a:lin ang="5400000" scaled="0"/>
                  </a:gradFill>
                  <a:effectLst/>
                  <a:uLnTx/>
                  <a:uFillTx/>
                  <a:latin typeface="Segoe UI Semilight"/>
                  <a:ea typeface="+mn-ea"/>
                  <a:cs typeface="Segoe UI" panose="020B0502040204020203" pitchFamily="34" charset="0"/>
                </a:rPr>
                <a:t>PC</a:t>
              </a:r>
            </a:p>
          </p:txBody>
        </p:sp>
        <p:sp>
          <p:nvSpPr>
            <p:cNvPr id="134" name="Rectangle 133"/>
            <p:cNvSpPr/>
            <p:nvPr/>
          </p:nvSpPr>
          <p:spPr>
            <a:xfrm>
              <a:off x="6797305" y="6441992"/>
              <a:ext cx="1164920" cy="378565"/>
            </a:xfrm>
            <a:prstGeom prst="rect">
              <a:avLst/>
            </a:prstGeom>
            <a:no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lIns="143428" tIns="89642" rIns="143428" bIns="89642" rtlCol="0" anchor="t" anchorCtr="0">
              <a:spAutoFit/>
            </a:bodyPr>
            <a:lstStyle/>
            <a:p>
              <a:pPr marL="0" marR="0" lvl="0" indent="0" algn="ctr" defTabSz="861416" rtl="0" eaLnBrk="1" fontAlgn="auto" latinLnBrk="0" hangingPunct="1">
                <a:lnSpc>
                  <a:spcPct val="90000"/>
                </a:lnSpc>
                <a:spcBef>
                  <a:spcPts val="0"/>
                </a:spcBef>
                <a:spcAft>
                  <a:spcPts val="565"/>
                </a:spcAft>
                <a:buClrTx/>
                <a:buSzTx/>
                <a:buFontTx/>
                <a:buNone/>
                <a:tabLst/>
                <a:defRPr/>
              </a:pPr>
              <a:r>
                <a:rPr kumimoji="0" lang="en-US" sz="1372" b="0" i="0" u="none" strike="noStrike" kern="1200" cap="none" spc="0" normalizeH="0" baseline="0" noProof="0" dirty="0">
                  <a:ln>
                    <a:noFill/>
                  </a:ln>
                  <a:gradFill>
                    <a:gsLst>
                      <a:gs pos="2917">
                        <a:srgbClr val="353535"/>
                      </a:gs>
                      <a:gs pos="100000">
                        <a:srgbClr val="353535"/>
                      </a:gs>
                    </a:gsLst>
                    <a:lin ang="5400000" scaled="0"/>
                  </a:gradFill>
                  <a:effectLst/>
                  <a:uLnTx/>
                  <a:uFillTx/>
                  <a:latin typeface="Segoe UI Semilight"/>
                  <a:ea typeface="+mn-ea"/>
                  <a:cs typeface="Segoe UI" panose="020B0502040204020203" pitchFamily="34" charset="0"/>
                </a:rPr>
                <a:t>HoloLens</a:t>
              </a:r>
            </a:p>
          </p:txBody>
        </p:sp>
      </p:grpSp>
      <p:sp>
        <p:nvSpPr>
          <p:cNvPr id="138" name="TextBox 137"/>
          <p:cNvSpPr txBox="1"/>
          <p:nvPr/>
        </p:nvSpPr>
        <p:spPr>
          <a:xfrm>
            <a:off x="668744" y="1802845"/>
            <a:ext cx="1052774" cy="561211"/>
          </a:xfrm>
          <a:prstGeom prst="rect">
            <a:avLst/>
          </a:prstGeom>
          <a:noFill/>
        </p:spPr>
        <p:txBody>
          <a:bodyPr wrap="non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147" normalizeH="0" baseline="0" noProof="0" dirty="0">
                <a:ln>
                  <a:noFill/>
                </a:ln>
                <a:gradFill>
                  <a:gsLst>
                    <a:gs pos="2917">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DATA</a:t>
            </a:r>
          </a:p>
        </p:txBody>
      </p:sp>
      <p:sp>
        <p:nvSpPr>
          <p:cNvPr id="139" name="TextBox 138"/>
          <p:cNvSpPr txBox="1"/>
          <p:nvPr/>
        </p:nvSpPr>
        <p:spPr>
          <a:xfrm>
            <a:off x="10009758" y="1802845"/>
            <a:ext cx="1546537" cy="561211"/>
          </a:xfrm>
          <a:prstGeom prst="rect">
            <a:avLst/>
          </a:prstGeom>
          <a:noFill/>
        </p:spPr>
        <p:txBody>
          <a:bodyPr wrap="non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147" normalizeH="0" baseline="0" noProof="0" dirty="0">
                <a:ln>
                  <a:noFill/>
                </a:ln>
                <a:gradFill>
                  <a:gsLst>
                    <a:gs pos="2917">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ACTIONS</a:t>
            </a:r>
          </a:p>
        </p:txBody>
      </p:sp>
      <p:sp>
        <p:nvSpPr>
          <p:cNvPr id="142" name="TextBox 141"/>
          <p:cNvSpPr txBox="1"/>
          <p:nvPr/>
        </p:nvSpPr>
        <p:spPr>
          <a:xfrm>
            <a:off x="5111944" y="1802845"/>
            <a:ext cx="1627123" cy="561211"/>
          </a:xfrm>
          <a:prstGeom prst="rect">
            <a:avLst/>
          </a:prstGeom>
        </p:spPr>
        <p:txBody>
          <a:bodyPr wrap="non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147" normalizeH="0" baseline="0" noProof="0" dirty="0">
                <a:ln>
                  <a:noFill/>
                </a:ln>
                <a:gradFill>
                  <a:gsLst>
                    <a:gs pos="2917">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INSIGHTS</a:t>
            </a:r>
          </a:p>
        </p:txBody>
      </p:sp>
      <p:grpSp>
        <p:nvGrpSpPr>
          <p:cNvPr id="137" name="Group 136"/>
          <p:cNvGrpSpPr/>
          <p:nvPr/>
        </p:nvGrpSpPr>
        <p:grpSpPr>
          <a:xfrm>
            <a:off x="10307324" y="2319088"/>
            <a:ext cx="957990" cy="3957362"/>
            <a:chOff x="10953097" y="2569153"/>
            <a:chExt cx="685800" cy="2832971"/>
          </a:xfrm>
        </p:grpSpPr>
        <p:grpSp>
          <p:nvGrpSpPr>
            <p:cNvPr id="143" name="Group 142"/>
            <p:cNvGrpSpPr/>
            <p:nvPr/>
          </p:nvGrpSpPr>
          <p:grpSpPr>
            <a:xfrm>
              <a:off x="10953097" y="3642745"/>
              <a:ext cx="685800" cy="685801"/>
              <a:chOff x="10402863" y="3233496"/>
              <a:chExt cx="452488" cy="452488"/>
            </a:xfrm>
          </p:grpSpPr>
          <p:sp>
            <p:nvSpPr>
              <p:cNvPr id="179" name="Oval 178"/>
              <p:cNvSpPr/>
              <p:nvPr/>
            </p:nvSpPr>
            <p:spPr bwMode="auto">
              <a:xfrm>
                <a:off x="10402863" y="3233496"/>
                <a:ext cx="452488" cy="452488"/>
              </a:xfrm>
              <a:prstGeom prst="ellipse">
                <a:avLst/>
              </a:prstGeom>
              <a:solidFill>
                <a:schemeClr val="tx1">
                  <a:lumMod val="60000"/>
                  <a:lumOff val="40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80" name="Group 24"/>
              <p:cNvGrpSpPr>
                <a:grpSpLocks noChangeAspect="1"/>
              </p:cNvGrpSpPr>
              <p:nvPr/>
            </p:nvGrpSpPr>
            <p:grpSpPr bwMode="auto">
              <a:xfrm>
                <a:off x="10571498" y="3367232"/>
                <a:ext cx="115218" cy="176992"/>
                <a:chOff x="4966" y="1902"/>
                <a:chExt cx="166" cy="255"/>
              </a:xfrm>
            </p:grpSpPr>
            <p:sp>
              <p:nvSpPr>
                <p:cNvPr id="181" name="Rectangle 25"/>
                <p:cNvSpPr>
                  <a:spLocks noChangeArrowheads="1"/>
                </p:cNvSpPr>
                <p:nvPr/>
              </p:nvSpPr>
              <p:spPr bwMode="auto">
                <a:xfrm>
                  <a:off x="4966" y="2102"/>
                  <a:ext cx="65" cy="55"/>
                </a:xfrm>
                <a:prstGeom prst="rect">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2C292A"/>
                    </a:solidFill>
                    <a:effectLst/>
                    <a:uLnTx/>
                    <a:uFillTx/>
                    <a:latin typeface="Segoe UI"/>
                    <a:ea typeface="+mn-ea"/>
                    <a:cs typeface="+mn-cs"/>
                  </a:endParaRPr>
                </a:p>
              </p:txBody>
            </p:sp>
            <p:sp>
              <p:nvSpPr>
                <p:cNvPr id="183" name="Rectangle 26"/>
                <p:cNvSpPr>
                  <a:spLocks noChangeArrowheads="1"/>
                </p:cNvSpPr>
                <p:nvPr/>
              </p:nvSpPr>
              <p:spPr bwMode="auto">
                <a:xfrm>
                  <a:off x="4966" y="2002"/>
                  <a:ext cx="166" cy="64"/>
                </a:xfrm>
                <a:prstGeom prst="rect">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2C292A"/>
                    </a:solidFill>
                    <a:effectLst/>
                    <a:uLnTx/>
                    <a:uFillTx/>
                    <a:latin typeface="Segoe UI"/>
                    <a:ea typeface="+mn-ea"/>
                    <a:cs typeface="+mn-cs"/>
                  </a:endParaRPr>
                </a:p>
              </p:txBody>
            </p:sp>
            <p:sp>
              <p:nvSpPr>
                <p:cNvPr id="184" name="Rectangle 27"/>
                <p:cNvSpPr>
                  <a:spLocks noChangeArrowheads="1"/>
                </p:cNvSpPr>
                <p:nvPr/>
              </p:nvSpPr>
              <p:spPr bwMode="auto">
                <a:xfrm>
                  <a:off x="4966" y="1902"/>
                  <a:ext cx="65" cy="64"/>
                </a:xfrm>
                <a:prstGeom prst="rect">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2C292A"/>
                    </a:solidFill>
                    <a:effectLst/>
                    <a:uLnTx/>
                    <a:uFillTx/>
                    <a:latin typeface="Segoe UI"/>
                    <a:ea typeface="+mn-ea"/>
                    <a:cs typeface="+mn-cs"/>
                  </a:endParaRPr>
                </a:p>
              </p:txBody>
            </p:sp>
            <p:sp>
              <p:nvSpPr>
                <p:cNvPr id="185" name="Rectangle 28"/>
                <p:cNvSpPr>
                  <a:spLocks noChangeArrowheads="1"/>
                </p:cNvSpPr>
                <p:nvPr/>
              </p:nvSpPr>
              <p:spPr bwMode="auto">
                <a:xfrm>
                  <a:off x="5067" y="1902"/>
                  <a:ext cx="65" cy="64"/>
                </a:xfrm>
                <a:prstGeom prst="rect">
                  <a:avLst/>
                </a:prstGeom>
                <a:solidFill>
                  <a:schemeClr val="bg1"/>
                </a:solidFill>
                <a:ln w="15875" cap="flat">
                  <a:solidFill>
                    <a:schemeClr val="bg1"/>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2C292A"/>
                    </a:solidFill>
                    <a:effectLst/>
                    <a:uLnTx/>
                    <a:uFillTx/>
                    <a:latin typeface="Segoe UI"/>
                    <a:ea typeface="+mn-ea"/>
                    <a:cs typeface="+mn-cs"/>
                  </a:endParaRPr>
                </a:p>
              </p:txBody>
            </p:sp>
          </p:grpSp>
        </p:grpSp>
        <p:grpSp>
          <p:nvGrpSpPr>
            <p:cNvPr id="144" name="Group 143"/>
            <p:cNvGrpSpPr/>
            <p:nvPr/>
          </p:nvGrpSpPr>
          <p:grpSpPr>
            <a:xfrm>
              <a:off x="10953097" y="2569153"/>
              <a:ext cx="685800" cy="685800"/>
              <a:chOff x="11063998" y="1975226"/>
              <a:chExt cx="452488" cy="452488"/>
            </a:xfrm>
          </p:grpSpPr>
          <p:sp>
            <p:nvSpPr>
              <p:cNvPr id="175" name="Oval 174"/>
              <p:cNvSpPr/>
              <p:nvPr/>
            </p:nvSpPr>
            <p:spPr bwMode="auto">
              <a:xfrm>
                <a:off x="11063998" y="1975226"/>
                <a:ext cx="452488" cy="452488"/>
              </a:xfrm>
              <a:prstGeom prst="ellipse">
                <a:avLst/>
              </a:prstGeom>
              <a:solidFill>
                <a:schemeClr val="tx1">
                  <a:lumMod val="60000"/>
                  <a:lumOff val="40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76" name="Group 4"/>
              <p:cNvGrpSpPr>
                <a:grpSpLocks noChangeAspect="1"/>
              </p:cNvGrpSpPr>
              <p:nvPr/>
            </p:nvGrpSpPr>
            <p:grpSpPr bwMode="auto">
              <a:xfrm>
                <a:off x="11216236" y="2091621"/>
                <a:ext cx="148013" cy="177616"/>
                <a:chOff x="7385" y="1249"/>
                <a:chExt cx="80" cy="96"/>
              </a:xfrm>
            </p:grpSpPr>
            <p:sp>
              <p:nvSpPr>
                <p:cNvPr id="177" name="Oval 5"/>
                <p:cNvSpPr>
                  <a:spLocks noChangeArrowheads="1"/>
                </p:cNvSpPr>
                <p:nvPr/>
              </p:nvSpPr>
              <p:spPr bwMode="auto">
                <a:xfrm>
                  <a:off x="7397" y="1249"/>
                  <a:ext cx="56" cy="56"/>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8" name="Freeform 6"/>
                <p:cNvSpPr>
                  <a:spLocks/>
                </p:cNvSpPr>
                <p:nvPr/>
              </p:nvSpPr>
              <p:spPr bwMode="auto">
                <a:xfrm>
                  <a:off x="7385" y="1305"/>
                  <a:ext cx="80" cy="40"/>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45" name="Group 144"/>
            <p:cNvGrpSpPr/>
            <p:nvPr/>
          </p:nvGrpSpPr>
          <p:grpSpPr>
            <a:xfrm>
              <a:off x="10953097" y="4716324"/>
              <a:ext cx="685800" cy="685800"/>
              <a:chOff x="11624397" y="4268019"/>
              <a:chExt cx="452488" cy="452488"/>
            </a:xfrm>
          </p:grpSpPr>
          <p:sp>
            <p:nvSpPr>
              <p:cNvPr id="186" name="Oval 185"/>
              <p:cNvSpPr/>
              <p:nvPr/>
            </p:nvSpPr>
            <p:spPr bwMode="auto">
              <a:xfrm>
                <a:off x="11624397" y="4268019"/>
                <a:ext cx="452488" cy="452488"/>
              </a:xfrm>
              <a:prstGeom prst="ellipse">
                <a:avLst/>
              </a:prstGeom>
              <a:solidFill>
                <a:schemeClr val="tx1">
                  <a:lumMod val="60000"/>
                  <a:lumOff val="40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47" name="Group 9"/>
              <p:cNvGrpSpPr>
                <a:grpSpLocks noChangeAspect="1"/>
              </p:cNvGrpSpPr>
              <p:nvPr/>
            </p:nvGrpSpPr>
            <p:grpSpPr bwMode="auto">
              <a:xfrm>
                <a:off x="11752216" y="4386250"/>
                <a:ext cx="196850" cy="212726"/>
                <a:chOff x="7297" y="3267"/>
                <a:chExt cx="124" cy="134"/>
              </a:xfrm>
            </p:grpSpPr>
            <p:sp>
              <p:nvSpPr>
                <p:cNvPr id="148" name="Line 10"/>
                <p:cNvSpPr>
                  <a:spLocks noChangeShapeType="1"/>
                </p:cNvSpPr>
                <p:nvPr/>
              </p:nvSpPr>
              <p:spPr bwMode="auto">
                <a:xfrm>
                  <a:off x="7370" y="3360"/>
                  <a:ext cx="3" cy="7"/>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9" name="Line 11"/>
                <p:cNvSpPr>
                  <a:spLocks noChangeShapeType="1"/>
                </p:cNvSpPr>
                <p:nvPr/>
              </p:nvSpPr>
              <p:spPr bwMode="auto">
                <a:xfrm>
                  <a:off x="7345" y="3301"/>
                  <a:ext cx="3" cy="8"/>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0" name="Line 12"/>
                <p:cNvSpPr>
                  <a:spLocks noChangeShapeType="1"/>
                </p:cNvSpPr>
                <p:nvPr/>
              </p:nvSpPr>
              <p:spPr bwMode="auto">
                <a:xfrm flipH="1">
                  <a:off x="7345" y="3360"/>
                  <a:ext cx="3" cy="7"/>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1" name="Line 13"/>
                <p:cNvSpPr>
                  <a:spLocks noChangeShapeType="1"/>
                </p:cNvSpPr>
                <p:nvPr/>
              </p:nvSpPr>
              <p:spPr bwMode="auto">
                <a:xfrm flipH="1">
                  <a:off x="7370" y="3301"/>
                  <a:ext cx="3" cy="8"/>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2" name="Line 14"/>
                <p:cNvSpPr>
                  <a:spLocks noChangeShapeType="1"/>
                </p:cNvSpPr>
                <p:nvPr/>
              </p:nvSpPr>
              <p:spPr bwMode="auto">
                <a:xfrm>
                  <a:off x="7386" y="3345"/>
                  <a:ext cx="7" cy="3"/>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3" name="Line 15"/>
                <p:cNvSpPr>
                  <a:spLocks noChangeShapeType="1"/>
                </p:cNvSpPr>
                <p:nvPr/>
              </p:nvSpPr>
              <p:spPr bwMode="auto">
                <a:xfrm>
                  <a:off x="7325" y="3320"/>
                  <a:ext cx="7" cy="4"/>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7" name="Line 16"/>
                <p:cNvSpPr>
                  <a:spLocks noChangeShapeType="1"/>
                </p:cNvSpPr>
                <p:nvPr/>
              </p:nvSpPr>
              <p:spPr bwMode="auto">
                <a:xfrm flipV="1">
                  <a:off x="7386" y="3320"/>
                  <a:ext cx="7" cy="4"/>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8" name="Line 17"/>
                <p:cNvSpPr>
                  <a:spLocks noChangeShapeType="1"/>
                </p:cNvSpPr>
                <p:nvPr/>
              </p:nvSpPr>
              <p:spPr bwMode="auto">
                <a:xfrm flipV="1">
                  <a:off x="7325" y="3345"/>
                  <a:ext cx="7" cy="3"/>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9" name="Oval 18"/>
                <p:cNvSpPr>
                  <a:spLocks noChangeArrowheads="1"/>
                </p:cNvSpPr>
                <p:nvPr/>
              </p:nvSpPr>
              <p:spPr bwMode="auto">
                <a:xfrm>
                  <a:off x="7334" y="3309"/>
                  <a:ext cx="50" cy="51"/>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0" name="Freeform 19"/>
                <p:cNvSpPr>
                  <a:spLocks/>
                </p:cNvSpPr>
                <p:nvPr/>
              </p:nvSpPr>
              <p:spPr bwMode="auto">
                <a:xfrm>
                  <a:off x="7297" y="3276"/>
                  <a:ext cx="45" cy="118"/>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2" name="Freeform 20"/>
                <p:cNvSpPr>
                  <a:spLocks/>
                </p:cNvSpPr>
                <p:nvPr/>
              </p:nvSpPr>
              <p:spPr bwMode="auto">
                <a:xfrm>
                  <a:off x="7376" y="3276"/>
                  <a:ext cx="45" cy="118"/>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3" name="Freeform 21"/>
                <p:cNvSpPr>
                  <a:spLocks/>
                </p:cNvSpPr>
                <p:nvPr/>
              </p:nvSpPr>
              <p:spPr bwMode="auto">
                <a:xfrm>
                  <a:off x="7376" y="3267"/>
                  <a:ext cx="21" cy="28"/>
                </a:xfrm>
                <a:custGeom>
                  <a:avLst/>
                  <a:gdLst>
                    <a:gd name="T0" fmla="*/ 5 w 21"/>
                    <a:gd name="T1" fmla="*/ 28 h 28"/>
                    <a:gd name="T2" fmla="*/ 0 w 21"/>
                    <a:gd name="T3" fmla="*/ 6 h 28"/>
                    <a:gd name="T4" fmla="*/ 21 w 21"/>
                    <a:gd name="T5" fmla="*/ 0 h 28"/>
                  </a:gdLst>
                  <a:ahLst/>
                  <a:cxnLst>
                    <a:cxn ang="0">
                      <a:pos x="T0" y="T1"/>
                    </a:cxn>
                    <a:cxn ang="0">
                      <a:pos x="T2" y="T3"/>
                    </a:cxn>
                    <a:cxn ang="0">
                      <a:pos x="T4" y="T5"/>
                    </a:cxn>
                  </a:cxnLst>
                  <a:rect l="0" t="0" r="r" b="b"/>
                  <a:pathLst>
                    <a:path w="21" h="28">
                      <a:moveTo>
                        <a:pt x="5" y="28"/>
                      </a:moveTo>
                      <a:lnTo>
                        <a:pt x="0" y="6"/>
                      </a:lnTo>
                      <a:lnTo>
                        <a:pt x="21"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4" name="Freeform 22"/>
                <p:cNvSpPr>
                  <a:spLocks/>
                </p:cNvSpPr>
                <p:nvPr/>
              </p:nvSpPr>
              <p:spPr bwMode="auto">
                <a:xfrm>
                  <a:off x="7321" y="3373"/>
                  <a:ext cx="21" cy="28"/>
                </a:xfrm>
                <a:custGeom>
                  <a:avLst/>
                  <a:gdLst>
                    <a:gd name="T0" fmla="*/ 15 w 21"/>
                    <a:gd name="T1" fmla="*/ 0 h 28"/>
                    <a:gd name="T2" fmla="*/ 21 w 21"/>
                    <a:gd name="T3" fmla="*/ 22 h 28"/>
                    <a:gd name="T4" fmla="*/ 0 w 21"/>
                    <a:gd name="T5" fmla="*/ 28 h 28"/>
                  </a:gdLst>
                  <a:ahLst/>
                  <a:cxnLst>
                    <a:cxn ang="0">
                      <a:pos x="T0" y="T1"/>
                    </a:cxn>
                    <a:cxn ang="0">
                      <a:pos x="T2" y="T3"/>
                    </a:cxn>
                    <a:cxn ang="0">
                      <a:pos x="T4" y="T5"/>
                    </a:cxn>
                  </a:cxnLst>
                  <a:rect l="0" t="0" r="r" b="b"/>
                  <a:pathLst>
                    <a:path w="21" h="28">
                      <a:moveTo>
                        <a:pt x="15" y="0"/>
                      </a:moveTo>
                      <a:lnTo>
                        <a:pt x="21" y="22"/>
                      </a:lnTo>
                      <a:lnTo>
                        <a:pt x="0" y="28"/>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sp>
        <p:nvSpPr>
          <p:cNvPr id="187" name="Rectangle 186"/>
          <p:cNvSpPr/>
          <p:nvPr/>
        </p:nvSpPr>
        <p:spPr>
          <a:xfrm>
            <a:off x="772158" y="3342669"/>
            <a:ext cx="794197" cy="371123"/>
          </a:xfrm>
          <a:prstGeom prst="rect">
            <a:avLst/>
          </a:prstGeom>
          <a:no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lIns="143428" tIns="89642" rIns="143428" bIns="89642" rtlCol="0" anchor="t" anchorCtr="0">
            <a:spAutoFit/>
          </a:bodyPr>
          <a:lstStyle/>
          <a:p>
            <a:pPr marL="0" marR="0" lvl="0" indent="0" algn="ctr" defTabSz="861416" rtl="0" eaLnBrk="1" fontAlgn="auto" latinLnBrk="0" hangingPunct="1">
              <a:lnSpc>
                <a:spcPct val="90000"/>
              </a:lnSpc>
              <a:spcBef>
                <a:spcPts val="0"/>
              </a:spcBef>
              <a:spcAft>
                <a:spcPts val="565"/>
              </a:spcAft>
              <a:buClrTx/>
              <a:buSzTx/>
              <a:buFontTx/>
              <a:buNone/>
              <a:tabLst/>
              <a:defRPr/>
            </a:pPr>
            <a:r>
              <a:rPr kumimoji="0" lang="en-US" sz="1372" b="0" i="0" u="none" strike="noStrike" kern="1200" cap="none" spc="0" normalizeH="0" baseline="0" noProof="0" dirty="0">
                <a:ln>
                  <a:noFill/>
                </a:ln>
                <a:gradFill>
                  <a:gsLst>
                    <a:gs pos="2917">
                      <a:srgbClr val="353535"/>
                    </a:gs>
                    <a:gs pos="100000">
                      <a:srgbClr val="353535"/>
                    </a:gs>
                  </a:gsLst>
                  <a:lin ang="5400000" scaled="0"/>
                </a:gradFill>
                <a:effectLst/>
                <a:uLnTx/>
                <a:uFillTx/>
                <a:latin typeface="Segoe UI Semilight"/>
                <a:ea typeface="+mn-ea"/>
                <a:cs typeface="Segoe UI" panose="020B0502040204020203" pitchFamily="34" charset="0"/>
              </a:rPr>
              <a:t>Cloud</a:t>
            </a:r>
          </a:p>
        </p:txBody>
      </p:sp>
      <p:sp>
        <p:nvSpPr>
          <p:cNvPr id="188" name="Rectangle 187"/>
          <p:cNvSpPr/>
          <p:nvPr/>
        </p:nvSpPr>
        <p:spPr>
          <a:xfrm>
            <a:off x="441641" y="4829256"/>
            <a:ext cx="1455230" cy="371123"/>
          </a:xfrm>
          <a:prstGeom prst="rect">
            <a:avLst/>
          </a:prstGeom>
          <a:no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lIns="143428" tIns="89642" rIns="143428" bIns="89642" rtlCol="0" anchor="t" anchorCtr="0">
            <a:spAutoFit/>
          </a:bodyPr>
          <a:lstStyle/>
          <a:p>
            <a:pPr marL="0" marR="0" lvl="0" indent="0" algn="ctr" defTabSz="861416" rtl="0" eaLnBrk="1" fontAlgn="auto" latinLnBrk="0" hangingPunct="1">
              <a:lnSpc>
                <a:spcPct val="90000"/>
              </a:lnSpc>
              <a:spcBef>
                <a:spcPts val="0"/>
              </a:spcBef>
              <a:spcAft>
                <a:spcPts val="565"/>
              </a:spcAft>
              <a:buClrTx/>
              <a:buSzTx/>
              <a:buFontTx/>
              <a:buNone/>
              <a:tabLst/>
              <a:defRPr/>
            </a:pPr>
            <a:r>
              <a:rPr kumimoji="0" lang="en-US" sz="1372" b="0" i="0" u="none" strike="noStrike" kern="1200" cap="none" spc="0" normalizeH="0" baseline="0" noProof="0" dirty="0">
                <a:ln>
                  <a:noFill/>
                </a:ln>
                <a:gradFill>
                  <a:gsLst>
                    <a:gs pos="2917">
                      <a:srgbClr val="353535"/>
                    </a:gs>
                    <a:gs pos="100000">
                      <a:srgbClr val="353535"/>
                    </a:gs>
                  </a:gsLst>
                  <a:lin ang="5400000" scaled="0"/>
                </a:gradFill>
                <a:effectLst/>
                <a:uLnTx/>
                <a:uFillTx/>
                <a:latin typeface="Segoe UI Semilight"/>
                <a:ea typeface="+mn-ea"/>
                <a:cs typeface="Segoe UI" panose="020B0502040204020203" pitchFamily="34" charset="0"/>
              </a:rPr>
              <a:t>On-premises</a:t>
            </a:r>
          </a:p>
        </p:txBody>
      </p:sp>
      <p:sp>
        <p:nvSpPr>
          <p:cNvPr id="189" name="Rectangle 188"/>
          <p:cNvSpPr/>
          <p:nvPr/>
        </p:nvSpPr>
        <p:spPr>
          <a:xfrm>
            <a:off x="10152092" y="6315843"/>
            <a:ext cx="1261869" cy="371123"/>
          </a:xfrm>
          <a:prstGeom prst="rect">
            <a:avLst/>
          </a:prstGeom>
          <a:no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lIns="143428" tIns="89642" rIns="143428" bIns="89642" rtlCol="0" anchor="t" anchorCtr="0">
            <a:spAutoFit/>
          </a:bodyPr>
          <a:lstStyle/>
          <a:p>
            <a:pPr marL="0" marR="0" lvl="0" indent="0" algn="ctr" defTabSz="861416" rtl="0" eaLnBrk="1" fontAlgn="auto" latinLnBrk="0" hangingPunct="1">
              <a:lnSpc>
                <a:spcPct val="90000"/>
              </a:lnSpc>
              <a:spcBef>
                <a:spcPts val="0"/>
              </a:spcBef>
              <a:spcAft>
                <a:spcPts val="565"/>
              </a:spcAft>
              <a:buClrTx/>
              <a:buSzTx/>
              <a:buFontTx/>
              <a:buNone/>
              <a:tabLst/>
              <a:defRPr/>
            </a:pPr>
            <a:r>
              <a:rPr kumimoji="0" lang="en-US" sz="1372" b="0" i="0" u="none" strike="noStrike" kern="1200" cap="none" spc="0" normalizeH="0" baseline="0" noProof="0" dirty="0">
                <a:ln>
                  <a:noFill/>
                </a:ln>
                <a:gradFill>
                  <a:gsLst>
                    <a:gs pos="2917">
                      <a:srgbClr val="353535"/>
                    </a:gs>
                    <a:gs pos="100000">
                      <a:srgbClr val="353535"/>
                    </a:gs>
                  </a:gsLst>
                  <a:lin ang="5400000" scaled="0"/>
                </a:gradFill>
                <a:effectLst/>
                <a:uLnTx/>
                <a:uFillTx/>
                <a:latin typeface="Segoe UI Semilight"/>
                <a:ea typeface="+mn-ea"/>
                <a:cs typeface="Segoe UI" panose="020B0502040204020203" pitchFamily="34" charset="0"/>
              </a:rPr>
              <a:t>Automation</a:t>
            </a:r>
          </a:p>
        </p:txBody>
      </p:sp>
      <p:sp>
        <p:nvSpPr>
          <p:cNvPr id="190" name="Rectangle 189"/>
          <p:cNvSpPr/>
          <p:nvPr/>
        </p:nvSpPr>
        <p:spPr>
          <a:xfrm>
            <a:off x="10212016" y="4829256"/>
            <a:ext cx="1142020" cy="371123"/>
          </a:xfrm>
          <a:prstGeom prst="rect">
            <a:avLst/>
          </a:prstGeom>
          <a:no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lIns="143428" tIns="89642" rIns="143428" bIns="89642" rtlCol="0" anchor="t" anchorCtr="0">
            <a:spAutoFit/>
          </a:bodyPr>
          <a:lstStyle/>
          <a:p>
            <a:pPr marL="0" marR="0" lvl="0" indent="0" algn="ctr" defTabSz="861416" rtl="0" eaLnBrk="1" fontAlgn="auto" latinLnBrk="0" hangingPunct="1">
              <a:lnSpc>
                <a:spcPct val="90000"/>
              </a:lnSpc>
              <a:spcBef>
                <a:spcPts val="0"/>
              </a:spcBef>
              <a:spcAft>
                <a:spcPts val="565"/>
              </a:spcAft>
              <a:buClrTx/>
              <a:buSzTx/>
              <a:buFontTx/>
              <a:buNone/>
              <a:tabLst/>
              <a:defRPr/>
            </a:pPr>
            <a:r>
              <a:rPr kumimoji="0" lang="en-US" sz="1372" b="0" i="0" u="none" strike="noStrike" kern="1200" cap="none" spc="0" normalizeH="0" baseline="0" noProof="0" dirty="0">
                <a:ln>
                  <a:noFill/>
                </a:ln>
                <a:gradFill>
                  <a:gsLst>
                    <a:gs pos="2917">
                      <a:srgbClr val="353535"/>
                    </a:gs>
                    <a:gs pos="100000">
                      <a:srgbClr val="353535"/>
                    </a:gs>
                  </a:gsLst>
                  <a:lin ang="5400000" scaled="0"/>
                </a:gradFill>
                <a:effectLst/>
                <a:uLnTx/>
                <a:uFillTx/>
                <a:latin typeface="Segoe UI Semilight"/>
                <a:ea typeface="+mn-ea"/>
                <a:cs typeface="Segoe UI" panose="020B0502040204020203" pitchFamily="34" charset="0"/>
              </a:rPr>
              <a:t>Apps</a:t>
            </a:r>
          </a:p>
        </p:txBody>
      </p:sp>
      <p:sp>
        <p:nvSpPr>
          <p:cNvPr id="193" name="Rectangle 192"/>
          <p:cNvSpPr/>
          <p:nvPr/>
        </p:nvSpPr>
        <p:spPr>
          <a:xfrm>
            <a:off x="10300738" y="3342669"/>
            <a:ext cx="964576" cy="371123"/>
          </a:xfrm>
          <a:prstGeom prst="rect">
            <a:avLst/>
          </a:prstGeom>
          <a:no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lIns="143428" tIns="89642" rIns="143428" bIns="89642" rtlCol="0" anchor="t" anchorCtr="0">
            <a:spAutoFit/>
          </a:bodyPr>
          <a:lstStyle/>
          <a:p>
            <a:pPr marL="0" marR="0" lvl="0" indent="0" algn="ctr" defTabSz="861416" rtl="0" eaLnBrk="1" fontAlgn="auto" latinLnBrk="0" hangingPunct="1">
              <a:lnSpc>
                <a:spcPct val="90000"/>
              </a:lnSpc>
              <a:spcBef>
                <a:spcPts val="0"/>
              </a:spcBef>
              <a:spcAft>
                <a:spcPts val="565"/>
              </a:spcAft>
              <a:buClrTx/>
              <a:buSzTx/>
              <a:buFontTx/>
              <a:buNone/>
              <a:tabLst/>
              <a:defRPr/>
            </a:pPr>
            <a:r>
              <a:rPr kumimoji="0" lang="en-US" sz="1372" b="0" i="0" u="none" strike="noStrike" kern="1200" cap="none" spc="0" normalizeH="0" baseline="0" noProof="0" dirty="0">
                <a:ln>
                  <a:noFill/>
                </a:ln>
                <a:gradFill>
                  <a:gsLst>
                    <a:gs pos="2917">
                      <a:srgbClr val="353535"/>
                    </a:gs>
                    <a:gs pos="100000">
                      <a:srgbClr val="353535"/>
                    </a:gs>
                  </a:gsLst>
                  <a:lin ang="5400000" scaled="0"/>
                </a:gradFill>
                <a:effectLst/>
                <a:uLnTx/>
                <a:uFillTx/>
                <a:latin typeface="Segoe UI Semilight"/>
                <a:ea typeface="+mn-ea"/>
                <a:cs typeface="Segoe UI" panose="020B0502040204020203" pitchFamily="34" charset="0"/>
              </a:rPr>
              <a:t>People</a:t>
            </a:r>
          </a:p>
        </p:txBody>
      </p:sp>
      <p:sp>
        <p:nvSpPr>
          <p:cNvPr id="6" name="AutoShape 3"/>
          <p:cNvSpPr>
            <a:spLocks noChangeAspect="1" noChangeArrowheads="1" noTextEdit="1"/>
          </p:cNvSpPr>
          <p:nvPr/>
        </p:nvSpPr>
        <p:spPr bwMode="auto">
          <a:xfrm>
            <a:off x="4746772" y="2730130"/>
            <a:ext cx="300365" cy="333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8288" name="Group 8287"/>
          <p:cNvGrpSpPr/>
          <p:nvPr/>
        </p:nvGrpSpPr>
        <p:grpSpPr>
          <a:xfrm>
            <a:off x="4867578" y="2888428"/>
            <a:ext cx="2990213" cy="371123"/>
            <a:chOff x="4965182" y="2945850"/>
            <a:chExt cx="3050173" cy="378565"/>
          </a:xfrm>
        </p:grpSpPr>
        <p:sp>
          <p:nvSpPr>
            <p:cNvPr id="140" name="TextBox 139"/>
            <p:cNvSpPr txBox="1"/>
            <p:nvPr/>
          </p:nvSpPr>
          <p:spPr>
            <a:xfrm>
              <a:off x="5327359" y="2945850"/>
              <a:ext cx="2687996" cy="378565"/>
            </a:xfrm>
            <a:prstGeom prst="rect">
              <a:avLst/>
            </a:prstGeom>
            <a:noFill/>
          </p:spPr>
          <p:txBody>
            <a:bodyPr wrap="square" lIns="143428" tIns="89642" rIns="143428" bIns="89642" rtlCol="0">
              <a:spAutoFit/>
            </a:bodyPr>
            <a:lstStyle/>
            <a:p>
              <a:pPr marL="0" marR="0" lvl="0" indent="0" algn="l" defTabSz="914367" rtl="0" eaLnBrk="1" fontAlgn="base" latinLnBrk="0" hangingPunct="1">
                <a:lnSpc>
                  <a:spcPct val="90000"/>
                </a:lnSpc>
                <a:spcBef>
                  <a:spcPct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100000">
                        <a:srgbClr val="353535"/>
                      </a:gs>
                    </a:gsLst>
                    <a:lin ang="5400000" scaled="0"/>
                  </a:gradFill>
                  <a:effectLst/>
                  <a:uLnTx/>
                  <a:uFillTx/>
                  <a:latin typeface="Segoe UI Semilight"/>
                  <a:ea typeface="+mn-ea"/>
                  <a:cs typeface="Segoe UI" panose="020B0502040204020203" pitchFamily="34" charset="0"/>
                </a:rPr>
                <a:t>Get started quickly</a:t>
              </a:r>
            </a:p>
          </p:txBody>
        </p:sp>
        <p:grpSp>
          <p:nvGrpSpPr>
            <p:cNvPr id="21" name="Group 20"/>
            <p:cNvGrpSpPr/>
            <p:nvPr/>
          </p:nvGrpSpPr>
          <p:grpSpPr>
            <a:xfrm>
              <a:off x="4965182" y="2973839"/>
              <a:ext cx="263622" cy="304072"/>
              <a:chOff x="4888982" y="2831392"/>
              <a:chExt cx="263622" cy="304072"/>
            </a:xfrm>
          </p:grpSpPr>
          <p:sp>
            <p:nvSpPr>
              <p:cNvPr id="15" name="Freeform 5"/>
              <p:cNvSpPr>
                <a:spLocks noEditPoints="1"/>
              </p:cNvSpPr>
              <p:nvPr/>
            </p:nvSpPr>
            <p:spPr bwMode="auto">
              <a:xfrm>
                <a:off x="4888982" y="2831392"/>
                <a:ext cx="263622" cy="304072"/>
              </a:xfrm>
              <a:custGeom>
                <a:avLst/>
                <a:gdLst>
                  <a:gd name="T0" fmla="*/ 56 w 112"/>
                  <a:gd name="T1" fmla="*/ 128 h 128"/>
                  <a:gd name="T2" fmla="*/ 112 w 112"/>
                  <a:gd name="T3" fmla="*/ 72 h 128"/>
                  <a:gd name="T4" fmla="*/ 98 w 112"/>
                  <a:gd name="T5" fmla="*/ 35 h 128"/>
                  <a:gd name="T6" fmla="*/ 109 w 112"/>
                  <a:gd name="T7" fmla="*/ 25 h 128"/>
                  <a:gd name="T8" fmla="*/ 103 w 112"/>
                  <a:gd name="T9" fmla="*/ 19 h 128"/>
                  <a:gd name="T10" fmla="*/ 93 w 112"/>
                  <a:gd name="T11" fmla="*/ 30 h 128"/>
                  <a:gd name="T12" fmla="*/ 60 w 112"/>
                  <a:gd name="T13" fmla="*/ 16 h 128"/>
                  <a:gd name="T14" fmla="*/ 60 w 112"/>
                  <a:gd name="T15" fmla="*/ 8 h 128"/>
                  <a:gd name="T16" fmla="*/ 68 w 112"/>
                  <a:gd name="T17" fmla="*/ 8 h 128"/>
                  <a:gd name="T18" fmla="*/ 68 w 112"/>
                  <a:gd name="T19" fmla="*/ 0 h 128"/>
                  <a:gd name="T20" fmla="*/ 44 w 112"/>
                  <a:gd name="T21" fmla="*/ 0 h 128"/>
                  <a:gd name="T22" fmla="*/ 44 w 112"/>
                  <a:gd name="T23" fmla="*/ 8 h 128"/>
                  <a:gd name="T24" fmla="*/ 52 w 112"/>
                  <a:gd name="T25" fmla="*/ 8 h 128"/>
                  <a:gd name="T26" fmla="*/ 52 w 112"/>
                  <a:gd name="T27" fmla="*/ 16 h 128"/>
                  <a:gd name="T28" fmla="*/ 19 w 112"/>
                  <a:gd name="T29" fmla="*/ 30 h 128"/>
                  <a:gd name="T30" fmla="*/ 9 w 112"/>
                  <a:gd name="T31" fmla="*/ 19 h 128"/>
                  <a:gd name="T32" fmla="*/ 3 w 112"/>
                  <a:gd name="T33" fmla="*/ 25 h 128"/>
                  <a:gd name="T34" fmla="*/ 14 w 112"/>
                  <a:gd name="T35" fmla="*/ 35 h 128"/>
                  <a:gd name="T36" fmla="*/ 0 w 112"/>
                  <a:gd name="T37" fmla="*/ 72 h 128"/>
                  <a:gd name="T38" fmla="*/ 56 w 112"/>
                  <a:gd name="T39" fmla="*/ 128 h 128"/>
                  <a:gd name="T40" fmla="*/ 56 w 112"/>
                  <a:gd name="T41" fmla="*/ 24 h 128"/>
                  <a:gd name="T42" fmla="*/ 104 w 112"/>
                  <a:gd name="T43" fmla="*/ 72 h 128"/>
                  <a:gd name="T44" fmla="*/ 56 w 112"/>
                  <a:gd name="T45" fmla="*/ 120 h 128"/>
                  <a:gd name="T46" fmla="*/ 8 w 112"/>
                  <a:gd name="T47" fmla="*/ 72 h 128"/>
                  <a:gd name="T48" fmla="*/ 56 w 112"/>
                  <a:gd name="T49"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28">
                    <a:moveTo>
                      <a:pt x="56" y="128"/>
                    </a:moveTo>
                    <a:cubicBezTo>
                      <a:pt x="87" y="128"/>
                      <a:pt x="112" y="103"/>
                      <a:pt x="112" y="72"/>
                    </a:cubicBezTo>
                    <a:cubicBezTo>
                      <a:pt x="112" y="58"/>
                      <a:pt x="107" y="45"/>
                      <a:pt x="98" y="35"/>
                    </a:cubicBezTo>
                    <a:cubicBezTo>
                      <a:pt x="109" y="25"/>
                      <a:pt x="109" y="25"/>
                      <a:pt x="109" y="25"/>
                    </a:cubicBezTo>
                    <a:cubicBezTo>
                      <a:pt x="103" y="19"/>
                      <a:pt x="103" y="19"/>
                      <a:pt x="103" y="19"/>
                    </a:cubicBezTo>
                    <a:cubicBezTo>
                      <a:pt x="93" y="30"/>
                      <a:pt x="93" y="30"/>
                      <a:pt x="93" y="30"/>
                    </a:cubicBezTo>
                    <a:cubicBezTo>
                      <a:pt x="84" y="22"/>
                      <a:pt x="72" y="17"/>
                      <a:pt x="60" y="16"/>
                    </a:cubicBezTo>
                    <a:cubicBezTo>
                      <a:pt x="60" y="8"/>
                      <a:pt x="60" y="8"/>
                      <a:pt x="60" y="8"/>
                    </a:cubicBezTo>
                    <a:cubicBezTo>
                      <a:pt x="68" y="8"/>
                      <a:pt x="68" y="8"/>
                      <a:pt x="68" y="8"/>
                    </a:cubicBezTo>
                    <a:cubicBezTo>
                      <a:pt x="68" y="0"/>
                      <a:pt x="68" y="0"/>
                      <a:pt x="68" y="0"/>
                    </a:cubicBezTo>
                    <a:cubicBezTo>
                      <a:pt x="44" y="0"/>
                      <a:pt x="44" y="0"/>
                      <a:pt x="44" y="0"/>
                    </a:cubicBezTo>
                    <a:cubicBezTo>
                      <a:pt x="44" y="8"/>
                      <a:pt x="44" y="8"/>
                      <a:pt x="44" y="8"/>
                    </a:cubicBezTo>
                    <a:cubicBezTo>
                      <a:pt x="52" y="8"/>
                      <a:pt x="52" y="8"/>
                      <a:pt x="52" y="8"/>
                    </a:cubicBezTo>
                    <a:cubicBezTo>
                      <a:pt x="52" y="16"/>
                      <a:pt x="52" y="16"/>
                      <a:pt x="52" y="16"/>
                    </a:cubicBezTo>
                    <a:cubicBezTo>
                      <a:pt x="40" y="17"/>
                      <a:pt x="28" y="22"/>
                      <a:pt x="19" y="30"/>
                    </a:cubicBezTo>
                    <a:cubicBezTo>
                      <a:pt x="9" y="19"/>
                      <a:pt x="9" y="19"/>
                      <a:pt x="9" y="19"/>
                    </a:cubicBezTo>
                    <a:cubicBezTo>
                      <a:pt x="3" y="25"/>
                      <a:pt x="3" y="25"/>
                      <a:pt x="3" y="25"/>
                    </a:cubicBezTo>
                    <a:cubicBezTo>
                      <a:pt x="14" y="35"/>
                      <a:pt x="14" y="35"/>
                      <a:pt x="14" y="35"/>
                    </a:cubicBezTo>
                    <a:cubicBezTo>
                      <a:pt x="5" y="45"/>
                      <a:pt x="0" y="58"/>
                      <a:pt x="0" y="72"/>
                    </a:cubicBezTo>
                    <a:cubicBezTo>
                      <a:pt x="0" y="103"/>
                      <a:pt x="25" y="128"/>
                      <a:pt x="56" y="128"/>
                    </a:cubicBezTo>
                    <a:moveTo>
                      <a:pt x="56" y="24"/>
                    </a:moveTo>
                    <a:cubicBezTo>
                      <a:pt x="82" y="24"/>
                      <a:pt x="104" y="46"/>
                      <a:pt x="104" y="72"/>
                    </a:cubicBezTo>
                    <a:cubicBezTo>
                      <a:pt x="104" y="98"/>
                      <a:pt x="82" y="120"/>
                      <a:pt x="56" y="120"/>
                    </a:cubicBezTo>
                    <a:cubicBezTo>
                      <a:pt x="30" y="120"/>
                      <a:pt x="8" y="98"/>
                      <a:pt x="8" y="72"/>
                    </a:cubicBezTo>
                    <a:cubicBezTo>
                      <a:pt x="8" y="46"/>
                      <a:pt x="30" y="24"/>
                      <a:pt x="56" y="24"/>
                    </a:cubicBezTo>
                  </a:path>
                </a:pathLst>
              </a:custGeom>
              <a:solidFill>
                <a:schemeClr val="tx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2917">
                        <a:srgbClr val="353535"/>
                      </a:gs>
                      <a:gs pos="100000">
                        <a:srgbClr val="353535"/>
                      </a:gs>
                    </a:gsLst>
                  </a:gradFill>
                  <a:effectLst/>
                  <a:uLnTx/>
                  <a:uFillTx/>
                  <a:latin typeface="Segoe UI Semilight"/>
                  <a:ea typeface="+mn-ea"/>
                  <a:cs typeface="+mn-cs"/>
                </a:endParaRPr>
              </a:p>
            </p:txBody>
          </p:sp>
          <p:sp>
            <p:nvSpPr>
              <p:cNvPr id="16" name="Freeform 6"/>
              <p:cNvSpPr>
                <a:spLocks/>
              </p:cNvSpPr>
              <p:nvPr/>
            </p:nvSpPr>
            <p:spPr bwMode="auto">
              <a:xfrm>
                <a:off x="5012548" y="2922673"/>
                <a:ext cx="67290" cy="140560"/>
              </a:xfrm>
              <a:custGeom>
                <a:avLst/>
                <a:gdLst>
                  <a:gd name="T0" fmla="*/ 45 w 45"/>
                  <a:gd name="T1" fmla="*/ 83 h 94"/>
                  <a:gd name="T2" fmla="*/ 13 w 45"/>
                  <a:gd name="T3" fmla="*/ 51 h 94"/>
                  <a:gd name="T4" fmla="*/ 13 w 45"/>
                  <a:gd name="T5" fmla="*/ 0 h 94"/>
                  <a:gd name="T6" fmla="*/ 0 w 45"/>
                  <a:gd name="T7" fmla="*/ 0 h 94"/>
                  <a:gd name="T8" fmla="*/ 0 w 45"/>
                  <a:gd name="T9" fmla="*/ 58 h 94"/>
                  <a:gd name="T10" fmla="*/ 35 w 45"/>
                  <a:gd name="T11" fmla="*/ 94 h 94"/>
                  <a:gd name="T12" fmla="*/ 45 w 45"/>
                  <a:gd name="T13" fmla="*/ 83 h 94"/>
                </a:gdLst>
                <a:ahLst/>
                <a:cxnLst>
                  <a:cxn ang="0">
                    <a:pos x="T0" y="T1"/>
                  </a:cxn>
                  <a:cxn ang="0">
                    <a:pos x="T2" y="T3"/>
                  </a:cxn>
                  <a:cxn ang="0">
                    <a:pos x="T4" y="T5"/>
                  </a:cxn>
                  <a:cxn ang="0">
                    <a:pos x="T6" y="T7"/>
                  </a:cxn>
                  <a:cxn ang="0">
                    <a:pos x="T8" y="T9"/>
                  </a:cxn>
                  <a:cxn ang="0">
                    <a:pos x="T10" y="T11"/>
                  </a:cxn>
                  <a:cxn ang="0">
                    <a:pos x="T12" y="T13"/>
                  </a:cxn>
                </a:cxnLst>
                <a:rect l="0" t="0" r="r" b="b"/>
                <a:pathLst>
                  <a:path w="45" h="94">
                    <a:moveTo>
                      <a:pt x="45" y="83"/>
                    </a:moveTo>
                    <a:lnTo>
                      <a:pt x="13" y="51"/>
                    </a:lnTo>
                    <a:lnTo>
                      <a:pt x="13" y="0"/>
                    </a:lnTo>
                    <a:lnTo>
                      <a:pt x="0" y="0"/>
                    </a:lnTo>
                    <a:lnTo>
                      <a:pt x="0" y="58"/>
                    </a:lnTo>
                    <a:lnTo>
                      <a:pt x="35" y="94"/>
                    </a:lnTo>
                    <a:lnTo>
                      <a:pt x="45" y="83"/>
                    </a:lnTo>
                    <a:close/>
                  </a:path>
                </a:pathLst>
              </a:custGeom>
              <a:solidFill>
                <a:schemeClr val="tx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grpSp>
      </p:grpSp>
      <p:sp>
        <p:nvSpPr>
          <p:cNvPr id="4" name="Title 3"/>
          <p:cNvSpPr>
            <a:spLocks noGrp="1"/>
          </p:cNvSpPr>
          <p:nvPr>
            <p:ph type="title"/>
          </p:nvPr>
        </p:nvSpPr>
        <p:spPr/>
        <p:txBody>
          <a:bodyPr/>
          <a:lstStyle/>
          <a:p>
            <a:r>
              <a:rPr lang="en-US" dirty="0"/>
              <a:t>Power BI: experience your data</a:t>
            </a:r>
            <a:br>
              <a:rPr lang="en-US" dirty="0"/>
            </a:br>
            <a:r>
              <a:rPr lang="en-US" sz="2745" dirty="0"/>
              <a:t>Any data, any way, anywhere</a:t>
            </a:r>
            <a:endParaRPr lang="en-US" dirty="0"/>
          </a:p>
        </p:txBody>
      </p:sp>
      <p:grpSp>
        <p:nvGrpSpPr>
          <p:cNvPr id="48" name="Group 47"/>
          <p:cNvGrpSpPr/>
          <p:nvPr/>
        </p:nvGrpSpPr>
        <p:grpSpPr>
          <a:xfrm>
            <a:off x="4872497" y="2401254"/>
            <a:ext cx="2648444" cy="371123"/>
            <a:chOff x="4970200" y="2448907"/>
            <a:chExt cx="2701551" cy="378565"/>
          </a:xfrm>
        </p:grpSpPr>
        <p:sp>
          <p:nvSpPr>
            <p:cNvPr id="267" name="TextBox 266"/>
            <p:cNvSpPr txBox="1"/>
            <p:nvPr/>
          </p:nvSpPr>
          <p:spPr>
            <a:xfrm>
              <a:off x="5319833" y="2448907"/>
              <a:ext cx="2351918" cy="378565"/>
            </a:xfrm>
            <a:prstGeom prst="rect">
              <a:avLst/>
            </a:prstGeom>
            <a:noFill/>
          </p:spPr>
          <p:txBody>
            <a:bodyPr wrap="square" lIns="143428" tIns="89642" rIns="143428" bIns="89642" rtlCol="0">
              <a:spAutoFit/>
            </a:bodyPr>
            <a:lstStyle>
              <a:defPPr>
                <a:defRPr lang="en-US"/>
              </a:defPPr>
              <a:lvl1pPr marR="0" lvl="0" indent="0" fontAlgn="base">
                <a:lnSpc>
                  <a:spcPct val="90000"/>
                </a:lnSpc>
                <a:spcBef>
                  <a:spcPct val="0"/>
                </a:spcBef>
                <a:spcAft>
                  <a:spcPts val="600"/>
                </a:spcAft>
                <a:buClrTx/>
                <a:buSzTx/>
                <a:buFontTx/>
                <a:buNone/>
                <a:tabLst/>
                <a:defRPr kumimoji="0" sz="1400" u="none" strike="noStrike" cap="none" spc="0" normalizeH="0" baseline="0">
                  <a:ln>
                    <a:noFill/>
                  </a:ln>
                  <a:gradFill>
                    <a:gsLst>
                      <a:gs pos="2917">
                        <a:srgbClr val="505050"/>
                      </a:gs>
                      <a:gs pos="100000">
                        <a:srgbClr val="505050"/>
                      </a:gs>
                    </a:gsLst>
                    <a:lin ang="5400000" scaled="0"/>
                  </a:gradFill>
                  <a:effectLst/>
                  <a:uLnTx/>
                  <a:uFillTx/>
                  <a:latin typeface="Segoe UI" panose="020B0502040204020203" pitchFamily="34" charset="0"/>
                  <a:cs typeface="Segoe UI" panose="020B0502040204020203" pitchFamily="34" charset="0"/>
                </a:defRPr>
              </a:lvl1pPr>
            </a:lstStyle>
            <a:p>
              <a:pPr marL="0" marR="0" lvl="0" indent="0" algn="l" defTabSz="914367" rtl="0" eaLnBrk="1" fontAlgn="base" latinLnBrk="0" hangingPunct="1">
                <a:lnSpc>
                  <a:spcPct val="90000"/>
                </a:lnSpc>
                <a:spcBef>
                  <a:spcPct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100000">
                        <a:srgbClr val="353535"/>
                      </a:gs>
                    </a:gsLst>
                    <a:lin ang="5400000" scaled="0"/>
                  </a:gradFill>
                  <a:effectLst/>
                  <a:uLnTx/>
                  <a:uFillTx/>
                  <a:latin typeface="Segoe UI Semilight"/>
                  <a:ea typeface="+mn-ea"/>
                  <a:cs typeface="Segoe UI" panose="020B0502040204020203" pitchFamily="34" charset="0"/>
                </a:rPr>
                <a:t>Power BI reports</a:t>
              </a:r>
            </a:p>
          </p:txBody>
        </p:sp>
        <p:grpSp>
          <p:nvGrpSpPr>
            <p:cNvPr id="40" name="Group 26"/>
            <p:cNvGrpSpPr>
              <a:grpSpLocks noChangeAspect="1"/>
            </p:cNvGrpSpPr>
            <p:nvPr/>
          </p:nvGrpSpPr>
          <p:grpSpPr bwMode="auto">
            <a:xfrm>
              <a:off x="4970200" y="2475571"/>
              <a:ext cx="249178" cy="322052"/>
              <a:chOff x="3812" y="2068"/>
              <a:chExt cx="212" cy="274"/>
            </a:xfrm>
            <a:solidFill>
              <a:schemeClr val="tx1">
                <a:lumMod val="60000"/>
                <a:lumOff val="40000"/>
              </a:schemeClr>
            </a:solidFill>
          </p:grpSpPr>
          <p:sp>
            <p:nvSpPr>
              <p:cNvPr id="42" name="Freeform 27"/>
              <p:cNvSpPr>
                <a:spLocks noEditPoints="1"/>
              </p:cNvSpPr>
              <p:nvPr/>
            </p:nvSpPr>
            <p:spPr bwMode="auto">
              <a:xfrm>
                <a:off x="3854" y="2068"/>
                <a:ext cx="170" cy="239"/>
              </a:xfrm>
              <a:custGeom>
                <a:avLst/>
                <a:gdLst>
                  <a:gd name="T0" fmla="*/ 170 w 170"/>
                  <a:gd name="T1" fmla="*/ 239 h 239"/>
                  <a:gd name="T2" fmla="*/ 0 w 170"/>
                  <a:gd name="T3" fmla="*/ 239 h 239"/>
                  <a:gd name="T4" fmla="*/ 0 w 170"/>
                  <a:gd name="T5" fmla="*/ 0 h 239"/>
                  <a:gd name="T6" fmla="*/ 109 w 170"/>
                  <a:gd name="T7" fmla="*/ 0 h 239"/>
                  <a:gd name="T8" fmla="*/ 170 w 170"/>
                  <a:gd name="T9" fmla="*/ 61 h 239"/>
                  <a:gd name="T10" fmla="*/ 170 w 170"/>
                  <a:gd name="T11" fmla="*/ 239 h 239"/>
                  <a:gd name="T12" fmla="*/ 13 w 170"/>
                  <a:gd name="T13" fmla="*/ 226 h 239"/>
                  <a:gd name="T14" fmla="*/ 157 w 170"/>
                  <a:gd name="T15" fmla="*/ 226 h 239"/>
                  <a:gd name="T16" fmla="*/ 157 w 170"/>
                  <a:gd name="T17" fmla="*/ 65 h 239"/>
                  <a:gd name="T18" fmla="*/ 102 w 170"/>
                  <a:gd name="T19" fmla="*/ 13 h 239"/>
                  <a:gd name="T20" fmla="*/ 13 w 170"/>
                  <a:gd name="T21" fmla="*/ 13 h 239"/>
                  <a:gd name="T22" fmla="*/ 13 w 170"/>
                  <a:gd name="T23" fmla="*/ 22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39">
                    <a:moveTo>
                      <a:pt x="170" y="239"/>
                    </a:moveTo>
                    <a:lnTo>
                      <a:pt x="0" y="239"/>
                    </a:lnTo>
                    <a:lnTo>
                      <a:pt x="0" y="0"/>
                    </a:lnTo>
                    <a:lnTo>
                      <a:pt x="109" y="0"/>
                    </a:lnTo>
                    <a:lnTo>
                      <a:pt x="170" y="61"/>
                    </a:lnTo>
                    <a:lnTo>
                      <a:pt x="170" y="239"/>
                    </a:lnTo>
                    <a:close/>
                    <a:moveTo>
                      <a:pt x="13" y="226"/>
                    </a:moveTo>
                    <a:lnTo>
                      <a:pt x="157" y="226"/>
                    </a:lnTo>
                    <a:lnTo>
                      <a:pt x="157" y="65"/>
                    </a:lnTo>
                    <a:lnTo>
                      <a:pt x="102" y="13"/>
                    </a:lnTo>
                    <a:lnTo>
                      <a:pt x="13" y="13"/>
                    </a:lnTo>
                    <a:lnTo>
                      <a:pt x="13" y="226"/>
                    </a:lnTo>
                    <a:close/>
                  </a:path>
                </a:pathLst>
              </a:custGeom>
              <a:grpFill/>
              <a:ln w="9525">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43" name="Freeform 28"/>
              <p:cNvSpPr>
                <a:spLocks/>
              </p:cNvSpPr>
              <p:nvPr/>
            </p:nvSpPr>
            <p:spPr bwMode="auto">
              <a:xfrm>
                <a:off x="3812" y="2103"/>
                <a:ext cx="171" cy="239"/>
              </a:xfrm>
              <a:custGeom>
                <a:avLst/>
                <a:gdLst>
                  <a:gd name="T0" fmla="*/ 171 w 171"/>
                  <a:gd name="T1" fmla="*/ 239 h 239"/>
                  <a:gd name="T2" fmla="*/ 0 w 171"/>
                  <a:gd name="T3" fmla="*/ 239 h 239"/>
                  <a:gd name="T4" fmla="*/ 0 w 171"/>
                  <a:gd name="T5" fmla="*/ 0 h 239"/>
                  <a:gd name="T6" fmla="*/ 28 w 171"/>
                  <a:gd name="T7" fmla="*/ 0 h 239"/>
                  <a:gd name="T8" fmla="*/ 28 w 171"/>
                  <a:gd name="T9" fmla="*/ 13 h 239"/>
                  <a:gd name="T10" fmla="*/ 13 w 171"/>
                  <a:gd name="T11" fmla="*/ 13 h 239"/>
                  <a:gd name="T12" fmla="*/ 13 w 171"/>
                  <a:gd name="T13" fmla="*/ 226 h 239"/>
                  <a:gd name="T14" fmla="*/ 157 w 171"/>
                  <a:gd name="T15" fmla="*/ 226 h 239"/>
                  <a:gd name="T16" fmla="*/ 157 w 171"/>
                  <a:gd name="T17" fmla="*/ 209 h 239"/>
                  <a:gd name="T18" fmla="*/ 171 w 171"/>
                  <a:gd name="T19" fmla="*/ 209 h 239"/>
                  <a:gd name="T20" fmla="*/ 171 w 171"/>
                  <a:gd name="T2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 h="239">
                    <a:moveTo>
                      <a:pt x="171" y="239"/>
                    </a:moveTo>
                    <a:lnTo>
                      <a:pt x="0" y="239"/>
                    </a:lnTo>
                    <a:lnTo>
                      <a:pt x="0" y="0"/>
                    </a:lnTo>
                    <a:lnTo>
                      <a:pt x="28" y="0"/>
                    </a:lnTo>
                    <a:lnTo>
                      <a:pt x="28" y="13"/>
                    </a:lnTo>
                    <a:lnTo>
                      <a:pt x="13" y="13"/>
                    </a:lnTo>
                    <a:lnTo>
                      <a:pt x="13" y="226"/>
                    </a:lnTo>
                    <a:lnTo>
                      <a:pt x="157" y="226"/>
                    </a:lnTo>
                    <a:lnTo>
                      <a:pt x="157" y="209"/>
                    </a:lnTo>
                    <a:lnTo>
                      <a:pt x="171" y="209"/>
                    </a:lnTo>
                    <a:lnTo>
                      <a:pt x="171" y="239"/>
                    </a:lnTo>
                    <a:close/>
                  </a:path>
                </a:pathLst>
              </a:custGeom>
              <a:grpFill/>
              <a:ln w="9525">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44" name="Freeform 29"/>
              <p:cNvSpPr>
                <a:spLocks/>
              </p:cNvSpPr>
              <p:nvPr/>
            </p:nvSpPr>
            <p:spPr bwMode="auto">
              <a:xfrm>
                <a:off x="3948" y="2075"/>
                <a:ext cx="63" cy="63"/>
              </a:xfrm>
              <a:custGeom>
                <a:avLst/>
                <a:gdLst>
                  <a:gd name="T0" fmla="*/ 63 w 63"/>
                  <a:gd name="T1" fmla="*/ 63 h 63"/>
                  <a:gd name="T2" fmla="*/ 0 w 63"/>
                  <a:gd name="T3" fmla="*/ 63 h 63"/>
                  <a:gd name="T4" fmla="*/ 0 w 63"/>
                  <a:gd name="T5" fmla="*/ 0 h 63"/>
                  <a:gd name="T6" fmla="*/ 13 w 63"/>
                  <a:gd name="T7" fmla="*/ 0 h 63"/>
                  <a:gd name="T8" fmla="*/ 13 w 63"/>
                  <a:gd name="T9" fmla="*/ 50 h 63"/>
                  <a:gd name="T10" fmla="*/ 63 w 63"/>
                  <a:gd name="T11" fmla="*/ 50 h 63"/>
                  <a:gd name="T12" fmla="*/ 63 w 63"/>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63" h="63">
                    <a:moveTo>
                      <a:pt x="63" y="63"/>
                    </a:moveTo>
                    <a:lnTo>
                      <a:pt x="0" y="63"/>
                    </a:lnTo>
                    <a:lnTo>
                      <a:pt x="0" y="0"/>
                    </a:lnTo>
                    <a:lnTo>
                      <a:pt x="13" y="0"/>
                    </a:lnTo>
                    <a:lnTo>
                      <a:pt x="13" y="50"/>
                    </a:lnTo>
                    <a:lnTo>
                      <a:pt x="63" y="50"/>
                    </a:ln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45" name="Freeform 30"/>
              <p:cNvSpPr>
                <a:spLocks/>
              </p:cNvSpPr>
              <p:nvPr/>
            </p:nvSpPr>
            <p:spPr bwMode="auto">
              <a:xfrm>
                <a:off x="3886" y="2168"/>
                <a:ext cx="103" cy="50"/>
              </a:xfrm>
              <a:custGeom>
                <a:avLst/>
                <a:gdLst>
                  <a:gd name="T0" fmla="*/ 59 w 103"/>
                  <a:gd name="T1" fmla="*/ 50 h 50"/>
                  <a:gd name="T2" fmla="*/ 31 w 103"/>
                  <a:gd name="T3" fmla="*/ 22 h 50"/>
                  <a:gd name="T4" fmla="*/ 7 w 103"/>
                  <a:gd name="T5" fmla="*/ 46 h 50"/>
                  <a:gd name="T6" fmla="*/ 0 w 103"/>
                  <a:gd name="T7" fmla="*/ 39 h 50"/>
                  <a:gd name="T8" fmla="*/ 31 w 103"/>
                  <a:gd name="T9" fmla="*/ 9 h 50"/>
                  <a:gd name="T10" fmla="*/ 59 w 103"/>
                  <a:gd name="T11" fmla="*/ 37 h 50"/>
                  <a:gd name="T12" fmla="*/ 97 w 103"/>
                  <a:gd name="T13" fmla="*/ 0 h 50"/>
                  <a:gd name="T14" fmla="*/ 103 w 103"/>
                  <a:gd name="T15" fmla="*/ 7 h 50"/>
                  <a:gd name="T16" fmla="*/ 59 w 103"/>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50">
                    <a:moveTo>
                      <a:pt x="59" y="50"/>
                    </a:moveTo>
                    <a:lnTo>
                      <a:pt x="31" y="22"/>
                    </a:lnTo>
                    <a:lnTo>
                      <a:pt x="7" y="46"/>
                    </a:lnTo>
                    <a:lnTo>
                      <a:pt x="0" y="39"/>
                    </a:lnTo>
                    <a:lnTo>
                      <a:pt x="31" y="9"/>
                    </a:lnTo>
                    <a:lnTo>
                      <a:pt x="59" y="37"/>
                    </a:lnTo>
                    <a:lnTo>
                      <a:pt x="97" y="0"/>
                    </a:lnTo>
                    <a:lnTo>
                      <a:pt x="103" y="7"/>
                    </a:lnTo>
                    <a:lnTo>
                      <a:pt x="59"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46" name="Rectangle 31"/>
              <p:cNvSpPr>
                <a:spLocks noChangeArrowheads="1"/>
              </p:cNvSpPr>
              <p:nvPr/>
            </p:nvSpPr>
            <p:spPr bwMode="auto">
              <a:xfrm>
                <a:off x="3889" y="2223"/>
                <a:ext cx="100"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47" name="Freeform 32"/>
              <p:cNvSpPr>
                <a:spLocks/>
              </p:cNvSpPr>
              <p:nvPr/>
            </p:nvSpPr>
            <p:spPr bwMode="auto">
              <a:xfrm>
                <a:off x="3967" y="2166"/>
                <a:ext cx="22" cy="24"/>
              </a:xfrm>
              <a:custGeom>
                <a:avLst/>
                <a:gdLst>
                  <a:gd name="T0" fmla="*/ 22 w 22"/>
                  <a:gd name="T1" fmla="*/ 24 h 24"/>
                  <a:gd name="T2" fmla="*/ 13 w 22"/>
                  <a:gd name="T3" fmla="*/ 24 h 24"/>
                  <a:gd name="T4" fmla="*/ 13 w 22"/>
                  <a:gd name="T5" fmla="*/ 9 h 24"/>
                  <a:gd name="T6" fmla="*/ 0 w 22"/>
                  <a:gd name="T7" fmla="*/ 9 h 24"/>
                  <a:gd name="T8" fmla="*/ 0 w 22"/>
                  <a:gd name="T9" fmla="*/ 0 h 24"/>
                  <a:gd name="T10" fmla="*/ 22 w 22"/>
                  <a:gd name="T11" fmla="*/ 0 h 24"/>
                  <a:gd name="T12" fmla="*/ 22 w 2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22" h="24">
                    <a:moveTo>
                      <a:pt x="22" y="24"/>
                    </a:moveTo>
                    <a:lnTo>
                      <a:pt x="13" y="24"/>
                    </a:lnTo>
                    <a:lnTo>
                      <a:pt x="13" y="9"/>
                    </a:lnTo>
                    <a:lnTo>
                      <a:pt x="0" y="9"/>
                    </a:lnTo>
                    <a:lnTo>
                      <a:pt x="0" y="0"/>
                    </a:lnTo>
                    <a:lnTo>
                      <a:pt x="22" y="0"/>
                    </a:lnTo>
                    <a:lnTo>
                      <a:pt x="2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grpSp>
      </p:grpSp>
    </p:spTree>
    <p:extLst>
      <p:ext uri="{BB962C8B-B14F-4D97-AF65-F5344CB8AC3E}">
        <p14:creationId xmlns:p14="http://schemas.microsoft.com/office/powerpoint/2010/main" val="23589202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885</TotalTime>
  <Words>4857</Words>
  <Application>Microsoft Office PowerPoint</Application>
  <PresentationFormat>Widescreen</PresentationFormat>
  <Paragraphs>682</Paragraphs>
  <Slides>54</Slides>
  <Notes>50</Notes>
  <HiddenSlides>4</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54</vt:i4>
      </vt:variant>
    </vt:vector>
  </HeadingPairs>
  <TitlesOfParts>
    <vt:vector size="69" baseType="lpstr">
      <vt:lpstr>MS PGothic</vt:lpstr>
      <vt:lpstr>MS PGothic</vt:lpstr>
      <vt:lpstr>Arial</vt:lpstr>
      <vt:lpstr>Calibri</vt:lpstr>
      <vt:lpstr>Calibri Light</vt:lpstr>
      <vt:lpstr>Consolas</vt:lpstr>
      <vt:lpstr>Franklin Gothic Medium</vt:lpstr>
      <vt:lpstr>Segoe Light</vt:lpstr>
      <vt:lpstr>Segoe UI</vt:lpstr>
      <vt:lpstr>Segoe UI Light</vt:lpstr>
      <vt:lpstr>Segoe UI Semibold</vt:lpstr>
      <vt:lpstr>Segoe UI Semilight</vt:lpstr>
      <vt:lpstr>Wingdings</vt:lpstr>
      <vt:lpstr>Wingdings 3</vt:lpstr>
      <vt:lpstr>Office Theme</vt:lpstr>
      <vt:lpstr>Power BI Training  Day 5 : Session 3 30 mins Power BI Report Server</vt:lpstr>
      <vt:lpstr>PowerPoint Presentation</vt:lpstr>
      <vt:lpstr>PowerPoint Presentation</vt:lpstr>
      <vt:lpstr>PowerPoint Presentation</vt:lpstr>
      <vt:lpstr>Power BI Report Server Technical overview </vt:lpstr>
      <vt:lpstr>Today’s discussion</vt:lpstr>
      <vt:lpstr>We’ve listened to feedback</vt:lpstr>
      <vt:lpstr>PowerPoint Presentation</vt:lpstr>
      <vt:lpstr>Power BI: experience your data Any data, any way, anywhere</vt:lpstr>
      <vt:lpstr>Power BI: extending on-premises capabilities</vt:lpstr>
      <vt:lpstr>Power BI Report Server Self-service BI and enterprise reporting in one solution </vt:lpstr>
      <vt:lpstr>Keep Power BI reports on-premises Fully interactive reports to visualize your data and gain insights </vt:lpstr>
      <vt:lpstr>Compatible with SSRS Built on proven SQL Server Reporting Services technology</vt:lpstr>
      <vt:lpstr>Get more from reporting investments Extend on-premises reports to the cloud </vt:lpstr>
      <vt:lpstr>PowerPoint Presentation</vt:lpstr>
      <vt:lpstr>How to acquire Power BI Report Server</vt:lpstr>
      <vt:lpstr>Power BI Premium </vt:lpstr>
      <vt:lpstr>PowerPoint Presentation</vt:lpstr>
      <vt:lpstr>Power BI Report Server</vt:lpstr>
      <vt:lpstr>Create compelling interactive reports</vt:lpstr>
      <vt:lpstr>Create modern paginated reports Design beautiful documents quickly and easily</vt:lpstr>
      <vt:lpstr>Pin report items to Power BI dashboards Get more from existing Reporting Services investments</vt:lpstr>
      <vt:lpstr>PowerPoint Presentation</vt:lpstr>
      <vt:lpstr>Publish and manage with ease</vt:lpstr>
      <vt:lpstr>Consume in multiple ways to meet business needs</vt:lpstr>
      <vt:lpstr>Embed in an application </vt:lpstr>
      <vt:lpstr>PowerPoint Presentation</vt:lpstr>
      <vt:lpstr>Power BI Report Server for the IT Pro</vt:lpstr>
      <vt:lpstr>Install in minutes</vt:lpstr>
      <vt:lpstr>Migrate from SSRS (Native mode) </vt:lpstr>
      <vt:lpstr>Migrate from SSRS (SharePoint-integrated mode)</vt:lpstr>
      <vt:lpstr>Scale-out Power BI Report Server</vt:lpstr>
      <vt:lpstr>Security via WAP and ADFS</vt:lpstr>
      <vt:lpstr>Modern Lifecycle Policy</vt:lpstr>
      <vt:lpstr>Updating Power BI Desktop + Report Server</vt:lpstr>
      <vt:lpstr>PowerPoint Presentation</vt:lpstr>
      <vt:lpstr>Scenarios for all reporting products</vt:lpstr>
      <vt:lpstr>Compare reporting options</vt:lpstr>
      <vt:lpstr>PowerPoint Presentation</vt:lpstr>
      <vt:lpstr>PowerPoint Presentation</vt:lpstr>
      <vt:lpstr>Learn more</vt:lpstr>
      <vt:lpstr>PowerPoint Presentation</vt:lpstr>
      <vt:lpstr>Appendix</vt:lpstr>
      <vt:lpstr>Proven reporting platform</vt:lpstr>
      <vt:lpstr>Transform data into insights  across the organization </vt:lpstr>
      <vt:lpstr>Empower business users  with the right insights </vt:lpstr>
      <vt:lpstr>Benefit from on-premises BI assets </vt:lpstr>
      <vt:lpstr>Customizable parameter layout Position report parameters the way you want</vt:lpstr>
      <vt:lpstr>Export to PowerPoint Generate presentations from paginated reports</vt:lpstr>
      <vt:lpstr>Consume mobile reports Native apps for all major mobile platforms</vt:lpstr>
      <vt:lpstr>New, modern web portal for reports Consume paginated and mobile reports in one place</vt:lpstr>
      <vt:lpstr>Custom Branding </vt:lpstr>
      <vt:lpstr>PowerPoint Presentation</vt:lpstr>
      <vt:lpstr>Power BI Training  Day 5 : Session 3 30 mins Power BI Report Server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Manchester Power BI Meetup 1.0</dc:title>
  <dc:creator>David Moss</dc:creator>
  <cp:lastModifiedBy>David Moss</cp:lastModifiedBy>
  <cp:revision>33</cp:revision>
  <dcterms:created xsi:type="dcterms:W3CDTF">2017-01-25T19:34:21Z</dcterms:created>
  <dcterms:modified xsi:type="dcterms:W3CDTF">2018-05-28T09:40:34Z</dcterms:modified>
</cp:coreProperties>
</file>